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33.xml" ContentType="application/vnd.openxmlformats-officedocument.drawingml.chart+xml"/>
  <Override PartName="/ppt/charts/chart34.xml" ContentType="application/vnd.openxmlformats-officedocument.drawingml.chart+xml"/>
  <Override PartName="/ppt/charts/chart35.xml" ContentType="application/vnd.openxmlformats-officedocument.drawingml.chart+xml"/>
  <Override PartName="/ppt/charts/chart36.xml" ContentType="application/vnd.openxmlformats-officedocument.drawingml.chart+xml"/>
  <Override PartName="/ppt/charts/chart37.xml" ContentType="application/vnd.openxmlformats-officedocument.drawingml.chart+xml"/>
  <Override PartName="/ppt/charts/chart38.xml" ContentType="application/vnd.openxmlformats-officedocument.drawingml.chart+xml"/>
  <Override PartName="/ppt/charts/chart39.xml" ContentType="application/vnd.openxmlformats-officedocument.drawingml.chart+xml"/>
  <Override PartName="/ppt/charts/chart40.xml" ContentType="application/vnd.openxmlformats-officedocument.drawingml.chart+xml"/>
  <Override PartName="/ppt/charts/chart41.xml" ContentType="application/vnd.openxmlformats-officedocument.drawingml.chart+xml"/>
  <Override PartName="/ppt/charts/chart42.xml" ContentType="application/vnd.openxmlformats-officedocument.drawingml.chart+xml"/>
  <Override PartName="/ppt/charts/chart4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2"/>
  </p:sldMasterIdLst>
  <p:notesMasterIdLst>
    <p:notesMasterId r:id="rId50"/>
  </p:notesMasterIdLst>
  <p:sldIdLst>
    <p:sldId id="256" r:id="rId3"/>
    <p:sldId id="497" r:id="rId4"/>
    <p:sldId id="377" r:id="rId5"/>
    <p:sldId id="470" r:id="rId6"/>
    <p:sldId id="471" r:id="rId7"/>
    <p:sldId id="378" r:id="rId8"/>
    <p:sldId id="492" r:id="rId9"/>
    <p:sldId id="379" r:id="rId10"/>
    <p:sldId id="473" r:id="rId11"/>
    <p:sldId id="498" r:id="rId12"/>
    <p:sldId id="381" r:id="rId13"/>
    <p:sldId id="503" r:id="rId14"/>
    <p:sldId id="505" r:id="rId15"/>
    <p:sldId id="504" r:id="rId16"/>
    <p:sldId id="496" r:id="rId17"/>
    <p:sldId id="474" r:id="rId18"/>
    <p:sldId id="475" r:id="rId19"/>
    <p:sldId id="383" r:id="rId20"/>
    <p:sldId id="476" r:id="rId21"/>
    <p:sldId id="477" r:id="rId22"/>
    <p:sldId id="384" r:id="rId23"/>
    <p:sldId id="478" r:id="rId24"/>
    <p:sldId id="479" r:id="rId25"/>
    <p:sldId id="385" r:id="rId26"/>
    <p:sldId id="480" r:id="rId27"/>
    <p:sldId id="481" r:id="rId28"/>
    <p:sldId id="386" r:id="rId29"/>
    <p:sldId id="482" r:id="rId30"/>
    <p:sldId id="387" r:id="rId31"/>
    <p:sldId id="483" r:id="rId32"/>
    <p:sldId id="484" r:id="rId33"/>
    <p:sldId id="388" r:id="rId34"/>
    <p:sldId id="485" r:id="rId35"/>
    <p:sldId id="486" r:id="rId36"/>
    <p:sldId id="506" r:id="rId37"/>
    <p:sldId id="507" r:id="rId38"/>
    <p:sldId id="508" r:id="rId39"/>
    <p:sldId id="509" r:id="rId40"/>
    <p:sldId id="510" r:id="rId41"/>
    <p:sldId id="511" r:id="rId42"/>
    <p:sldId id="512" r:id="rId43"/>
    <p:sldId id="513" r:id="rId44"/>
    <p:sldId id="514" r:id="rId45"/>
    <p:sldId id="515" r:id="rId46"/>
    <p:sldId id="499" r:id="rId47"/>
    <p:sldId id="500" r:id="rId48"/>
    <p:sldId id="271" r:id="rId49"/>
  </p:sldIdLst>
  <p:sldSz cx="9144000" cy="6858000" type="screen4x3"/>
  <p:notesSz cx="6858000" cy="9144000"/>
  <p:custShowLst>
    <p:custShow name="DATEV_Renditen" id="0">
      <p:sldLst>
        <p:sld r:id="rId6"/>
        <p:sld r:id="rId7"/>
      </p:sldLst>
    </p:custShow>
    <p:custShow name="DATEV_Erfolgsherkunft" id="1">
      <p:sldLst>
        <p:sld r:id="rId9"/>
      </p:sldLst>
    </p:custShow>
    <p:custShow name="DATEV_Erfolgsverwendung" id="2">
      <p:sldLst>
        <p:sld r:id="rId11"/>
      </p:sldLst>
    </p:custShow>
    <p:custShow name="DATEV_Aufwandstreiber" id="3">
      <p:sldLst>
        <p:sld r:id="rId18"/>
        <p:sld r:id="rId19"/>
      </p:sldLst>
    </p:custShow>
    <p:custShow name="DATEV_Beschaeftigte" id="4">
      <p:sldLst>
        <p:sld r:id="rId21"/>
        <p:sld r:id="rId22"/>
      </p:sldLst>
    </p:custShow>
    <p:custShow name="DATEV_EK_Anteil_AD" id="5">
      <p:sldLst>
        <p:sld r:id="rId24"/>
        <p:sld r:id="rId25"/>
      </p:sldLst>
    </p:custShow>
    <p:custShow name="DATEV_Quellen_Fremdfinanzierung" id="6">
      <p:sldLst>
        <p:sld r:id="rId27"/>
        <p:sld r:id="rId28"/>
      </p:sldLst>
    </p:custShow>
    <p:custShow name="DATEV_Fristigkeiten" id="7">
      <p:sldLst>
        <p:sld r:id="rId30"/>
      </p:sldLst>
    </p:custShow>
    <p:custShow name="DATEV_Zahlungsziele" id="8">
      <p:sldLst>
        <p:sld r:id="rId32"/>
        <p:sld r:id="rId33"/>
      </p:sldLst>
    </p:custShow>
    <p:custShow name="DATEV_Lagerbestaende" id="9">
      <p:sldLst>
        <p:sld r:id="rId35"/>
        <p:sld r:id="rId36"/>
      </p:sldLst>
    </p:custShow>
    <p:custShow name="DATEV_IFD_Ratingskala" id="10">
      <p:sldLst>
        <p:sld r:id="rId38"/>
        <p:sld r:id="rId39"/>
        <p:sld r:id="rId40"/>
        <p:sld r:id="rId41"/>
        <p:sld r:id="rId42"/>
        <p:sld r:id="rId43"/>
        <p:sld r:id="rId44"/>
        <p:sld r:id="rId45"/>
        <p:sld r:id="rId46"/>
      </p:sldLst>
    </p:custShow>
    <p:custShow name="DATEV_Wohin_ist_mein_Geld" id="11">
      <p:sldLst>
        <p:sld r:id="rId15"/>
        <p:sld r:id="rId16"/>
      </p:sldLst>
    </p:custShow>
  </p:custShowLst>
  <p:defaultTextStyle>
    <a:defPPr>
      <a:defRPr lang="en-US"/>
    </a:defPPr>
    <a:lvl1pPr algn="l" rtl="0" eaLnBrk="0" fontAlgn="base" hangingPunct="0">
      <a:spcBef>
        <a:spcPct val="0"/>
      </a:spcBef>
      <a:spcAft>
        <a:spcPct val="0"/>
      </a:spcAft>
      <a:defRPr sz="2400"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anose="020B0604030504040204" pitchFamily="34" charset="0"/>
        <a:ea typeface="+mn-ea"/>
        <a:cs typeface="+mn-cs"/>
      </a:defRPr>
    </a:lvl5pPr>
    <a:lvl6pPr marL="2286000" algn="l" defTabSz="914400" rtl="0" eaLnBrk="1" latinLnBrk="0" hangingPunct="1">
      <a:defRPr sz="2400" kern="1200">
        <a:solidFill>
          <a:schemeClr val="tx1"/>
        </a:solidFill>
        <a:latin typeface="Verdana" panose="020B0604030504040204" pitchFamily="34" charset="0"/>
        <a:ea typeface="+mn-ea"/>
        <a:cs typeface="+mn-cs"/>
      </a:defRPr>
    </a:lvl6pPr>
    <a:lvl7pPr marL="2743200" algn="l" defTabSz="914400" rtl="0" eaLnBrk="1" latinLnBrk="0" hangingPunct="1">
      <a:defRPr sz="2400" kern="1200">
        <a:solidFill>
          <a:schemeClr val="tx1"/>
        </a:solidFill>
        <a:latin typeface="Verdana" panose="020B0604030504040204" pitchFamily="34" charset="0"/>
        <a:ea typeface="+mn-ea"/>
        <a:cs typeface="+mn-cs"/>
      </a:defRPr>
    </a:lvl7pPr>
    <a:lvl8pPr marL="3200400" algn="l" defTabSz="914400" rtl="0" eaLnBrk="1" latinLnBrk="0" hangingPunct="1">
      <a:defRPr sz="2400" kern="1200">
        <a:solidFill>
          <a:schemeClr val="tx1"/>
        </a:solidFill>
        <a:latin typeface="Verdana" panose="020B0604030504040204" pitchFamily="34" charset="0"/>
        <a:ea typeface="+mn-ea"/>
        <a:cs typeface="+mn-cs"/>
      </a:defRPr>
    </a:lvl8pPr>
    <a:lvl9pPr marL="3657600" algn="l" defTabSz="914400" rtl="0" eaLnBrk="1" latinLnBrk="0" hangingPunct="1">
      <a:defRPr sz="2400"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04">
          <p15:clr>
            <a:srgbClr val="A4A3A4"/>
          </p15:clr>
        </p15:guide>
        <p15:guide id="2" orient="horz" pos="3974">
          <p15:clr>
            <a:srgbClr val="A4A3A4"/>
          </p15:clr>
        </p15:guide>
        <p15:guide id="3" orient="horz" pos="743">
          <p15:clr>
            <a:srgbClr val="A4A3A4"/>
          </p15:clr>
        </p15:guide>
        <p15:guide id="4" orient="horz" pos="3691">
          <p15:clr>
            <a:srgbClr val="A4A3A4"/>
          </p15:clr>
        </p15:guide>
        <p15:guide id="5" pos="158">
          <p15:clr>
            <a:srgbClr val="A4A3A4"/>
          </p15:clr>
        </p15:guide>
        <p15:guide id="6" pos="560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AEAEA"/>
    <a:srgbClr val="F50000"/>
    <a:srgbClr val="A00000"/>
    <a:srgbClr val="AA0000"/>
    <a:srgbClr val="B40000"/>
    <a:srgbClr val="C0C0C0"/>
    <a:srgbClr val="DDDDDD"/>
    <a:srgbClr val="DED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8367" autoAdjust="0"/>
    <p:restoredTop sz="97590" autoAdjust="0"/>
  </p:normalViewPr>
  <p:slideViewPr>
    <p:cSldViewPr>
      <p:cViewPr varScale="1">
        <p:scale>
          <a:sx n="90" d="100"/>
          <a:sy n="90" d="100"/>
        </p:scale>
        <p:origin x="1392" y="78"/>
      </p:cViewPr>
      <p:guideLst>
        <p:guide orient="horz" pos="204"/>
        <p:guide orient="horz" pos="3974"/>
        <p:guide orient="horz" pos="743"/>
        <p:guide orient="horz" pos="3691"/>
        <p:guide pos="158"/>
        <p:guide pos="5602"/>
      </p:guideLst>
    </p:cSldViewPr>
  </p:slideViewPr>
  <p:outlineViewPr>
    <p:cViewPr>
      <p:scale>
        <a:sx n="66" d="100"/>
        <a:sy n="66" d="100"/>
      </p:scale>
      <p:origin x="0" y="0"/>
    </p:cViewPr>
  </p:outlineViewPr>
  <p:notesTextViewPr>
    <p:cViewPr>
      <p:scale>
        <a:sx n="100" d="100"/>
        <a:sy n="100" d="100"/>
      </p:scale>
      <p:origin x="0" y="0"/>
    </p:cViewPr>
  </p:notesTextViewPr>
  <p:sorterViewPr>
    <p:cViewPr>
      <p:scale>
        <a:sx n="66" d="100"/>
        <a:sy n="66" d="100"/>
      </p:scale>
      <p:origin x="0" y="0"/>
    </p:cViewPr>
  </p:sorterViewPr>
  <p:gridSpacing cx="45005" cy="45005"/>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8.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9.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30.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31.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32.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33.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34.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35.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36.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37.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38.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39.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40.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41.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42.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43.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7294629215"/>
        </c:manualLayout>
      </c:layout>
      <c:barChart>
        <c:barDir val="col"/>
        <c:grouping val="clustered"/>
        <c:varyColors val="0"/>
        <c:ser>
          <c:idx val="0"/>
          <c:order val="0"/>
          <c:tx>
            <c:strRef>
              <c:f>Slide2_Datenblatt!$A$57</c:f>
              <c:strCache>
                <c:ptCount val="1"/>
                <c:pt idx="0">
                  <c:v>Umsatz</c:v>
                </c:pt>
              </c:strCache>
            </c:strRef>
          </c:tx>
          <c:spPr>
            <a:solidFill>
              <a:srgbClr val="8080FF"/>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1-AD5D-499C-83E1-D7B2262066BF}"/>
              </c:ext>
            </c:extLst>
          </c:dPt>
          <c:cat>
            <c:numRef>
              <c:f>Slide2_Datenblatt!$B$54:$G$54</c:f>
              <c:numCache>
                <c:formatCode>#</c:formatCode>
                <c:ptCount val="6"/>
                <c:pt idx="1">
                  <c:v>2014</c:v>
                </c:pt>
                <c:pt idx="2">
                  <c:v>2015</c:v>
                </c:pt>
                <c:pt idx="3">
                  <c:v>2016</c:v>
                </c:pt>
                <c:pt idx="4">
                  <c:v>2017</c:v>
                </c:pt>
                <c:pt idx="5">
                  <c:v>2018</c:v>
                </c:pt>
              </c:numCache>
            </c:numRef>
          </c:cat>
          <c:val>
            <c:numRef>
              <c:f>Slide2_Datenblatt!$B$57:$G$57</c:f>
              <c:numCache>
                <c:formatCode>#,##0,</c:formatCode>
                <c:ptCount val="6"/>
                <c:pt idx="0" formatCode="General">
                  <c:v>4636303</c:v>
                </c:pt>
                <c:pt idx="1">
                  <c:v>4636303</c:v>
                </c:pt>
                <c:pt idx="2">
                  <c:v>4567244</c:v>
                </c:pt>
                <c:pt idx="3">
                  <c:v>3313137</c:v>
                </c:pt>
                <c:pt idx="4">
                  <c:v>2501071</c:v>
                </c:pt>
                <c:pt idx="5">
                  <c:v>2298984</c:v>
                </c:pt>
              </c:numCache>
            </c:numRef>
          </c:val>
          <c:extLst>
            <c:ext xmlns:c16="http://schemas.microsoft.com/office/drawing/2014/chart" uri="{C3380CC4-5D6E-409C-BE32-E72D297353CC}">
              <c16:uniqueId val="{00000002-AD5D-499C-83E1-D7B2262066BF}"/>
            </c:ext>
          </c:extLst>
        </c:ser>
        <c:ser>
          <c:idx val="2"/>
          <c:order val="1"/>
          <c:spPr>
            <a:noFill/>
            <a:ln w="25400">
              <a:noFill/>
            </a:ln>
          </c:spPr>
          <c:invertIfNegative val="0"/>
          <c:dLbls>
            <c:dLbl>
              <c:idx val="0"/>
              <c:numFmt formatCode="General" sourceLinked="0"/>
              <c:spPr>
                <a:noFill/>
                <a:ln w="25400">
                  <a:noFill/>
                </a:ln>
              </c:spPr>
              <c:txPr>
                <a:bodyPr/>
                <a:lstStyle/>
                <a:p>
                  <a:pPr algn="l">
                    <a:defRPr sz="12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6="http://schemas.microsoft.com/office/drawing/2014/chart" uri="{C3380CC4-5D6E-409C-BE32-E72D297353CC}">
                  <c16:uniqueId val="{00000003-AD5D-499C-83E1-D7B2262066BF}"/>
                </c:ext>
              </c:extLst>
            </c:dLbl>
            <c:dLbl>
              <c:idx val="1"/>
              <c:numFmt formatCode="#" sourceLinked="0"/>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6="http://schemas.microsoft.com/office/drawing/2014/chart" uri="{C3380CC4-5D6E-409C-BE32-E72D297353CC}">
                  <c16:uniqueId val="{00000004-AD5D-499C-83E1-D7B2262066BF}"/>
                </c:ext>
              </c:extLst>
            </c:dLbl>
            <c:dLbl>
              <c:idx val="2"/>
              <c:numFmt formatCode="#" sourceLinked="0"/>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6="http://schemas.microsoft.com/office/drawing/2014/chart" uri="{C3380CC4-5D6E-409C-BE32-E72D297353CC}">
                  <c16:uniqueId val="{00000005-AD5D-499C-83E1-D7B2262066BF}"/>
                </c:ext>
              </c:extLst>
            </c:dLbl>
            <c:dLbl>
              <c:idx val="3"/>
              <c:numFmt formatCode="#" sourceLinked="0"/>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6="http://schemas.microsoft.com/office/drawing/2014/chart" uri="{C3380CC4-5D6E-409C-BE32-E72D297353CC}">
                  <c16:uniqueId val="{00000006-AD5D-499C-83E1-D7B2262066BF}"/>
                </c:ext>
              </c:extLst>
            </c:dLbl>
            <c:dLbl>
              <c:idx val="4"/>
              <c:numFmt formatCode="#" sourceLinked="0"/>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6="http://schemas.microsoft.com/office/drawing/2014/chart" uri="{C3380CC4-5D6E-409C-BE32-E72D297353CC}">
                  <c16:uniqueId val="{00000007-AD5D-499C-83E1-D7B2262066BF}"/>
                </c:ext>
              </c:extLst>
            </c:dLbl>
            <c:dLbl>
              <c:idx val="5"/>
              <c:numFmt formatCode="#" sourceLinked="0"/>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6="http://schemas.microsoft.com/office/drawing/2014/chart" uri="{C3380CC4-5D6E-409C-BE32-E72D297353CC}">
                  <c16:uniqueId val="{00000008-AD5D-499C-83E1-D7B2262066BF}"/>
                </c:ext>
              </c:extLst>
            </c:dLbl>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numRef>
              <c:f>Slide2_Datenblatt!$B$54:$G$54</c:f>
              <c:numCache>
                <c:formatCode>#</c:formatCode>
                <c:ptCount val="6"/>
                <c:pt idx="1">
                  <c:v>2014</c:v>
                </c:pt>
                <c:pt idx="2">
                  <c:v>2015</c:v>
                </c:pt>
                <c:pt idx="3">
                  <c:v>2016</c:v>
                </c:pt>
                <c:pt idx="4">
                  <c:v>2017</c:v>
                </c:pt>
                <c:pt idx="5">
                  <c:v>2018</c:v>
                </c:pt>
              </c:numCache>
            </c:numRef>
          </c:cat>
          <c:val>
            <c:numRef>
              <c:f>Slide2_Datenblatt!$B$70:$G$70</c:f>
              <c:numCache>
                <c:formatCode>#,##0.00_ ;\-#,##0.00\ </c:formatCode>
                <c:ptCount val="6"/>
                <c:pt idx="1">
                  <c:v>-92726.060000000012</c:v>
                </c:pt>
                <c:pt idx="2">
                  <c:v>-92726.060000000012</c:v>
                </c:pt>
                <c:pt idx="3">
                  <c:v>-92726.060000000012</c:v>
                </c:pt>
                <c:pt idx="4">
                  <c:v>-92726.060000000012</c:v>
                </c:pt>
                <c:pt idx="5">
                  <c:v>-92726.060000000012</c:v>
                </c:pt>
              </c:numCache>
            </c:numRef>
          </c:val>
          <c:extLst>
            <c:ext xmlns:c16="http://schemas.microsoft.com/office/drawing/2014/chart" uri="{C3380CC4-5D6E-409C-BE32-E72D297353CC}">
              <c16:uniqueId val="{00000009-AD5D-499C-83E1-D7B2262066BF}"/>
            </c:ext>
          </c:extLst>
        </c:ser>
        <c:ser>
          <c:idx val="1"/>
          <c:order val="2"/>
          <c:tx>
            <c:strRef>
              <c:f>Slide2_Datenblatt!$A$59</c:f>
              <c:strCache>
                <c:ptCount val="1"/>
                <c:pt idx="0">
                  <c:v>EBIT*</c:v>
                </c:pt>
              </c:strCache>
            </c:strRef>
          </c:tx>
          <c:spPr>
            <a:solidFill>
              <a:srgbClr val="00FF00"/>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B-AD5D-499C-83E1-D7B2262066BF}"/>
              </c:ext>
            </c:extLst>
          </c:dPt>
          <c:cat>
            <c:numRef>
              <c:f>Slide2_Datenblatt!$B$54:$G$54</c:f>
              <c:numCache>
                <c:formatCode>#</c:formatCode>
                <c:ptCount val="6"/>
                <c:pt idx="1">
                  <c:v>2014</c:v>
                </c:pt>
                <c:pt idx="2">
                  <c:v>2015</c:v>
                </c:pt>
                <c:pt idx="3">
                  <c:v>2016</c:v>
                </c:pt>
                <c:pt idx="4">
                  <c:v>2017</c:v>
                </c:pt>
                <c:pt idx="5">
                  <c:v>2018</c:v>
                </c:pt>
              </c:numCache>
            </c:numRef>
          </c:cat>
          <c:val>
            <c:numRef>
              <c:f>Slide2_Datenblatt!$B$60:$G$60</c:f>
              <c:numCache>
                <c:formatCode>General</c:formatCode>
                <c:ptCount val="6"/>
                <c:pt idx="0">
                  <c:v>393992</c:v>
                </c:pt>
                <c:pt idx="1">
                  <c:v>393992</c:v>
                </c:pt>
                <c:pt idx="2">
                  <c:v>415160</c:v>
                </c:pt>
                <c:pt idx="3">
                  <c:v>273220</c:v>
                </c:pt>
                <c:pt idx="4">
                  <c:v>294415</c:v>
                </c:pt>
                <c:pt idx="5">
                  <c:v>210918</c:v>
                </c:pt>
              </c:numCache>
            </c:numRef>
          </c:val>
          <c:extLst>
            <c:ext xmlns:c16="http://schemas.microsoft.com/office/drawing/2014/chart" uri="{C3380CC4-5D6E-409C-BE32-E72D297353CC}">
              <c16:uniqueId val="{0000000C-AD5D-499C-83E1-D7B2262066BF}"/>
            </c:ext>
          </c:extLst>
        </c:ser>
        <c:ser>
          <c:idx val="6"/>
          <c:order val="6"/>
          <c:tx>
            <c:v>negative</c:v>
          </c:tx>
          <c:spPr>
            <a:solidFill>
              <a:srgbClr val="FF0000"/>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E-AD5D-499C-83E1-D7B2262066BF}"/>
              </c:ext>
            </c:extLst>
          </c:dPt>
          <c:val>
            <c:numRef>
              <c:f>Slide2_Datenblatt!$B$61:$G$61</c:f>
              <c:numCache>
                <c:formatCode>General</c:formatCode>
                <c:ptCount val="6"/>
                <c:pt idx="0">
                  <c:v>0</c:v>
                </c:pt>
                <c:pt idx="1">
                  <c:v>0</c:v>
                </c:pt>
                <c:pt idx="2">
                  <c:v>0</c:v>
                </c:pt>
                <c:pt idx="3">
                  <c:v>0</c:v>
                </c:pt>
                <c:pt idx="4">
                  <c:v>0</c:v>
                </c:pt>
                <c:pt idx="5">
                  <c:v>0</c:v>
                </c:pt>
              </c:numCache>
            </c:numRef>
          </c:val>
          <c:extLst>
            <c:ext xmlns:c16="http://schemas.microsoft.com/office/drawing/2014/chart" uri="{C3380CC4-5D6E-409C-BE32-E72D297353CC}">
              <c16:uniqueId val="{0000000F-AD5D-499C-83E1-D7B2262066BF}"/>
            </c:ext>
          </c:extLst>
        </c:ser>
        <c:dLbls>
          <c:showLegendKey val="0"/>
          <c:showVal val="0"/>
          <c:showCatName val="0"/>
          <c:showSerName val="0"/>
          <c:showPercent val="0"/>
          <c:showBubbleSize val="0"/>
        </c:dLbls>
        <c:gapWidth val="60"/>
        <c:overlap val="80"/>
        <c:axId val="310338688"/>
        <c:axId val="310340224"/>
      </c:barChart>
      <c:scatterChart>
        <c:scatterStyle val="lineMarker"/>
        <c:varyColors val="0"/>
        <c:ser>
          <c:idx val="3"/>
          <c:order val="3"/>
          <c:tx>
            <c:strRef>
              <c:f>Slide2_Datenblatt!$F$72</c:f>
              <c:strCache>
                <c:ptCount val="1"/>
                <c:pt idx="0">
                  <c:v>Achse</c:v>
                </c:pt>
              </c:strCache>
            </c:strRef>
          </c:tx>
          <c:spPr>
            <a:ln w="38100">
              <a:solidFill>
                <a:srgbClr val="000000"/>
              </a:solidFill>
              <a:prstDash val="solid"/>
            </a:ln>
          </c:spPr>
          <c:marker>
            <c:symbol val="none"/>
          </c:marker>
          <c:xVal>
            <c:numRef>
              <c:f>Slide2_Datenblatt!$F$74:$F$75</c:f>
              <c:numCache>
                <c:formatCode>#,##0.00_ ;\-#,##0.00\ </c:formatCode>
                <c:ptCount val="2"/>
                <c:pt idx="0">
                  <c:v>1.5</c:v>
                </c:pt>
                <c:pt idx="1">
                  <c:v>6.5</c:v>
                </c:pt>
              </c:numCache>
            </c:numRef>
          </c:xVal>
          <c:yVal>
            <c:numRef>
              <c:f>Slide2_Datenblatt!$G$74:$G$75</c:f>
              <c:numCache>
                <c:formatCode>#,##0.00_ ;\-#,##0.00\ </c:formatCode>
                <c:ptCount val="2"/>
                <c:pt idx="0">
                  <c:v>0</c:v>
                </c:pt>
                <c:pt idx="1">
                  <c:v>0</c:v>
                </c:pt>
              </c:numCache>
            </c:numRef>
          </c:yVal>
          <c:smooth val="0"/>
          <c:extLst>
            <c:ext xmlns:c16="http://schemas.microsoft.com/office/drawing/2014/chart" uri="{C3380CC4-5D6E-409C-BE32-E72D297353CC}">
              <c16:uniqueId val="{00000010-AD5D-499C-83E1-D7B2262066BF}"/>
            </c:ext>
          </c:extLst>
        </c:ser>
        <c:ser>
          <c:idx val="4"/>
          <c:order val="4"/>
          <c:tx>
            <c:strRef>
              <c:f>Slide2_Datenblatt!$A$65</c:f>
              <c:strCache>
                <c:ptCount val="1"/>
                <c:pt idx="0">
                  <c:v>Umsatz Wertanzeige korrigiert</c:v>
                </c:pt>
              </c:strCache>
            </c:strRef>
          </c:tx>
          <c:spPr>
            <a:ln w="28575">
              <a:noFill/>
            </a:ln>
          </c:spPr>
          <c:marker>
            <c:symbol val="none"/>
          </c:marker>
          <c:dLbls>
            <c:dLbl>
              <c:idx val="0"/>
              <c:layout>
                <c:manualLayout>
                  <c:x val="-6.5972222222222224E-2"/>
                  <c:y val="-5.7201940666507575E-3"/>
                </c:manualLayout>
              </c:layout>
              <c:tx>
                <c:strRef>
                  <c:f>Slide2_Datenblatt!$A$57</c:f>
                  <c:strCache>
                    <c:ptCount val="1"/>
                    <c:pt idx="0">
                      <c:v>Umsatz</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{5CA739E6-5D1B-4F98-9D75-32F31ED93548}</c15:txfldGUID>
                      <c15:f>Slide2_Datenblatt!$A$57</c15:f>
                      <c15:dlblFieldTableCache>
                        <c:ptCount val="1"/>
                        <c:pt idx="0">
                          <c:v>Umsatz</c:v>
                        </c:pt>
                      </c15:dlblFieldTableCache>
                    </c15:dlblFTEntry>
                  </c15:dlblFieldTable>
                  <c15:showDataLabelsRange val="0"/>
                </c:ext>
                <c:ext xmlns:c16="http://schemas.microsoft.com/office/drawing/2014/chart" uri="{C3380CC4-5D6E-409C-BE32-E72D297353CC}">
                  <c16:uniqueId val="{00000011-AD5D-499C-83E1-D7B2262066BF}"/>
                </c:ext>
              </c:extLst>
            </c:dLbl>
            <c:dLbl>
              <c:idx val="1"/>
              <c:tx>
                <c:strRef>
                  <c:f>Slide2_Datenblatt!$C$58</c:f>
                  <c:strCache>
                    <c:ptCount val="1"/>
                    <c:pt idx="0">
                      <c:v>4.636</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{7A583AE0-5946-4136-BA5B-ED64EFC38274}</c15:txfldGUID>
                      <c15:f>Slide2_Datenblatt!$C$58</c15:f>
                      <c15:dlblFieldTableCache>
                        <c:ptCount val="1"/>
                        <c:pt idx="0">
                          <c:v>4.636</c:v>
                        </c:pt>
                      </c15:dlblFieldTableCache>
                    </c15:dlblFTEntry>
                  </c15:dlblFieldTable>
                  <c15:showDataLabelsRange val="0"/>
                </c:ext>
                <c:ext xmlns:c16="http://schemas.microsoft.com/office/drawing/2014/chart" uri="{C3380CC4-5D6E-409C-BE32-E72D297353CC}">
                  <c16:uniqueId val="{00000012-AD5D-499C-83E1-D7B2262066BF}"/>
                </c:ext>
              </c:extLst>
            </c:dLbl>
            <c:dLbl>
              <c:idx val="2"/>
              <c:tx>
                <c:strRef>
                  <c:f>Slide2_Datenblatt!$D$58</c:f>
                  <c:strCache>
                    <c:ptCount val="1"/>
                    <c:pt idx="0">
                      <c:v>4.567</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{DEAD95E2-084B-410C-B449-09EDFCF7E243}</c15:txfldGUID>
                      <c15:f>Slide2_Datenblatt!$D$58</c15:f>
                      <c15:dlblFieldTableCache>
                        <c:ptCount val="1"/>
                        <c:pt idx="0">
                          <c:v>4.567</c:v>
                        </c:pt>
                      </c15:dlblFieldTableCache>
                    </c15:dlblFTEntry>
                  </c15:dlblFieldTable>
                  <c15:showDataLabelsRange val="0"/>
                </c:ext>
                <c:ext xmlns:c16="http://schemas.microsoft.com/office/drawing/2014/chart" uri="{C3380CC4-5D6E-409C-BE32-E72D297353CC}">
                  <c16:uniqueId val="{00000013-AD5D-499C-83E1-D7B2262066BF}"/>
                </c:ext>
              </c:extLst>
            </c:dLbl>
            <c:dLbl>
              <c:idx val="3"/>
              <c:tx>
                <c:strRef>
                  <c:f>Slide2_Datenblatt!$E$58</c:f>
                  <c:strCache>
                    <c:ptCount val="1"/>
                    <c:pt idx="0">
                      <c:v>3.313</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{FE82A735-F62E-4D0B-A5CE-30AE29EEB2FE}</c15:txfldGUID>
                      <c15:f>Slide2_Datenblatt!$E$58</c15:f>
                      <c15:dlblFieldTableCache>
                        <c:ptCount val="1"/>
                        <c:pt idx="0">
                          <c:v>3.313</c:v>
                        </c:pt>
                      </c15:dlblFieldTableCache>
                    </c15:dlblFTEntry>
                  </c15:dlblFieldTable>
                  <c15:showDataLabelsRange val="0"/>
                </c:ext>
                <c:ext xmlns:c16="http://schemas.microsoft.com/office/drawing/2014/chart" uri="{C3380CC4-5D6E-409C-BE32-E72D297353CC}">
                  <c16:uniqueId val="{00000014-AD5D-499C-83E1-D7B2262066BF}"/>
                </c:ext>
              </c:extLst>
            </c:dLbl>
            <c:dLbl>
              <c:idx val="4"/>
              <c:tx>
                <c:strRef>
                  <c:f>Slide2_Datenblatt!$F$58</c:f>
                  <c:strCache>
                    <c:ptCount val="1"/>
                    <c:pt idx="0">
                      <c:v>2.501</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{5B7AD6FA-2BF3-496C-B8B6-F697A088A49E}</c15:txfldGUID>
                      <c15:f>Slide2_Datenblatt!$F$58</c15:f>
                      <c15:dlblFieldTableCache>
                        <c:ptCount val="1"/>
                        <c:pt idx="0">
                          <c:v>2.501</c:v>
                        </c:pt>
                      </c15:dlblFieldTableCache>
                    </c15:dlblFTEntry>
                  </c15:dlblFieldTable>
                  <c15:showDataLabelsRange val="0"/>
                </c:ext>
                <c:ext xmlns:c16="http://schemas.microsoft.com/office/drawing/2014/chart" uri="{C3380CC4-5D6E-409C-BE32-E72D297353CC}">
                  <c16:uniqueId val="{00000015-AD5D-499C-83E1-D7B2262066BF}"/>
                </c:ext>
              </c:extLst>
            </c:dLbl>
            <c:dLbl>
              <c:idx val="5"/>
              <c:tx>
                <c:strRef>
                  <c:f>Slide2_Datenblatt!$G$58</c:f>
                  <c:strCache>
                    <c:ptCount val="1"/>
                    <c:pt idx="0">
                      <c:v>2.299</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{DB254CB8-3538-4CF6-9479-B9772E415894}</c15:txfldGUID>
                      <c15:f>Slide2_Datenblatt!$G$58</c15:f>
                      <c15:dlblFieldTableCache>
                        <c:ptCount val="1"/>
                        <c:pt idx="0">
                          <c:v>2.299</c:v>
                        </c:pt>
                      </c15:dlblFieldTableCache>
                    </c15:dlblFTEntry>
                  </c15:dlblFieldTable>
                  <c15:showDataLabelsRange val="0"/>
                </c:ext>
                <c:ext xmlns:c16="http://schemas.microsoft.com/office/drawing/2014/chart" uri="{C3380CC4-5D6E-409C-BE32-E72D297353CC}">
                  <c16:uniqueId val="{00000016-AD5D-499C-83E1-D7B2262066BF}"/>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Slide2_Datenblatt!$B$55:$G$55</c:f>
              <c:numCache>
                <c:formatCode>General</c:formatCode>
                <c:ptCount val="6"/>
                <c:pt idx="0">
                  <c:v>0.85</c:v>
                </c:pt>
                <c:pt idx="1">
                  <c:v>1.85</c:v>
                </c:pt>
                <c:pt idx="2">
                  <c:v>2.85</c:v>
                </c:pt>
                <c:pt idx="3">
                  <c:v>3.85</c:v>
                </c:pt>
                <c:pt idx="4">
                  <c:v>4.8499999999999996</c:v>
                </c:pt>
                <c:pt idx="5">
                  <c:v>5.85</c:v>
                </c:pt>
              </c:numCache>
            </c:numRef>
          </c:xVal>
          <c:yVal>
            <c:numRef>
              <c:f>Slide2_Datenblatt!$B$65:$G$65</c:f>
              <c:numCache>
                <c:formatCode>#,##0,</c:formatCode>
                <c:ptCount val="6"/>
                <c:pt idx="0">
                  <c:v>4868118.1500000004</c:v>
                </c:pt>
                <c:pt idx="1">
                  <c:v>4868118.1500000004</c:v>
                </c:pt>
                <c:pt idx="2">
                  <c:v>4799059.1500000004</c:v>
                </c:pt>
                <c:pt idx="3">
                  <c:v>3544952.15</c:v>
                </c:pt>
                <c:pt idx="4">
                  <c:v>2732886.15</c:v>
                </c:pt>
                <c:pt idx="5">
                  <c:v>2530799.15</c:v>
                </c:pt>
              </c:numCache>
            </c:numRef>
          </c:yVal>
          <c:smooth val="0"/>
          <c:extLst>
            <c:ext xmlns:c16="http://schemas.microsoft.com/office/drawing/2014/chart" uri="{C3380CC4-5D6E-409C-BE32-E72D297353CC}">
              <c16:uniqueId val="{00000017-AD5D-499C-83E1-D7B2262066BF}"/>
            </c:ext>
          </c:extLst>
        </c:ser>
        <c:ser>
          <c:idx val="5"/>
          <c:order val="5"/>
          <c:tx>
            <c:strRef>
              <c:f>Slide2_Datenblatt!$A$66</c:f>
              <c:strCache>
                <c:ptCount val="1"/>
                <c:pt idx="0">
                  <c:v>EBIT* Wertanzeige korrigiert</c:v>
                </c:pt>
              </c:strCache>
            </c:strRef>
          </c:tx>
          <c:spPr>
            <a:ln w="28575">
              <a:noFill/>
            </a:ln>
          </c:spPr>
          <c:marker>
            <c:symbol val="none"/>
          </c:marker>
          <c:dLbls>
            <c:dLbl>
              <c:idx val="0"/>
              <c:layout>
                <c:manualLayout>
                  <c:x val="-9.9305555555555564E-2"/>
                  <c:y val="-8.494922983111922E-3"/>
                </c:manualLayout>
              </c:layout>
              <c:tx>
                <c:strRef>
                  <c:f>Slide2_Datenblatt!$A$59</c:f>
                  <c:strCache>
                    <c:ptCount val="1"/>
                    <c:pt idx="0">
                      <c:v>EBIT*</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{1E89C7B0-4F78-44B2-BF91-1ECE29F39F39}</c15:txfldGUID>
                      <c15:f>Slide2_Datenblatt!$A$59</c15:f>
                      <c15:dlblFieldTableCache>
                        <c:ptCount val="1"/>
                        <c:pt idx="0">
                          <c:v>EBIT*</c:v>
                        </c:pt>
                      </c15:dlblFieldTableCache>
                    </c15:dlblFTEntry>
                  </c15:dlblFieldTable>
                  <c15:showDataLabelsRange val="0"/>
                </c:ext>
                <c:ext xmlns:c16="http://schemas.microsoft.com/office/drawing/2014/chart" uri="{C3380CC4-5D6E-409C-BE32-E72D297353CC}">
                  <c16:uniqueId val="{00000018-AD5D-499C-83E1-D7B2262066BF}"/>
                </c:ext>
              </c:extLst>
            </c:dLbl>
            <c:dLbl>
              <c:idx val="1"/>
              <c:tx>
                <c:strRef>
                  <c:f>Slide2_Datenblatt!$C$62</c:f>
                  <c:strCache>
                    <c:ptCount val="1"/>
                    <c:pt idx="0">
                      <c:v>394,0</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{4D62225F-08DA-4EAB-86E9-D598DF8196A8}</c15:txfldGUID>
                      <c15:f>Slide2_Datenblatt!$C$62</c15:f>
                      <c15:dlblFieldTableCache>
                        <c:ptCount val="1"/>
                        <c:pt idx="0">
                          <c:v>394,0</c:v>
                        </c:pt>
                      </c15:dlblFieldTableCache>
                    </c15:dlblFTEntry>
                  </c15:dlblFieldTable>
                  <c15:showDataLabelsRange val="0"/>
                </c:ext>
                <c:ext xmlns:c16="http://schemas.microsoft.com/office/drawing/2014/chart" uri="{C3380CC4-5D6E-409C-BE32-E72D297353CC}">
                  <c16:uniqueId val="{00000019-AD5D-499C-83E1-D7B2262066BF}"/>
                </c:ext>
              </c:extLst>
            </c:dLbl>
            <c:dLbl>
              <c:idx val="2"/>
              <c:tx>
                <c:strRef>
                  <c:f>Slide2_Datenblatt!$D$62</c:f>
                  <c:strCache>
                    <c:ptCount val="1"/>
                    <c:pt idx="0">
                      <c:v>415,2</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{711B559C-5033-439A-AB27-9FD797D1F70B}</c15:txfldGUID>
                      <c15:f>Slide2_Datenblatt!$D$62</c15:f>
                      <c15:dlblFieldTableCache>
                        <c:ptCount val="1"/>
                        <c:pt idx="0">
                          <c:v>415,2</c:v>
                        </c:pt>
                      </c15:dlblFieldTableCache>
                    </c15:dlblFTEntry>
                  </c15:dlblFieldTable>
                  <c15:showDataLabelsRange val="0"/>
                </c:ext>
                <c:ext xmlns:c16="http://schemas.microsoft.com/office/drawing/2014/chart" uri="{C3380CC4-5D6E-409C-BE32-E72D297353CC}">
                  <c16:uniqueId val="{0000001A-AD5D-499C-83E1-D7B2262066BF}"/>
                </c:ext>
              </c:extLst>
            </c:dLbl>
            <c:dLbl>
              <c:idx val="3"/>
              <c:tx>
                <c:strRef>
                  <c:f>Slide2_Datenblatt!$E$62</c:f>
                  <c:strCache>
                    <c:ptCount val="1"/>
                    <c:pt idx="0">
                      <c:v>273,2</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{CEE2B885-948D-4689-91B6-0B06E1E27AF8}</c15:txfldGUID>
                      <c15:f>Slide2_Datenblatt!$E$62</c15:f>
                      <c15:dlblFieldTableCache>
                        <c:ptCount val="1"/>
                        <c:pt idx="0">
                          <c:v>273,2</c:v>
                        </c:pt>
                      </c15:dlblFieldTableCache>
                    </c15:dlblFTEntry>
                  </c15:dlblFieldTable>
                  <c15:showDataLabelsRange val="0"/>
                </c:ext>
                <c:ext xmlns:c16="http://schemas.microsoft.com/office/drawing/2014/chart" uri="{C3380CC4-5D6E-409C-BE32-E72D297353CC}">
                  <c16:uniqueId val="{0000001B-AD5D-499C-83E1-D7B2262066BF}"/>
                </c:ext>
              </c:extLst>
            </c:dLbl>
            <c:dLbl>
              <c:idx val="4"/>
              <c:tx>
                <c:strRef>
                  <c:f>Slide2_Datenblatt!$F$62</c:f>
                  <c:strCache>
                    <c:ptCount val="1"/>
                    <c:pt idx="0">
                      <c:v>294,4</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{18855097-FF0D-4302-95CC-19D20A67E33D}</c15:txfldGUID>
                      <c15:f>Slide2_Datenblatt!$F$62</c15:f>
                      <c15:dlblFieldTableCache>
                        <c:ptCount val="1"/>
                        <c:pt idx="0">
                          <c:v>294,4</c:v>
                        </c:pt>
                      </c15:dlblFieldTableCache>
                    </c15:dlblFTEntry>
                  </c15:dlblFieldTable>
                  <c15:showDataLabelsRange val="0"/>
                </c:ext>
                <c:ext xmlns:c16="http://schemas.microsoft.com/office/drawing/2014/chart" uri="{C3380CC4-5D6E-409C-BE32-E72D297353CC}">
                  <c16:uniqueId val="{0000001C-AD5D-499C-83E1-D7B2262066BF}"/>
                </c:ext>
              </c:extLst>
            </c:dLbl>
            <c:dLbl>
              <c:idx val="5"/>
              <c:tx>
                <c:strRef>
                  <c:f>Slide2_Datenblatt!$G$62</c:f>
                  <c:strCache>
                    <c:ptCount val="1"/>
                    <c:pt idx="0">
                      <c:v>210,9</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{11ED76E4-25EF-4473-97EA-EBEBC88658F7}</c15:txfldGUID>
                      <c15:f>Slide2_Datenblatt!$G$62</c15:f>
                      <c15:dlblFieldTableCache>
                        <c:ptCount val="1"/>
                        <c:pt idx="0">
                          <c:v>210,9</c:v>
                        </c:pt>
                      </c15:dlblFieldTableCache>
                    </c15:dlblFTEntry>
                  </c15:dlblFieldTable>
                  <c15:showDataLabelsRange val="0"/>
                </c:ext>
                <c:ext xmlns:c16="http://schemas.microsoft.com/office/drawing/2014/chart" uri="{C3380CC4-5D6E-409C-BE32-E72D297353CC}">
                  <c16:uniqueId val="{0000001D-AD5D-499C-83E1-D7B2262066BF}"/>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Slide2_Datenblatt!$B$56:$G$56</c:f>
              <c:numCache>
                <c:formatCode>General</c:formatCode>
                <c:ptCount val="6"/>
                <c:pt idx="0">
                  <c:v>1.05</c:v>
                </c:pt>
                <c:pt idx="1">
                  <c:v>2.0499999999999998</c:v>
                </c:pt>
                <c:pt idx="2">
                  <c:v>3.05</c:v>
                </c:pt>
                <c:pt idx="3">
                  <c:v>4.05</c:v>
                </c:pt>
                <c:pt idx="4">
                  <c:v>5.05</c:v>
                </c:pt>
                <c:pt idx="5">
                  <c:v>6.05</c:v>
                </c:pt>
              </c:numCache>
            </c:numRef>
          </c:xVal>
          <c:yVal>
            <c:numRef>
              <c:f>Slide2_Datenblatt!$B$66:$G$66</c:f>
              <c:numCache>
                <c:formatCode>#,##0,</c:formatCode>
                <c:ptCount val="6"/>
                <c:pt idx="0">
                  <c:v>625807.15</c:v>
                </c:pt>
                <c:pt idx="1">
                  <c:v>625807.15</c:v>
                </c:pt>
                <c:pt idx="2">
                  <c:v>646975.15</c:v>
                </c:pt>
                <c:pt idx="3">
                  <c:v>505035.15</c:v>
                </c:pt>
                <c:pt idx="4">
                  <c:v>526230.15</c:v>
                </c:pt>
                <c:pt idx="5">
                  <c:v>442733.15</c:v>
                </c:pt>
              </c:numCache>
            </c:numRef>
          </c:yVal>
          <c:smooth val="0"/>
          <c:extLst>
            <c:ext xmlns:c16="http://schemas.microsoft.com/office/drawing/2014/chart" uri="{C3380CC4-5D6E-409C-BE32-E72D297353CC}">
              <c16:uniqueId val="{0000001E-AD5D-499C-83E1-D7B2262066BF}"/>
            </c:ext>
          </c:extLst>
        </c:ser>
        <c:dLbls>
          <c:showLegendKey val="0"/>
          <c:showVal val="0"/>
          <c:showCatName val="0"/>
          <c:showSerName val="0"/>
          <c:showPercent val="0"/>
          <c:showBubbleSize val="0"/>
        </c:dLbls>
        <c:axId val="310338688"/>
        <c:axId val="310340224"/>
      </c:scatterChart>
      <c:catAx>
        <c:axId val="310338688"/>
        <c:scaling>
          <c:orientation val="minMax"/>
        </c:scaling>
        <c:delete val="1"/>
        <c:axPos val="b"/>
        <c:numFmt formatCode="#" sourceLinked="1"/>
        <c:majorTickMark val="out"/>
        <c:minorTickMark val="none"/>
        <c:tickLblPos val="nextTo"/>
        <c:crossAx val="310340224"/>
        <c:crosses val="autoZero"/>
        <c:auto val="1"/>
        <c:lblAlgn val="ctr"/>
        <c:lblOffset val="100"/>
        <c:noMultiLvlLbl val="0"/>
      </c:catAx>
      <c:valAx>
        <c:axId val="310340224"/>
        <c:scaling>
          <c:orientation val="minMax"/>
        </c:scaling>
        <c:delete val="1"/>
        <c:axPos val="l"/>
        <c:numFmt formatCode="General" sourceLinked="1"/>
        <c:majorTickMark val="out"/>
        <c:minorTickMark val="none"/>
        <c:tickLblPos val="nextTo"/>
        <c:crossAx val="310338688"/>
        <c:crosses val="autoZero"/>
        <c:crossBetween val="between"/>
      </c:valAx>
      <c:spPr>
        <a:no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7294629215"/>
        </c:manualLayout>
      </c:layout>
      <c:barChart>
        <c:barDir val="col"/>
        <c:grouping val="stacked"/>
        <c:varyColors val="0"/>
        <c:ser>
          <c:idx val="0"/>
          <c:order val="0"/>
          <c:tx>
            <c:strRef>
              <c:f>Slide11_Datenblatt!$A$83</c:f>
              <c:strCache>
                <c:ptCount val="1"/>
                <c:pt idx="0">
                  <c:v>weiss</c:v>
                </c:pt>
              </c:strCache>
            </c:strRef>
          </c:tx>
          <c:spPr>
            <a:noFill/>
            <a:ln w="25400">
              <a:noFill/>
            </a:ln>
          </c:spPr>
          <c:invertIfNegative val="0"/>
          <c:cat>
            <c:strRef>
              <c:f>Slide11_Datenblatt!$B$54:$I$54</c:f>
              <c:strCache>
                <c:ptCount val="8"/>
                <c:pt idx="0">
                  <c:v>Umsatz-
ein-
zahlungen
</c:v>
                </c:pt>
                <c:pt idx="1">
                  <c:v>andere
ordentliche
Ein-
zahlungen</c:v>
                </c:pt>
                <c:pt idx="2">
                  <c:v>Material-
aus-
zahlungen
</c:v>
                </c:pt>
                <c:pt idx="3">
                  <c:v>Personal-
aus-
zahlungen
</c:v>
                </c:pt>
                <c:pt idx="4">
                  <c:v>Restliche
betriebliche
Aus-
zahlungen</c:v>
                </c:pt>
                <c:pt idx="5">
                  <c:v>Cashflow
Finanz-
bereich
</c:v>
                </c:pt>
                <c:pt idx="6">
                  <c:v>Cashflow
nicht
ordentlicher
Bereich</c:v>
                </c:pt>
                <c:pt idx="7">
                  <c:v>Cashflow
</c:v>
                </c:pt>
              </c:strCache>
            </c:strRef>
          </c:cat>
          <c:val>
            <c:numRef>
              <c:f>Slide11_Datenblatt!$B$83:$I$83</c:f>
              <c:numCache>
                <c:formatCode>#,##0</c:formatCode>
                <c:ptCount val="8"/>
                <c:pt idx="0">
                  <c:v>27041.27</c:v>
                </c:pt>
                <c:pt idx="1">
                  <c:v>2731168.27</c:v>
                </c:pt>
                <c:pt idx="2">
                  <c:v>1393691.27</c:v>
                </c:pt>
                <c:pt idx="3">
                  <c:v>647598.27</c:v>
                </c:pt>
                <c:pt idx="4">
                  <c:v>216188.27</c:v>
                </c:pt>
                <c:pt idx="5">
                  <c:v>216188.27</c:v>
                </c:pt>
                <c:pt idx="6">
                  <c:v>222667.27</c:v>
                </c:pt>
              </c:numCache>
            </c:numRef>
          </c:val>
          <c:extLst>
            <c:ext xmlns:c16="http://schemas.microsoft.com/office/drawing/2014/chart" uri="{C3380CC4-5D6E-409C-BE32-E72D297353CC}">
              <c16:uniqueId val="{00000000-3AF0-4698-917D-B1DAF9760093}"/>
            </c:ext>
          </c:extLst>
        </c:ser>
        <c:ser>
          <c:idx val="1"/>
          <c:order val="1"/>
          <c:tx>
            <c:strRef>
              <c:f>Slide11_Datenblatt!$A$79</c:f>
              <c:strCache>
                <c:ptCount val="1"/>
                <c:pt idx="0">
                  <c:v>Anf. u. Ende grün</c:v>
                </c:pt>
              </c:strCache>
            </c:strRef>
          </c:tx>
          <c:spPr>
            <a:solidFill>
              <a:srgbClr val="00FF00"/>
            </a:solidFill>
            <a:ln w="25400">
              <a:noFill/>
            </a:ln>
          </c:spPr>
          <c:invertIfNegative val="0"/>
          <c:cat>
            <c:strRef>
              <c:f>Slide11_Datenblatt!$B$54:$I$54</c:f>
              <c:strCache>
                <c:ptCount val="8"/>
                <c:pt idx="0">
                  <c:v>Umsatz-
ein-
zahlungen
</c:v>
                </c:pt>
                <c:pt idx="1">
                  <c:v>andere
ordentliche
Ein-
zahlungen</c:v>
                </c:pt>
                <c:pt idx="2">
                  <c:v>Material-
aus-
zahlungen
</c:v>
                </c:pt>
                <c:pt idx="3">
                  <c:v>Personal-
aus-
zahlungen
</c:v>
                </c:pt>
                <c:pt idx="4">
                  <c:v>Restliche
betriebliche
Aus-
zahlungen</c:v>
                </c:pt>
                <c:pt idx="5">
                  <c:v>Cashflow
Finanz-
bereich
</c:v>
                </c:pt>
                <c:pt idx="6">
                  <c:v>Cashflow
nicht
ordentlicher
Bereich</c:v>
                </c:pt>
                <c:pt idx="7">
                  <c:v>Cashflow
</c:v>
                </c:pt>
              </c:strCache>
            </c:strRef>
          </c:cat>
          <c:val>
            <c:numRef>
              <c:f>Slide11_Datenblatt!$B$79:$I$79</c:f>
              <c:numCache>
                <c:formatCode>General</c:formatCode>
                <c:ptCount val="8"/>
                <c:pt idx="7" formatCode="#,##0">
                  <c:v>222667.27</c:v>
                </c:pt>
              </c:numCache>
            </c:numRef>
          </c:val>
          <c:extLst>
            <c:ext xmlns:c16="http://schemas.microsoft.com/office/drawing/2014/chart" uri="{C3380CC4-5D6E-409C-BE32-E72D297353CC}">
              <c16:uniqueId val="{00000001-3AF0-4698-917D-B1DAF9760093}"/>
            </c:ext>
          </c:extLst>
        </c:ser>
        <c:ser>
          <c:idx val="3"/>
          <c:order val="2"/>
          <c:tx>
            <c:strRef>
              <c:f>Slide11_Datenblatt!$A$81</c:f>
              <c:strCache>
                <c:ptCount val="1"/>
                <c:pt idx="0">
                  <c:v>steigt, &gt; 0</c:v>
                </c:pt>
              </c:strCache>
            </c:strRef>
          </c:tx>
          <c:spPr>
            <a:solidFill>
              <a:srgbClr val="8080FF"/>
            </a:solidFill>
            <a:ln w="25400">
              <a:noFill/>
            </a:ln>
          </c:spPr>
          <c:invertIfNegative val="0"/>
          <c:cat>
            <c:strRef>
              <c:f>Slide11_Datenblatt!$B$54:$I$54</c:f>
              <c:strCache>
                <c:ptCount val="8"/>
                <c:pt idx="0">
                  <c:v>Umsatz-
ein-
zahlungen
</c:v>
                </c:pt>
                <c:pt idx="1">
                  <c:v>andere
ordentliche
Ein-
zahlungen</c:v>
                </c:pt>
                <c:pt idx="2">
                  <c:v>Material-
aus-
zahlungen
</c:v>
                </c:pt>
                <c:pt idx="3">
                  <c:v>Personal-
aus-
zahlungen
</c:v>
                </c:pt>
                <c:pt idx="4">
                  <c:v>Restliche
betriebliche
Aus-
zahlungen</c:v>
                </c:pt>
                <c:pt idx="5">
                  <c:v>Cashflow
Finanz-
bereich
</c:v>
                </c:pt>
                <c:pt idx="6">
                  <c:v>Cashflow
nicht
ordentlicher
Bereich</c:v>
                </c:pt>
                <c:pt idx="7">
                  <c:v>Cashflow
</c:v>
                </c:pt>
              </c:strCache>
            </c:strRef>
          </c:cat>
          <c:val>
            <c:numRef>
              <c:f>Slide11_Datenblatt!$B$81:$I$81</c:f>
              <c:numCache>
                <c:formatCode>#,##0</c:formatCode>
                <c:ptCount val="8"/>
                <c:pt idx="0">
                  <c:v>2704127</c:v>
                </c:pt>
                <c:pt idx="1">
                  <c:v>27041.27</c:v>
                </c:pt>
                <c:pt idx="2">
                  <c:v>0</c:v>
                </c:pt>
                <c:pt idx="3">
                  <c:v>0</c:v>
                </c:pt>
                <c:pt idx="4">
                  <c:v>0</c:v>
                </c:pt>
                <c:pt idx="5">
                  <c:v>27041.27</c:v>
                </c:pt>
                <c:pt idx="6">
                  <c:v>27041.27</c:v>
                </c:pt>
              </c:numCache>
            </c:numRef>
          </c:val>
          <c:extLst>
            <c:ext xmlns:c16="http://schemas.microsoft.com/office/drawing/2014/chart" uri="{C3380CC4-5D6E-409C-BE32-E72D297353CC}">
              <c16:uniqueId val="{00000002-3AF0-4698-917D-B1DAF9760093}"/>
            </c:ext>
          </c:extLst>
        </c:ser>
        <c:ser>
          <c:idx val="14"/>
          <c:order val="3"/>
          <c:tx>
            <c:strRef>
              <c:f>Slide11_Datenblatt!$A$85</c:f>
              <c:strCache>
                <c:ptCount val="1"/>
                <c:pt idx="0">
                  <c:v>fällt, &lt; 0</c:v>
                </c:pt>
              </c:strCache>
            </c:strRef>
          </c:tx>
          <c:spPr>
            <a:solidFill>
              <a:srgbClr val="8080FF"/>
            </a:solidFill>
            <a:ln w="25400">
              <a:noFill/>
            </a:ln>
          </c:spPr>
          <c:invertIfNegative val="0"/>
          <c:val>
            <c:numRef>
              <c:f>Slide11_Datenblatt!$B$85:$I$85</c:f>
              <c:numCache>
                <c:formatCode>#,##0</c:formatCode>
                <c:ptCount val="8"/>
                <c:pt idx="0">
                  <c:v>0</c:v>
                </c:pt>
                <c:pt idx="1">
                  <c:v>0</c:v>
                </c:pt>
                <c:pt idx="2">
                  <c:v>0</c:v>
                </c:pt>
                <c:pt idx="3">
                  <c:v>0</c:v>
                </c:pt>
                <c:pt idx="4">
                  <c:v>0</c:v>
                </c:pt>
                <c:pt idx="5">
                  <c:v>0</c:v>
                </c:pt>
                <c:pt idx="6">
                  <c:v>0</c:v>
                </c:pt>
              </c:numCache>
            </c:numRef>
          </c:val>
          <c:extLst>
            <c:ext xmlns:c16="http://schemas.microsoft.com/office/drawing/2014/chart" uri="{C3380CC4-5D6E-409C-BE32-E72D297353CC}">
              <c16:uniqueId val="{00000003-3AF0-4698-917D-B1DAF9760093}"/>
            </c:ext>
          </c:extLst>
        </c:ser>
        <c:ser>
          <c:idx val="4"/>
          <c:order val="4"/>
          <c:tx>
            <c:strRef>
              <c:f>Slide11_Datenblatt!$A$82</c:f>
              <c:strCache>
                <c:ptCount val="1"/>
                <c:pt idx="0">
                  <c:v>fällt, &gt; 0</c:v>
                </c:pt>
              </c:strCache>
            </c:strRef>
          </c:tx>
          <c:spPr>
            <a:solidFill>
              <a:srgbClr val="8080FF"/>
            </a:solidFill>
            <a:ln w="25400">
              <a:noFill/>
            </a:ln>
          </c:spPr>
          <c:invertIfNegative val="0"/>
          <c:cat>
            <c:strRef>
              <c:f>Slide11_Datenblatt!$B$54:$I$54</c:f>
              <c:strCache>
                <c:ptCount val="8"/>
                <c:pt idx="0">
                  <c:v>Umsatz-
ein-
zahlungen
</c:v>
                </c:pt>
                <c:pt idx="1">
                  <c:v>andere
ordentliche
Ein-
zahlungen</c:v>
                </c:pt>
                <c:pt idx="2">
                  <c:v>Material-
aus-
zahlungen
</c:v>
                </c:pt>
                <c:pt idx="3">
                  <c:v>Personal-
aus-
zahlungen
</c:v>
                </c:pt>
                <c:pt idx="4">
                  <c:v>Restliche
betriebliche
Aus-
zahlungen</c:v>
                </c:pt>
                <c:pt idx="5">
                  <c:v>Cashflow
Finanz-
bereich
</c:v>
                </c:pt>
                <c:pt idx="6">
                  <c:v>Cashflow
nicht
ordentlicher
Bereich</c:v>
                </c:pt>
                <c:pt idx="7">
                  <c:v>Cashflow
</c:v>
                </c:pt>
              </c:strCache>
            </c:strRef>
          </c:cat>
          <c:val>
            <c:numRef>
              <c:f>Slide11_Datenblatt!$B$82:$I$82</c:f>
              <c:numCache>
                <c:formatCode>#,##0</c:formatCode>
                <c:ptCount val="8"/>
                <c:pt idx="1">
                  <c:v>0</c:v>
                </c:pt>
                <c:pt idx="2">
                  <c:v>1337477</c:v>
                </c:pt>
                <c:pt idx="3">
                  <c:v>746093</c:v>
                </c:pt>
                <c:pt idx="4">
                  <c:v>431410</c:v>
                </c:pt>
                <c:pt idx="5">
                  <c:v>0</c:v>
                </c:pt>
                <c:pt idx="6">
                  <c:v>0</c:v>
                </c:pt>
              </c:numCache>
            </c:numRef>
          </c:val>
          <c:extLst>
            <c:ext xmlns:c16="http://schemas.microsoft.com/office/drawing/2014/chart" uri="{C3380CC4-5D6E-409C-BE32-E72D297353CC}">
              <c16:uniqueId val="{00000004-3AF0-4698-917D-B1DAF9760093}"/>
            </c:ext>
          </c:extLst>
        </c:ser>
        <c:ser>
          <c:idx val="7"/>
          <c:order val="5"/>
          <c:tx>
            <c:strRef>
              <c:f>Slide11_Datenblatt!$A$84</c:f>
              <c:strCache>
                <c:ptCount val="1"/>
                <c:pt idx="0">
                  <c:v>steigt, &lt; 0</c:v>
                </c:pt>
              </c:strCache>
            </c:strRef>
          </c:tx>
          <c:spPr>
            <a:solidFill>
              <a:srgbClr val="8080FF"/>
            </a:solidFill>
            <a:ln w="25400">
              <a:noFill/>
            </a:ln>
          </c:spPr>
          <c:invertIfNegative val="0"/>
          <c:cat>
            <c:strRef>
              <c:f>Slide11_Datenblatt!$B$54:$I$54</c:f>
              <c:strCache>
                <c:ptCount val="8"/>
                <c:pt idx="0">
                  <c:v>Umsatz-
ein-
zahlungen
</c:v>
                </c:pt>
                <c:pt idx="1">
                  <c:v>andere
ordentliche
Ein-
zahlungen</c:v>
                </c:pt>
                <c:pt idx="2">
                  <c:v>Material-
aus-
zahlungen
</c:v>
                </c:pt>
                <c:pt idx="3">
                  <c:v>Personal-
aus-
zahlungen
</c:v>
                </c:pt>
                <c:pt idx="4">
                  <c:v>Restliche
betriebliche
Aus-
zahlungen</c:v>
                </c:pt>
                <c:pt idx="5">
                  <c:v>Cashflow
Finanz-
bereich
</c:v>
                </c:pt>
                <c:pt idx="6">
                  <c:v>Cashflow
nicht
ordentlicher
Bereich</c:v>
                </c:pt>
                <c:pt idx="7">
                  <c:v>Cashflow
</c:v>
                </c:pt>
              </c:strCache>
            </c:strRef>
          </c:cat>
          <c:val>
            <c:numRef>
              <c:f>Slide11_Datenblatt!$B$84:$I$84</c:f>
              <c:numCache>
                <c:formatCode>#,##0</c:formatCode>
                <c:ptCount val="8"/>
                <c:pt idx="1">
                  <c:v>0</c:v>
                </c:pt>
                <c:pt idx="2">
                  <c:v>0</c:v>
                </c:pt>
                <c:pt idx="3">
                  <c:v>0</c:v>
                </c:pt>
                <c:pt idx="4">
                  <c:v>0</c:v>
                </c:pt>
                <c:pt idx="5">
                  <c:v>0</c:v>
                </c:pt>
                <c:pt idx="6">
                  <c:v>0</c:v>
                </c:pt>
              </c:numCache>
            </c:numRef>
          </c:val>
          <c:extLst>
            <c:ext xmlns:c16="http://schemas.microsoft.com/office/drawing/2014/chart" uri="{C3380CC4-5D6E-409C-BE32-E72D297353CC}">
              <c16:uniqueId val="{00000005-3AF0-4698-917D-B1DAF9760093}"/>
            </c:ext>
          </c:extLst>
        </c:ser>
        <c:ser>
          <c:idx val="2"/>
          <c:order val="6"/>
          <c:tx>
            <c:strRef>
              <c:f>Slide11_Datenblatt!$A$80</c:f>
              <c:strCache>
                <c:ptCount val="1"/>
                <c:pt idx="0">
                  <c:v>Anf. u. Ende rot</c:v>
                </c:pt>
              </c:strCache>
            </c:strRef>
          </c:tx>
          <c:spPr>
            <a:solidFill>
              <a:srgbClr val="FF0000"/>
            </a:solidFill>
            <a:ln w="25400">
              <a:noFill/>
            </a:ln>
          </c:spPr>
          <c:invertIfNegative val="0"/>
          <c:cat>
            <c:strRef>
              <c:f>Slide11_Datenblatt!$B$54:$I$54</c:f>
              <c:strCache>
                <c:ptCount val="8"/>
                <c:pt idx="0">
                  <c:v>Umsatz-
ein-
zahlungen
</c:v>
                </c:pt>
                <c:pt idx="1">
                  <c:v>andere
ordentliche
Ein-
zahlungen</c:v>
                </c:pt>
                <c:pt idx="2">
                  <c:v>Material-
aus-
zahlungen
</c:v>
                </c:pt>
                <c:pt idx="3">
                  <c:v>Personal-
aus-
zahlungen
</c:v>
                </c:pt>
                <c:pt idx="4">
                  <c:v>Restliche
betriebliche
Aus-
zahlungen</c:v>
                </c:pt>
                <c:pt idx="5">
                  <c:v>Cashflow
Finanz-
bereich
</c:v>
                </c:pt>
                <c:pt idx="6">
                  <c:v>Cashflow
nicht
ordentlicher
Bereich</c:v>
                </c:pt>
                <c:pt idx="7">
                  <c:v>Cashflow
</c:v>
                </c:pt>
              </c:strCache>
            </c:strRef>
          </c:cat>
          <c:val>
            <c:numRef>
              <c:f>Slide11_Datenblatt!$B$80:$I$80</c:f>
              <c:numCache>
                <c:formatCode>General</c:formatCode>
                <c:ptCount val="8"/>
                <c:pt idx="7" formatCode="#,##0">
                  <c:v>0</c:v>
                </c:pt>
              </c:numCache>
            </c:numRef>
          </c:val>
          <c:extLst>
            <c:ext xmlns:c16="http://schemas.microsoft.com/office/drawing/2014/chart" uri="{C3380CC4-5D6E-409C-BE32-E72D297353CC}">
              <c16:uniqueId val="{00000006-3AF0-4698-917D-B1DAF9760093}"/>
            </c:ext>
          </c:extLst>
        </c:ser>
        <c:dLbls>
          <c:showLegendKey val="0"/>
          <c:showVal val="0"/>
          <c:showCatName val="0"/>
          <c:showSerName val="0"/>
          <c:showPercent val="0"/>
          <c:showBubbleSize val="0"/>
        </c:dLbls>
        <c:gapWidth val="10"/>
        <c:overlap val="100"/>
        <c:axId val="306780032"/>
        <c:axId val="306781568"/>
      </c:barChart>
      <c:barChart>
        <c:barDir val="col"/>
        <c:grouping val="clustered"/>
        <c:varyColors val="0"/>
        <c:ser>
          <c:idx val="13"/>
          <c:order val="7"/>
          <c:tx>
            <c:strRef>
              <c:f>Slide11_Datenblatt!$A$91</c:f>
              <c:strCache>
                <c:ptCount val="1"/>
                <c:pt idx="0">
                  <c:v>X-Achse</c:v>
                </c:pt>
              </c:strCache>
            </c:strRef>
          </c:tx>
          <c:spPr>
            <a:solidFill>
              <a:srgbClr val="000000"/>
            </a:solidFill>
            <a:ln w="3175">
              <a:solidFill>
                <a:srgbClr val="000000"/>
              </a:solidFill>
              <a:prstDash val="solid"/>
            </a:ln>
          </c:spPr>
          <c:invertIfNegative val="0"/>
          <c:cat>
            <c:strRef>
              <c:f>Slide11_Datenblatt!$B$54:$I$54</c:f>
              <c:strCache>
                <c:ptCount val="8"/>
                <c:pt idx="0">
                  <c:v>Umsatz-
ein-
zahlungen
</c:v>
                </c:pt>
                <c:pt idx="1">
                  <c:v>andere
ordentliche
Ein-
zahlungen</c:v>
                </c:pt>
                <c:pt idx="2">
                  <c:v>Material-
aus-
zahlungen
</c:v>
                </c:pt>
                <c:pt idx="3">
                  <c:v>Personal-
aus-
zahlungen
</c:v>
                </c:pt>
                <c:pt idx="4">
                  <c:v>Restliche
betriebliche
Aus-
zahlungen</c:v>
                </c:pt>
                <c:pt idx="5">
                  <c:v>Cashflow
Finanz-
bereich
</c:v>
                </c:pt>
                <c:pt idx="6">
                  <c:v>Cashflow
nicht
ordentlicher
Bereich</c:v>
                </c:pt>
                <c:pt idx="7">
                  <c:v>Cashflow
</c:v>
                </c:pt>
              </c:strCache>
            </c:strRef>
          </c:cat>
          <c:val>
            <c:numRef>
              <c:f>Slide11_Datenblatt!$B$91:$I$91</c:f>
              <c:numCache>
                <c:formatCode>#,##0</c:formatCode>
                <c:ptCount val="8"/>
                <c:pt idx="0">
                  <c:v>27041.27</c:v>
                </c:pt>
                <c:pt idx="1">
                  <c:v>27041.27</c:v>
                </c:pt>
                <c:pt idx="2">
                  <c:v>27041.27</c:v>
                </c:pt>
                <c:pt idx="3">
                  <c:v>27041.27</c:v>
                </c:pt>
                <c:pt idx="4">
                  <c:v>27041.27</c:v>
                </c:pt>
                <c:pt idx="5">
                  <c:v>27041.27</c:v>
                </c:pt>
                <c:pt idx="6">
                  <c:v>27041.27</c:v>
                </c:pt>
                <c:pt idx="7">
                  <c:v>27041.27</c:v>
                </c:pt>
              </c:numCache>
            </c:numRef>
          </c:val>
          <c:extLst>
            <c:ext xmlns:c16="http://schemas.microsoft.com/office/drawing/2014/chart" uri="{C3380CC4-5D6E-409C-BE32-E72D297353CC}">
              <c16:uniqueId val="{00000007-3AF0-4698-917D-B1DAF9760093}"/>
            </c:ext>
          </c:extLst>
        </c:ser>
        <c:ser>
          <c:idx val="5"/>
          <c:order val="8"/>
          <c:tx>
            <c:v>Beschriftung</c:v>
          </c:tx>
          <c:spPr>
            <a:noFill/>
            <a:ln w="25400">
              <a:noFill/>
            </a:ln>
          </c:spPr>
          <c:invertIfNegative val="0"/>
          <c:dLbls>
            <c:dLbl>
              <c:idx val="0"/>
              <c:tx>
                <c:strRef>
                  <c:f>Slide11_Datenblatt!$B$88</c:f>
                  <c:strCache>
                    <c:ptCount val="1"/>
                    <c:pt idx="0">
                      <c:v>2.704</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{3E037448-2CED-46CA-AD5C-7857E1FE97D3}</c15:txfldGUID>
                      <c15:f>Slide11_Datenblatt!$B$88</c15:f>
                      <c15:dlblFieldTableCache>
                        <c:ptCount val="1"/>
                        <c:pt idx="0">
                          <c:v>2.704</c:v>
                        </c:pt>
                      </c15:dlblFieldTableCache>
                    </c15:dlblFTEntry>
                  </c15:dlblFieldTable>
                  <c15:showDataLabelsRange val="0"/>
                </c:ext>
                <c:ext xmlns:c16="http://schemas.microsoft.com/office/drawing/2014/chart" uri="{C3380CC4-5D6E-409C-BE32-E72D297353CC}">
                  <c16:uniqueId val="{00000008-3AF0-4698-917D-B1DAF9760093}"/>
                </c:ext>
              </c:extLst>
            </c:dLbl>
            <c:dLbl>
              <c:idx val="1"/>
              <c:tx>
                <c:strRef>
                  <c:f>Slide11_Datenblatt!$C$88</c:f>
                  <c:strCache>
                    <c:ptCount val="1"/>
                    <c:pt idx="0">
                      <c:v>0,0</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{D6119B93-A97A-4A22-943D-AF660AB806C4}</c15:txfldGUID>
                      <c15:f>Slide11_Datenblatt!$C$88</c15:f>
                      <c15:dlblFieldTableCache>
                        <c:ptCount val="1"/>
                        <c:pt idx="0">
                          <c:v>0,0</c:v>
                        </c:pt>
                      </c15:dlblFieldTableCache>
                    </c15:dlblFTEntry>
                  </c15:dlblFieldTable>
                  <c15:showDataLabelsRange val="0"/>
                </c:ext>
                <c:ext xmlns:c16="http://schemas.microsoft.com/office/drawing/2014/chart" uri="{C3380CC4-5D6E-409C-BE32-E72D297353CC}">
                  <c16:uniqueId val="{00000009-3AF0-4698-917D-B1DAF9760093}"/>
                </c:ext>
              </c:extLst>
            </c:dLbl>
            <c:dLbl>
              <c:idx val="2"/>
              <c:tx>
                <c:strRef>
                  <c:f>Slide11_Datenblatt!$D$88</c:f>
                  <c:strCache>
                    <c:ptCount val="1"/>
                    <c:pt idx="0">
                      <c:v>1.337</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{0C2CA5D7-F24C-42E3-A8F7-93A1A2CEFC95}</c15:txfldGUID>
                      <c15:f>Slide11_Datenblatt!$D$88</c15:f>
                      <c15:dlblFieldTableCache>
                        <c:ptCount val="1"/>
                        <c:pt idx="0">
                          <c:v>1.337</c:v>
                        </c:pt>
                      </c15:dlblFieldTableCache>
                    </c15:dlblFTEntry>
                  </c15:dlblFieldTable>
                  <c15:showDataLabelsRange val="0"/>
                </c:ext>
                <c:ext xmlns:c16="http://schemas.microsoft.com/office/drawing/2014/chart" uri="{C3380CC4-5D6E-409C-BE32-E72D297353CC}">
                  <c16:uniqueId val="{0000000A-3AF0-4698-917D-B1DAF9760093}"/>
                </c:ext>
              </c:extLst>
            </c:dLbl>
            <c:dLbl>
              <c:idx val="3"/>
              <c:tx>
                <c:strRef>
                  <c:f>Slide11_Datenblatt!$E$88</c:f>
                  <c:strCache>
                    <c:ptCount val="1"/>
                    <c:pt idx="0">
                      <c:v>746,1</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{FAD0BA77-C54F-429B-9B19-475D2B630E6C}</c15:txfldGUID>
                      <c15:f>Slide11_Datenblatt!$E$88</c15:f>
                      <c15:dlblFieldTableCache>
                        <c:ptCount val="1"/>
                        <c:pt idx="0">
                          <c:v>746,1</c:v>
                        </c:pt>
                      </c15:dlblFieldTableCache>
                    </c15:dlblFTEntry>
                  </c15:dlblFieldTable>
                  <c15:showDataLabelsRange val="0"/>
                </c:ext>
                <c:ext xmlns:c16="http://schemas.microsoft.com/office/drawing/2014/chart" uri="{C3380CC4-5D6E-409C-BE32-E72D297353CC}">
                  <c16:uniqueId val="{0000000B-3AF0-4698-917D-B1DAF9760093}"/>
                </c:ext>
              </c:extLst>
            </c:dLbl>
            <c:dLbl>
              <c:idx val="4"/>
              <c:tx>
                <c:strRef>
                  <c:f>Slide11_Datenblatt!$F$88</c:f>
                  <c:strCache>
                    <c:ptCount val="1"/>
                    <c:pt idx="0">
                      <c:v>431,4</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{742DF5A9-4B1E-4593-AFA3-FBBE6CC303AB}</c15:txfldGUID>
                      <c15:f>Slide11_Datenblatt!$F$88</c15:f>
                      <c15:dlblFieldTableCache>
                        <c:ptCount val="1"/>
                        <c:pt idx="0">
                          <c:v>431,4</c:v>
                        </c:pt>
                      </c15:dlblFieldTableCache>
                    </c15:dlblFTEntry>
                  </c15:dlblFieldTable>
                  <c15:showDataLabelsRange val="0"/>
                </c:ext>
                <c:ext xmlns:c16="http://schemas.microsoft.com/office/drawing/2014/chart" uri="{C3380CC4-5D6E-409C-BE32-E72D297353CC}">
                  <c16:uniqueId val="{0000000C-3AF0-4698-917D-B1DAF9760093}"/>
                </c:ext>
              </c:extLst>
            </c:dLbl>
            <c:dLbl>
              <c:idx val="5"/>
              <c:tx>
                <c:strRef>
                  <c:f>Slide11_Datenblatt!$G$88</c:f>
                  <c:strCache>
                    <c:ptCount val="1"/>
                    <c:pt idx="0">
                      <c:v>6,5</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{AF6C97AA-FAD2-4C37-ADCF-BB7A3EF8531A}</c15:txfldGUID>
                      <c15:f>Slide11_Datenblatt!$G$88</c15:f>
                      <c15:dlblFieldTableCache>
                        <c:ptCount val="1"/>
                        <c:pt idx="0">
                          <c:v>6,5</c:v>
                        </c:pt>
                      </c15:dlblFieldTableCache>
                    </c15:dlblFTEntry>
                  </c15:dlblFieldTable>
                  <c15:showDataLabelsRange val="0"/>
                </c:ext>
                <c:ext xmlns:c16="http://schemas.microsoft.com/office/drawing/2014/chart" uri="{C3380CC4-5D6E-409C-BE32-E72D297353CC}">
                  <c16:uniqueId val="{0000000D-3AF0-4698-917D-B1DAF9760093}"/>
                </c:ext>
              </c:extLst>
            </c:dLbl>
            <c:dLbl>
              <c:idx val="6"/>
              <c:tx>
                <c:strRef>
                  <c:f>Slide11_Datenblatt!$H$88</c:f>
                  <c:strCache>
                    <c:ptCount val="1"/>
                    <c:pt idx="0">
                      <c:v>0,0</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{029A466D-0A38-4042-B84C-3A0E64448701}</c15:txfldGUID>
                      <c15:f>Slide11_Datenblatt!$H$88</c15:f>
                      <c15:dlblFieldTableCache>
                        <c:ptCount val="1"/>
                        <c:pt idx="0">
                          <c:v>0,0</c:v>
                        </c:pt>
                      </c15:dlblFieldTableCache>
                    </c15:dlblFTEntry>
                  </c15:dlblFieldTable>
                  <c15:showDataLabelsRange val="0"/>
                </c:ext>
                <c:ext xmlns:c16="http://schemas.microsoft.com/office/drawing/2014/chart" uri="{C3380CC4-5D6E-409C-BE32-E72D297353CC}">
                  <c16:uniqueId val="{0000000E-3AF0-4698-917D-B1DAF9760093}"/>
                </c:ext>
              </c:extLst>
            </c:dLbl>
            <c:dLbl>
              <c:idx val="7"/>
              <c:tx>
                <c:strRef>
                  <c:f>Slide11_Datenblatt!$I$88</c:f>
                  <c:strCache>
                    <c:ptCount val="1"/>
                    <c:pt idx="0">
                      <c:v>195,6</c:v>
                    </c:pt>
                  </c:strCache>
                </c:strRef>
              </c:tx>
              <c:spPr>
                <a:noFill/>
                <a:ln w="25400">
                  <a:noFill/>
                </a:ln>
              </c:spPr>
              <c:txPr>
                <a:bodyPr/>
                <a:lstStyle/>
                <a:p>
                  <a:pPr>
                    <a:defRPr sz="1400" b="1" i="0" u="none" strike="noStrike" baseline="0">
                      <a:solidFill>
                        <a:srgbClr val="000000"/>
                      </a:solidFill>
                      <a:latin typeface="Verdana"/>
                      <a:ea typeface="Verdana"/>
                      <a:cs typeface="Verdana"/>
                    </a:defRPr>
                  </a:pPr>
                  <a:endParaRPr lang="de-DE"/>
                </a:p>
              </c:txPr>
              <c:dLblPos val="inEnd"/>
              <c:showLegendKey val="0"/>
              <c:showVal val="0"/>
              <c:showCatName val="0"/>
              <c:showSerName val="0"/>
              <c:showPercent val="0"/>
              <c:showBubbleSize val="0"/>
              <c:extLst>
                <c:ext xmlns:c15="http://schemas.microsoft.com/office/drawing/2012/chart" uri="{CE6537A1-D6FC-4f65-9D91-7224C49458BB}">
                  <c15:dlblFieldTable>
                    <c15:dlblFTEntry>
                      <c15:txfldGUID>{F3E75E97-72FB-4380-8C97-0579089693C8}</c15:txfldGUID>
                      <c15:f>Slide11_Datenblatt!$I$88</c15:f>
                      <c15:dlblFieldTableCache>
                        <c:ptCount val="1"/>
                        <c:pt idx="0">
                          <c:v>195,6</c:v>
                        </c:pt>
                      </c15:dlblFieldTableCache>
                    </c15:dlblFTEntry>
                  </c15:dlblFieldTable>
                  <c15:showDataLabelsRange val="0"/>
                </c:ext>
                <c:ext xmlns:c16="http://schemas.microsoft.com/office/drawing/2014/chart" uri="{C3380CC4-5D6E-409C-BE32-E72D297353CC}">
                  <c16:uniqueId val="{0000000F-3AF0-4698-917D-B1DAF9760093}"/>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Slide11_Datenblatt!$B$54:$I$54</c:f>
              <c:strCache>
                <c:ptCount val="8"/>
                <c:pt idx="0">
                  <c:v>Umsatz-
ein-
zahlungen
</c:v>
                </c:pt>
                <c:pt idx="1">
                  <c:v>andere
ordentliche
Ein-
zahlungen</c:v>
                </c:pt>
                <c:pt idx="2">
                  <c:v>Material-
aus-
zahlungen
</c:v>
                </c:pt>
                <c:pt idx="3">
                  <c:v>Personal-
aus-
zahlungen
</c:v>
                </c:pt>
                <c:pt idx="4">
                  <c:v>Restliche
betriebliche
Aus-
zahlungen</c:v>
                </c:pt>
                <c:pt idx="5">
                  <c:v>Cashflow
Finanz-
bereich
</c:v>
                </c:pt>
                <c:pt idx="6">
                  <c:v>Cashflow
nicht
ordentlicher
Bereich</c:v>
                </c:pt>
                <c:pt idx="7">
                  <c:v>Cashflow
</c:v>
                </c:pt>
              </c:strCache>
            </c:strRef>
          </c:cat>
          <c:val>
            <c:numRef>
              <c:f>Slide11_Datenblatt!$B$89:$I$89</c:f>
              <c:numCache>
                <c:formatCode>#,##0</c:formatCode>
                <c:ptCount val="8"/>
                <c:pt idx="0">
                  <c:v>3028622.24</c:v>
                </c:pt>
                <c:pt idx="1">
                  <c:v>3028622.24</c:v>
                </c:pt>
                <c:pt idx="2">
                  <c:v>3028622.24</c:v>
                </c:pt>
                <c:pt idx="3">
                  <c:v>1691145.24</c:v>
                </c:pt>
                <c:pt idx="4">
                  <c:v>945052.24</c:v>
                </c:pt>
                <c:pt idx="5">
                  <c:v>520121.24</c:v>
                </c:pt>
                <c:pt idx="6">
                  <c:v>520121.24</c:v>
                </c:pt>
                <c:pt idx="7">
                  <c:v>520121.24</c:v>
                </c:pt>
              </c:numCache>
            </c:numRef>
          </c:val>
          <c:extLst>
            <c:ext xmlns:c16="http://schemas.microsoft.com/office/drawing/2014/chart" uri="{C3380CC4-5D6E-409C-BE32-E72D297353CC}">
              <c16:uniqueId val="{00000010-3AF0-4698-917D-B1DAF9760093}"/>
            </c:ext>
          </c:extLst>
        </c:ser>
        <c:ser>
          <c:idx val="8"/>
          <c:order val="9"/>
          <c:tx>
            <c:strRef>
              <c:f>Slide11_Datenblatt!$A$92</c:f>
              <c:strCache>
                <c:ptCount val="1"/>
                <c:pt idx="0">
                  <c:v>X-Achse Beschriftung</c:v>
                </c:pt>
              </c:strCache>
            </c:strRef>
          </c:tx>
          <c:spPr>
            <a:noFill/>
            <a:ln w="25400">
              <a:noFill/>
            </a:ln>
          </c:spPr>
          <c:invertIfNegative val="0"/>
          <c:dLbls>
            <c:dLbl>
              <c:idx val="0"/>
              <c:layout>
                <c:manualLayout>
                  <c:x val="-1.8680008748906364E-3"/>
                  <c:y val="2.0561167227833792E-2"/>
                </c:manualLayout>
              </c:layout>
              <c:numFmt formatCode="0;\-0;#" sourceLinked="0"/>
              <c:spPr>
                <a:noFill/>
                <a:ln w="25400">
                  <a:noFill/>
                </a:ln>
              </c:spPr>
              <c:txPr>
                <a:bodyPr/>
                <a:lstStyle/>
                <a:p>
                  <a:pPr>
                    <a:defRPr sz="12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1-3AF0-4698-917D-B1DAF9760093}"/>
                </c:ext>
              </c:extLst>
            </c:dLbl>
            <c:dLbl>
              <c:idx val="1"/>
              <c:layout>
                <c:manualLayout>
                  <c:x val="1.6944444444444429E-3"/>
                  <c:y val="2.0561167227833792E-2"/>
                </c:manualLayout>
              </c:layout>
              <c:numFmt formatCode="0;\-0;#" sourceLinked="0"/>
              <c:spPr>
                <a:noFill/>
                <a:ln w="25400">
                  <a:noFill/>
                </a:ln>
              </c:spPr>
              <c:txPr>
                <a:bodyPr/>
                <a:lstStyle/>
                <a:p>
                  <a:pPr>
                    <a:defRPr sz="12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2-3AF0-4698-917D-B1DAF9760093}"/>
                </c:ext>
              </c:extLst>
            </c:dLbl>
            <c:dLbl>
              <c:idx val="2"/>
              <c:layout>
                <c:manualLayout>
                  <c:x val="2.1533245844271721E-4"/>
                  <c:y val="1.8877665544332171E-2"/>
                </c:manualLayout>
              </c:layout>
              <c:numFmt formatCode="0;\-0;#" sourceLinked="0"/>
              <c:spPr>
                <a:noFill/>
                <a:ln w="25400">
                  <a:noFill/>
                </a:ln>
              </c:spPr>
              <c:txPr>
                <a:bodyPr/>
                <a:lstStyle/>
                <a:p>
                  <a:pPr>
                    <a:defRPr sz="12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3-3AF0-4698-917D-B1DAF9760093}"/>
                </c:ext>
              </c:extLst>
            </c:dLbl>
            <c:dLbl>
              <c:idx val="3"/>
              <c:layout>
                <c:manualLayout>
                  <c:x val="-1.8680008748906086E-3"/>
                  <c:y val="2.0561167227833792E-2"/>
                </c:manualLayout>
              </c:layout>
              <c:numFmt formatCode="0;\-0;#" sourceLinked="0"/>
              <c:spPr>
                <a:noFill/>
                <a:ln w="25400">
                  <a:noFill/>
                </a:ln>
              </c:spPr>
              <c:txPr>
                <a:bodyPr/>
                <a:lstStyle/>
                <a:p>
                  <a:pPr>
                    <a:defRPr sz="12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4-3AF0-4698-917D-B1DAF9760093}"/>
                </c:ext>
              </c:extLst>
            </c:dLbl>
            <c:dLbl>
              <c:idx val="4"/>
              <c:layout>
                <c:manualLayout>
                  <c:x val="-1.4027777777777528E-3"/>
                  <c:y val="2.0561167227833792E-2"/>
                </c:manualLayout>
              </c:layout>
              <c:numFmt formatCode="0;\-0;#" sourceLinked="0"/>
              <c:spPr>
                <a:noFill/>
                <a:ln w="25400">
                  <a:noFill/>
                </a:ln>
              </c:spPr>
              <c:txPr>
                <a:bodyPr/>
                <a:lstStyle/>
                <a:p>
                  <a:pPr>
                    <a:defRPr sz="12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5-3AF0-4698-917D-B1DAF9760093}"/>
                </c:ext>
              </c:extLst>
            </c:dLbl>
            <c:dLbl>
              <c:idx val="5"/>
              <c:layout>
                <c:manualLayout>
                  <c:x val="-1.0068897637795738E-3"/>
                  <c:y val="2.0561167227833792E-2"/>
                </c:manualLayout>
              </c:layout>
              <c:numFmt formatCode="0;\-0;#" sourceLinked="0"/>
              <c:spPr>
                <a:noFill/>
                <a:ln w="25400">
                  <a:noFill/>
                </a:ln>
              </c:spPr>
              <c:txPr>
                <a:bodyPr/>
                <a:lstStyle/>
                <a:p>
                  <a:pPr>
                    <a:defRPr sz="12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6-3AF0-4698-917D-B1DAF9760093}"/>
                </c:ext>
              </c:extLst>
            </c:dLbl>
            <c:dLbl>
              <c:idx val="6"/>
              <c:layout>
                <c:manualLayout>
                  <c:x val="3.166666666666651E-3"/>
                  <c:y val="2.0561167227833792E-2"/>
                </c:manualLayout>
              </c:layout>
              <c:numFmt formatCode="0;\-0;#" sourceLinked="0"/>
              <c:spPr>
                <a:noFill/>
                <a:ln w="25400">
                  <a:noFill/>
                </a:ln>
              </c:spPr>
              <c:txPr>
                <a:bodyPr/>
                <a:lstStyle/>
                <a:p>
                  <a:pPr>
                    <a:defRPr sz="12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7-3AF0-4698-917D-B1DAF9760093}"/>
                </c:ext>
              </c:extLst>
            </c:dLbl>
            <c:dLbl>
              <c:idx val="7"/>
              <c:layout>
                <c:manualLayout>
                  <c:x val="2.1077209098862336E-3"/>
                  <c:y val="1.719416386083044E-2"/>
                </c:manualLayout>
              </c:layout>
              <c:numFmt formatCode="0;\-0;#" sourceLinked="0"/>
              <c:spPr>
                <a:noFill/>
                <a:ln w="25400">
                  <a:noFill/>
                </a:ln>
              </c:spPr>
              <c:txPr>
                <a:bodyPr/>
                <a:lstStyle/>
                <a:p>
                  <a:pPr>
                    <a:defRPr sz="1200" b="1"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8-3AF0-4698-917D-B1DAF9760093}"/>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dLblPos val="inEnd"/>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Slide11_Datenblatt!$B$54:$I$54</c:f>
              <c:strCache>
                <c:ptCount val="8"/>
                <c:pt idx="0">
                  <c:v>Umsatz-
ein-
zahlungen
</c:v>
                </c:pt>
                <c:pt idx="1">
                  <c:v>andere
ordentliche
Ein-
zahlungen</c:v>
                </c:pt>
                <c:pt idx="2">
                  <c:v>Material-
aus-
zahlungen
</c:v>
                </c:pt>
                <c:pt idx="3">
                  <c:v>Personal-
aus-
zahlungen
</c:v>
                </c:pt>
                <c:pt idx="4">
                  <c:v>Restliche
betriebliche
Aus-
zahlungen</c:v>
                </c:pt>
                <c:pt idx="5">
                  <c:v>Cashflow
Finanz-
bereich
</c:v>
                </c:pt>
                <c:pt idx="6">
                  <c:v>Cashflow
nicht
ordentlicher
Bereich</c:v>
                </c:pt>
                <c:pt idx="7">
                  <c:v>Cashflow
</c:v>
                </c:pt>
              </c:strCache>
            </c:strRef>
          </c:cat>
          <c:val>
            <c:numRef>
              <c:f>Slide11_Datenblatt!$B$92:$I$92</c:f>
              <c:numCache>
                <c:formatCode>#,##0</c:formatCode>
                <c:ptCount val="8"/>
                <c:pt idx="0">
                  <c:v>-621949.21000000008</c:v>
                </c:pt>
                <c:pt idx="1">
                  <c:v>-621949.21000000008</c:v>
                </c:pt>
                <c:pt idx="2">
                  <c:v>-621949.21000000008</c:v>
                </c:pt>
                <c:pt idx="3">
                  <c:v>-621949.21000000008</c:v>
                </c:pt>
                <c:pt idx="4">
                  <c:v>-621949.21000000008</c:v>
                </c:pt>
                <c:pt idx="5">
                  <c:v>-621949.21000000008</c:v>
                </c:pt>
                <c:pt idx="6">
                  <c:v>-621949.21000000008</c:v>
                </c:pt>
                <c:pt idx="7">
                  <c:v>-621949.21000000008</c:v>
                </c:pt>
              </c:numCache>
            </c:numRef>
          </c:val>
          <c:extLst>
            <c:ext xmlns:c16="http://schemas.microsoft.com/office/drawing/2014/chart" uri="{C3380CC4-5D6E-409C-BE32-E72D297353CC}">
              <c16:uniqueId val="{00000019-3AF0-4698-917D-B1DAF9760093}"/>
            </c:ext>
          </c:extLst>
        </c:ser>
        <c:dLbls>
          <c:showLegendKey val="0"/>
          <c:showVal val="0"/>
          <c:showCatName val="0"/>
          <c:showSerName val="0"/>
          <c:showPercent val="0"/>
          <c:showBubbleSize val="0"/>
        </c:dLbls>
        <c:gapWidth val="0"/>
        <c:overlap val="100"/>
        <c:axId val="306803840"/>
        <c:axId val="306805376"/>
      </c:barChart>
      <c:catAx>
        <c:axId val="306780032"/>
        <c:scaling>
          <c:orientation val="minMax"/>
        </c:scaling>
        <c:delete val="0"/>
        <c:axPos val="b"/>
        <c:numFmt formatCode="General" sourceLinked="0"/>
        <c:majorTickMark val="none"/>
        <c:minorTickMark val="none"/>
        <c:tickLblPos val="none"/>
        <c:spPr>
          <a:ln w="9525">
            <a:noFill/>
          </a:ln>
        </c:spPr>
        <c:crossAx val="306781568"/>
        <c:crossesAt val="0"/>
        <c:auto val="1"/>
        <c:lblAlgn val="ctr"/>
        <c:lblOffset val="100"/>
        <c:tickMarkSkip val="1"/>
        <c:noMultiLvlLbl val="0"/>
      </c:catAx>
      <c:valAx>
        <c:axId val="306781568"/>
        <c:scaling>
          <c:orientation val="minMax"/>
        </c:scaling>
        <c:delete val="1"/>
        <c:axPos val="l"/>
        <c:numFmt formatCode="#,##0" sourceLinked="1"/>
        <c:majorTickMark val="out"/>
        <c:minorTickMark val="none"/>
        <c:tickLblPos val="nextTo"/>
        <c:crossAx val="306780032"/>
        <c:crosses val="autoZero"/>
        <c:crossBetween val="between"/>
        <c:majorUnit val="24862279.11552"/>
      </c:valAx>
      <c:catAx>
        <c:axId val="306803840"/>
        <c:scaling>
          <c:orientation val="minMax"/>
        </c:scaling>
        <c:delete val="1"/>
        <c:axPos val="b"/>
        <c:numFmt formatCode="General" sourceLinked="1"/>
        <c:majorTickMark val="out"/>
        <c:minorTickMark val="none"/>
        <c:tickLblPos val="nextTo"/>
        <c:crossAx val="306805376"/>
        <c:crosses val="autoZero"/>
        <c:auto val="1"/>
        <c:lblAlgn val="ctr"/>
        <c:lblOffset val="100"/>
        <c:noMultiLvlLbl val="0"/>
      </c:catAx>
      <c:valAx>
        <c:axId val="306805376"/>
        <c:scaling>
          <c:orientation val="minMax"/>
        </c:scaling>
        <c:delete val="0"/>
        <c:axPos val="r"/>
        <c:numFmt formatCode="#,##0" sourceLinked="1"/>
        <c:majorTickMark val="none"/>
        <c:minorTickMark val="none"/>
        <c:tickLblPos val="none"/>
        <c:spPr>
          <a:ln w="9525">
            <a:noFill/>
          </a:ln>
        </c:spPr>
        <c:crossAx val="306803840"/>
        <c:crosses val="max"/>
        <c:crossBetween val="between"/>
      </c:valAx>
      <c:spPr>
        <a:solidFill>
          <a:srgbClr val="FFFFFF"/>
        </a:solid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14741298361"/>
          <c:h val="0.99154773928922257"/>
        </c:manualLayout>
      </c:layout>
      <c:barChart>
        <c:barDir val="col"/>
        <c:grouping val="stacked"/>
        <c:varyColors val="0"/>
        <c:ser>
          <c:idx val="0"/>
          <c:order val="0"/>
          <c:tx>
            <c:strRef>
              <c:f>Slide12_Datenblatt!$A$95</c:f>
              <c:strCache>
                <c:ptCount val="1"/>
                <c:pt idx="0">
                  <c:v>weiss</c:v>
                </c:pt>
              </c:strCache>
            </c:strRef>
          </c:tx>
          <c:spPr>
            <a:noFill/>
            <a:ln w="25400">
              <a:noFill/>
            </a:ln>
          </c:spPr>
          <c:invertIfNegative val="0"/>
          <c:val>
            <c:numRef>
              <c:f>Slide12_Datenblatt!$B$95:$M$95</c:f>
              <c:numCache>
                <c:formatCode>#,##0</c:formatCode>
                <c:ptCount val="12"/>
                <c:pt idx="0">
                  <c:v>3295</c:v>
                </c:pt>
                <c:pt idx="1">
                  <c:v>65238</c:v>
                </c:pt>
                <c:pt idx="2">
                  <c:v>191302</c:v>
                </c:pt>
                <c:pt idx="3">
                  <c:v>226046</c:v>
                </c:pt>
                <c:pt idx="4">
                  <c:v>226046</c:v>
                </c:pt>
                <c:pt idx="5">
                  <c:v>152665</c:v>
                </c:pt>
                <c:pt idx="6">
                  <c:v>152665</c:v>
                </c:pt>
                <c:pt idx="7">
                  <c:v>162497</c:v>
                </c:pt>
                <c:pt idx="8">
                  <c:v>306813</c:v>
                </c:pt>
                <c:pt idx="9">
                  <c:v>142799</c:v>
                </c:pt>
                <c:pt idx="10">
                  <c:v>142799</c:v>
                </c:pt>
              </c:numCache>
            </c:numRef>
          </c:val>
          <c:extLst>
            <c:ext xmlns:c16="http://schemas.microsoft.com/office/drawing/2014/chart" uri="{C3380CC4-5D6E-409C-BE32-E72D297353CC}">
              <c16:uniqueId val="{00000000-3E41-42A2-BFAF-ACED7E4FFF7F}"/>
            </c:ext>
          </c:extLst>
        </c:ser>
        <c:ser>
          <c:idx val="1"/>
          <c:order val="1"/>
          <c:tx>
            <c:strRef>
              <c:f>Slide12_Datenblatt!$A$91</c:f>
              <c:strCache>
                <c:ptCount val="1"/>
                <c:pt idx="0">
                  <c:v>Anf. u. Ende grün</c:v>
                </c:pt>
              </c:strCache>
            </c:strRef>
          </c:tx>
          <c:spPr>
            <a:solidFill>
              <a:srgbClr val="00FF00"/>
            </a:solidFill>
            <a:ln w="25400">
              <a:noFill/>
            </a:ln>
          </c:spPr>
          <c:invertIfNegative val="0"/>
          <c:val>
            <c:numRef>
              <c:f>Slide12_Datenblatt!$B$91:$M$91</c:f>
              <c:numCache>
                <c:formatCode>General</c:formatCode>
                <c:ptCount val="12"/>
                <c:pt idx="0" formatCode="#,##0">
                  <c:v>61943</c:v>
                </c:pt>
                <c:pt idx="11" formatCode="#,##0">
                  <c:v>148668</c:v>
                </c:pt>
              </c:numCache>
            </c:numRef>
          </c:val>
          <c:extLst>
            <c:ext xmlns:c16="http://schemas.microsoft.com/office/drawing/2014/chart" uri="{C3380CC4-5D6E-409C-BE32-E72D297353CC}">
              <c16:uniqueId val="{00000001-3E41-42A2-BFAF-ACED7E4FFF7F}"/>
            </c:ext>
          </c:extLst>
        </c:ser>
        <c:ser>
          <c:idx val="3"/>
          <c:order val="2"/>
          <c:tx>
            <c:strRef>
              <c:f>Slide12_Datenblatt!$A$93</c:f>
              <c:strCache>
                <c:ptCount val="1"/>
                <c:pt idx="0">
                  <c:v>steigt, &gt; 0</c:v>
                </c:pt>
              </c:strCache>
            </c:strRef>
          </c:tx>
          <c:spPr>
            <a:solidFill>
              <a:srgbClr val="8080FF"/>
            </a:solidFill>
            <a:ln w="25400">
              <a:noFill/>
            </a:ln>
          </c:spPr>
          <c:invertIfNegative val="0"/>
          <c:val>
            <c:numRef>
              <c:f>Slide12_Datenblatt!$B$93:$M$93</c:f>
              <c:numCache>
                <c:formatCode>#,##0</c:formatCode>
                <c:ptCount val="12"/>
                <c:pt idx="0">
                  <c:v>0</c:v>
                </c:pt>
                <c:pt idx="1">
                  <c:v>126064</c:v>
                </c:pt>
                <c:pt idx="2">
                  <c:v>37032</c:v>
                </c:pt>
                <c:pt idx="3">
                  <c:v>0</c:v>
                </c:pt>
                <c:pt idx="4">
                  <c:v>3844</c:v>
                </c:pt>
                <c:pt idx="5">
                  <c:v>0</c:v>
                </c:pt>
                <c:pt idx="6">
                  <c:v>9832</c:v>
                </c:pt>
                <c:pt idx="7">
                  <c:v>144316</c:v>
                </c:pt>
                <c:pt idx="8">
                  <c:v>25982</c:v>
                </c:pt>
                <c:pt idx="9">
                  <c:v>0</c:v>
                </c:pt>
                <c:pt idx="10">
                  <c:v>5869</c:v>
                </c:pt>
              </c:numCache>
            </c:numRef>
          </c:val>
          <c:extLst>
            <c:ext xmlns:c16="http://schemas.microsoft.com/office/drawing/2014/chart" uri="{C3380CC4-5D6E-409C-BE32-E72D297353CC}">
              <c16:uniqueId val="{00000002-3E41-42A2-BFAF-ACED7E4FFF7F}"/>
            </c:ext>
          </c:extLst>
        </c:ser>
        <c:ser>
          <c:idx val="4"/>
          <c:order val="3"/>
          <c:tx>
            <c:strRef>
              <c:f>Slide12_Datenblatt!$A$94</c:f>
              <c:strCache>
                <c:ptCount val="1"/>
                <c:pt idx="0">
                  <c:v>fällt, &gt; 0</c:v>
                </c:pt>
              </c:strCache>
            </c:strRef>
          </c:tx>
          <c:spPr>
            <a:solidFill>
              <a:srgbClr val="8080FF"/>
            </a:solidFill>
            <a:ln w="25400">
              <a:noFill/>
            </a:ln>
          </c:spPr>
          <c:invertIfNegative val="0"/>
          <c:val>
            <c:numRef>
              <c:f>Slide12_Datenblatt!$B$94:$M$94</c:f>
              <c:numCache>
                <c:formatCode>#,##0</c:formatCode>
                <c:ptCount val="12"/>
                <c:pt idx="1">
                  <c:v>0</c:v>
                </c:pt>
                <c:pt idx="2">
                  <c:v>0</c:v>
                </c:pt>
                <c:pt idx="3">
                  <c:v>3295</c:v>
                </c:pt>
                <c:pt idx="4">
                  <c:v>0</c:v>
                </c:pt>
                <c:pt idx="5">
                  <c:v>77225</c:v>
                </c:pt>
                <c:pt idx="6">
                  <c:v>0</c:v>
                </c:pt>
                <c:pt idx="7">
                  <c:v>0</c:v>
                </c:pt>
                <c:pt idx="8">
                  <c:v>0</c:v>
                </c:pt>
                <c:pt idx="9">
                  <c:v>189996</c:v>
                </c:pt>
                <c:pt idx="10">
                  <c:v>0</c:v>
                </c:pt>
              </c:numCache>
            </c:numRef>
          </c:val>
          <c:extLst>
            <c:ext xmlns:c16="http://schemas.microsoft.com/office/drawing/2014/chart" uri="{C3380CC4-5D6E-409C-BE32-E72D297353CC}">
              <c16:uniqueId val="{00000003-3E41-42A2-BFAF-ACED7E4FFF7F}"/>
            </c:ext>
          </c:extLst>
        </c:ser>
        <c:ser>
          <c:idx val="5"/>
          <c:order val="4"/>
          <c:tx>
            <c:strRef>
              <c:f>Slide12_Datenblatt!$A$97</c:f>
              <c:strCache>
                <c:ptCount val="1"/>
                <c:pt idx="0">
                  <c:v>fällt, &lt; 0</c:v>
                </c:pt>
              </c:strCache>
            </c:strRef>
          </c:tx>
          <c:spPr>
            <a:solidFill>
              <a:srgbClr val="8080FF"/>
            </a:solidFill>
            <a:ln w="25400">
              <a:noFill/>
            </a:ln>
          </c:spPr>
          <c:invertIfNegative val="0"/>
          <c:val>
            <c:numRef>
              <c:f>Slide12_Datenblatt!$B$97:$M$97</c:f>
              <c:numCache>
                <c:formatCode>#,##0</c:formatCode>
                <c:ptCount val="12"/>
                <c:pt idx="0">
                  <c:v>0</c:v>
                </c:pt>
                <c:pt idx="1">
                  <c:v>0</c:v>
                </c:pt>
                <c:pt idx="2">
                  <c:v>0</c:v>
                </c:pt>
                <c:pt idx="3">
                  <c:v>0</c:v>
                </c:pt>
                <c:pt idx="4">
                  <c:v>0</c:v>
                </c:pt>
                <c:pt idx="5">
                  <c:v>0</c:v>
                </c:pt>
                <c:pt idx="6">
                  <c:v>0</c:v>
                </c:pt>
                <c:pt idx="7">
                  <c:v>0</c:v>
                </c:pt>
                <c:pt idx="8">
                  <c:v>0</c:v>
                </c:pt>
                <c:pt idx="9">
                  <c:v>0</c:v>
                </c:pt>
                <c:pt idx="10">
                  <c:v>0</c:v>
                </c:pt>
              </c:numCache>
            </c:numRef>
          </c:val>
          <c:extLst>
            <c:ext xmlns:c16="http://schemas.microsoft.com/office/drawing/2014/chart" uri="{C3380CC4-5D6E-409C-BE32-E72D297353CC}">
              <c16:uniqueId val="{00000004-3E41-42A2-BFAF-ACED7E4FFF7F}"/>
            </c:ext>
          </c:extLst>
        </c:ser>
        <c:ser>
          <c:idx val="2"/>
          <c:order val="5"/>
          <c:tx>
            <c:strRef>
              <c:f>Slide12_Datenblatt!$A$96</c:f>
              <c:strCache>
                <c:ptCount val="1"/>
                <c:pt idx="0">
                  <c:v>steigt, &lt; 0</c:v>
                </c:pt>
              </c:strCache>
            </c:strRef>
          </c:tx>
          <c:spPr>
            <a:solidFill>
              <a:srgbClr val="8080FF"/>
            </a:solidFill>
            <a:ln w="25400">
              <a:noFill/>
            </a:ln>
          </c:spPr>
          <c:invertIfNegative val="0"/>
          <c:val>
            <c:numRef>
              <c:f>Slide12_Datenblatt!$B$96:$M$96</c:f>
              <c:numCache>
                <c:formatCode>#,##0</c:formatCode>
                <c:ptCount val="12"/>
                <c:pt idx="1">
                  <c:v>0</c:v>
                </c:pt>
                <c:pt idx="2">
                  <c:v>0</c:v>
                </c:pt>
                <c:pt idx="3">
                  <c:v>0</c:v>
                </c:pt>
                <c:pt idx="4">
                  <c:v>0</c:v>
                </c:pt>
                <c:pt idx="5">
                  <c:v>0</c:v>
                </c:pt>
                <c:pt idx="6">
                  <c:v>0</c:v>
                </c:pt>
                <c:pt idx="7">
                  <c:v>0</c:v>
                </c:pt>
                <c:pt idx="8">
                  <c:v>0</c:v>
                </c:pt>
                <c:pt idx="9">
                  <c:v>0</c:v>
                </c:pt>
                <c:pt idx="10">
                  <c:v>0</c:v>
                </c:pt>
              </c:numCache>
            </c:numRef>
          </c:val>
          <c:extLst>
            <c:ext xmlns:c16="http://schemas.microsoft.com/office/drawing/2014/chart" uri="{C3380CC4-5D6E-409C-BE32-E72D297353CC}">
              <c16:uniqueId val="{00000005-3E41-42A2-BFAF-ACED7E4FFF7F}"/>
            </c:ext>
          </c:extLst>
        </c:ser>
        <c:ser>
          <c:idx val="14"/>
          <c:order val="8"/>
          <c:tx>
            <c:strRef>
              <c:f>Slide12_Datenblatt!$A$92</c:f>
              <c:strCache>
                <c:ptCount val="1"/>
                <c:pt idx="0">
                  <c:v>Anf. u. Ende rot</c:v>
                </c:pt>
              </c:strCache>
            </c:strRef>
          </c:tx>
          <c:spPr>
            <a:solidFill>
              <a:srgbClr val="FF0000"/>
            </a:solidFill>
            <a:ln w="25400">
              <a:noFill/>
            </a:ln>
          </c:spPr>
          <c:invertIfNegative val="0"/>
          <c:val>
            <c:numRef>
              <c:f>Slide12_Datenblatt!$B$92:$M$92</c:f>
              <c:numCache>
                <c:formatCode>General</c:formatCode>
                <c:ptCount val="12"/>
                <c:pt idx="0" formatCode="#,##0">
                  <c:v>0</c:v>
                </c:pt>
                <c:pt idx="11" formatCode="#,##0">
                  <c:v>0</c:v>
                </c:pt>
              </c:numCache>
            </c:numRef>
          </c:val>
          <c:extLst>
            <c:ext xmlns:c16="http://schemas.microsoft.com/office/drawing/2014/chart" uri="{C3380CC4-5D6E-409C-BE32-E72D297353CC}">
              <c16:uniqueId val="{00000006-3E41-42A2-BFAF-ACED7E4FFF7F}"/>
            </c:ext>
          </c:extLst>
        </c:ser>
        <c:dLbls>
          <c:showLegendKey val="0"/>
          <c:showVal val="0"/>
          <c:showCatName val="0"/>
          <c:showSerName val="0"/>
          <c:showPercent val="0"/>
          <c:showBubbleSize val="0"/>
        </c:dLbls>
        <c:gapWidth val="10"/>
        <c:overlap val="100"/>
        <c:axId val="307165824"/>
        <c:axId val="307208576"/>
      </c:barChart>
      <c:barChart>
        <c:barDir val="col"/>
        <c:grouping val="clustered"/>
        <c:varyColors val="0"/>
        <c:ser>
          <c:idx val="12"/>
          <c:order val="6"/>
          <c:tx>
            <c:strRef>
              <c:f>Slide12_Datenblatt!$A$103</c:f>
              <c:strCache>
                <c:ptCount val="1"/>
                <c:pt idx="0">
                  <c:v>X-Achse</c:v>
                </c:pt>
              </c:strCache>
            </c:strRef>
          </c:tx>
          <c:spPr>
            <a:solidFill>
              <a:srgbClr val="000000"/>
            </a:solidFill>
            <a:ln w="3175">
              <a:solidFill>
                <a:srgbClr val="000000"/>
              </a:solidFill>
              <a:prstDash val="solid"/>
            </a:ln>
          </c:spPr>
          <c:invertIfNegative val="0"/>
          <c:cat>
            <c:strRef>
              <c:f>Slide12_Datenblatt!$B$66:$M$66</c:f>
              <c:strCache>
                <c:ptCount val="12"/>
                <c:pt idx="0">
                  <c:v>Anfangs-
bestand
Kasse/
Bank</c:v>
                </c:pt>
                <c:pt idx="1">
                  <c:v>Gewinn
</c:v>
                </c:pt>
                <c:pt idx="2">
                  <c:v>Abschrei-
bungen
</c:v>
                </c:pt>
                <c:pt idx="3">
                  <c:v>Zunahme
Vorräte
</c:v>
                </c:pt>
                <c:pt idx="4">
                  <c:v>Abbau
Forde-
rungen
</c:v>
                </c:pt>
                <c:pt idx="5">
                  <c:v>Abbau
Verbind-
lich-
keiten</c:v>
                </c:pt>
                <c:pt idx="6">
                  <c:v>Zunahme
Rück-
stellungen
</c:v>
                </c:pt>
                <c:pt idx="7">
                  <c:v>Verkauf
von
Anlage-
vermögen</c:v>
                </c:pt>
                <c:pt idx="8">
                  <c:v>Kredit-
aufnahme
</c:v>
                </c:pt>
                <c:pt idx="9">
                  <c:v>Aus-
schüttung
</c:v>
                </c:pt>
                <c:pt idx="10">
                  <c:v>Sonstige
</c:v>
                </c:pt>
                <c:pt idx="11">
                  <c:v>End-
bestand
Kasse/
Bank</c:v>
                </c:pt>
              </c:strCache>
            </c:strRef>
          </c:cat>
          <c:val>
            <c:numRef>
              <c:f>Slide12_Datenblatt!$B$103:$M$103</c:f>
              <c:numCache>
                <c:formatCode>#,##0</c:formatCode>
                <c:ptCount val="12"/>
                <c:pt idx="0">
                  <c:v>3295</c:v>
                </c:pt>
                <c:pt idx="1">
                  <c:v>3295</c:v>
                </c:pt>
                <c:pt idx="2">
                  <c:v>3295</c:v>
                </c:pt>
                <c:pt idx="3">
                  <c:v>3295</c:v>
                </c:pt>
                <c:pt idx="4">
                  <c:v>3295</c:v>
                </c:pt>
                <c:pt idx="5">
                  <c:v>3295</c:v>
                </c:pt>
                <c:pt idx="6">
                  <c:v>3295</c:v>
                </c:pt>
                <c:pt idx="7">
                  <c:v>3295</c:v>
                </c:pt>
                <c:pt idx="8">
                  <c:v>3295</c:v>
                </c:pt>
                <c:pt idx="9">
                  <c:v>3295</c:v>
                </c:pt>
                <c:pt idx="10">
                  <c:v>3295</c:v>
                </c:pt>
                <c:pt idx="11">
                  <c:v>3295</c:v>
                </c:pt>
              </c:numCache>
            </c:numRef>
          </c:val>
          <c:extLst>
            <c:ext xmlns:c16="http://schemas.microsoft.com/office/drawing/2014/chart" uri="{C3380CC4-5D6E-409C-BE32-E72D297353CC}">
              <c16:uniqueId val="{00000007-3E41-42A2-BFAF-ACED7E4FFF7F}"/>
            </c:ext>
          </c:extLst>
        </c:ser>
        <c:ser>
          <c:idx val="13"/>
          <c:order val="7"/>
          <c:tx>
            <c:strRef>
              <c:f>Slide12_Datenblatt!$A$104</c:f>
              <c:strCache>
                <c:ptCount val="1"/>
                <c:pt idx="0">
                  <c:v>X-Achse Beschriftung</c:v>
                </c:pt>
              </c:strCache>
            </c:strRef>
          </c:tx>
          <c:spPr>
            <a:noFill/>
            <a:ln w="25400">
              <a:noFill/>
            </a:ln>
          </c:spPr>
          <c:invertIfNegative val="0"/>
          <c:dLbls>
            <c:dLbl>
              <c:idx val="0"/>
              <c:numFmt formatCode="General" sourceLinked="0"/>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E41-42A2-BFAF-ACED7E4FFF7F}"/>
                </c:ext>
              </c:extLst>
            </c:dLbl>
            <c:dLbl>
              <c:idx val="1"/>
              <c:numFmt formatCode="General" sourceLinked="0"/>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E41-42A2-BFAF-ACED7E4FFF7F}"/>
                </c:ext>
              </c:extLst>
            </c:dLbl>
            <c:dLbl>
              <c:idx val="2"/>
              <c:numFmt formatCode="General" sourceLinked="0"/>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A-3E41-42A2-BFAF-ACED7E4FFF7F}"/>
                </c:ext>
              </c:extLst>
            </c:dLbl>
            <c:dLbl>
              <c:idx val="3"/>
              <c:numFmt formatCode="General" sourceLinked="0"/>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3E41-42A2-BFAF-ACED7E4FFF7F}"/>
                </c:ext>
              </c:extLst>
            </c:dLbl>
            <c:dLbl>
              <c:idx val="4"/>
              <c:numFmt formatCode="General" sourceLinked="0"/>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C-3E41-42A2-BFAF-ACED7E4FFF7F}"/>
                </c:ext>
              </c:extLst>
            </c:dLbl>
            <c:dLbl>
              <c:idx val="5"/>
              <c:numFmt formatCode="General" sourceLinked="0"/>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3E41-42A2-BFAF-ACED7E4FFF7F}"/>
                </c:ext>
              </c:extLst>
            </c:dLbl>
            <c:dLbl>
              <c:idx val="6"/>
              <c:numFmt formatCode="General" sourceLinked="0"/>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E-3E41-42A2-BFAF-ACED7E4FFF7F}"/>
                </c:ext>
              </c:extLst>
            </c:dLbl>
            <c:dLbl>
              <c:idx val="7"/>
              <c:numFmt formatCode="General" sourceLinked="0"/>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F-3E41-42A2-BFAF-ACED7E4FFF7F}"/>
                </c:ext>
              </c:extLst>
            </c:dLbl>
            <c:dLbl>
              <c:idx val="8"/>
              <c:numFmt formatCode="General" sourceLinked="0"/>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0-3E41-42A2-BFAF-ACED7E4FFF7F}"/>
                </c:ext>
              </c:extLst>
            </c:dLbl>
            <c:dLbl>
              <c:idx val="9"/>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1-3E41-42A2-BFAF-ACED7E4FFF7F}"/>
                </c:ext>
              </c:extLst>
            </c:dLbl>
            <c:dLbl>
              <c:idx val="10"/>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2-3E41-42A2-BFAF-ACED7E4FFF7F}"/>
                </c:ext>
              </c:extLst>
            </c:dLbl>
            <c:dLbl>
              <c:idx val="11"/>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3-3E41-42A2-BFAF-ACED7E4FFF7F}"/>
                </c:ext>
              </c:extLst>
            </c:dLbl>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inEnd"/>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Slide12_Datenblatt!$B$66:$M$66</c:f>
              <c:strCache>
                <c:ptCount val="12"/>
                <c:pt idx="0">
                  <c:v>Anfangs-
bestand
Kasse/
Bank</c:v>
                </c:pt>
                <c:pt idx="1">
                  <c:v>Gewinn
</c:v>
                </c:pt>
                <c:pt idx="2">
                  <c:v>Abschrei-
bungen
</c:v>
                </c:pt>
                <c:pt idx="3">
                  <c:v>Zunahme
Vorräte
</c:v>
                </c:pt>
                <c:pt idx="4">
                  <c:v>Abbau
Forde-
rungen
</c:v>
                </c:pt>
                <c:pt idx="5">
                  <c:v>Abbau
Verbind-
lich-
keiten</c:v>
                </c:pt>
                <c:pt idx="6">
                  <c:v>Zunahme
Rück-
stellungen
</c:v>
                </c:pt>
                <c:pt idx="7">
                  <c:v>Verkauf
von
Anlage-
vermögen</c:v>
                </c:pt>
                <c:pt idx="8">
                  <c:v>Kredit-
aufnahme
</c:v>
                </c:pt>
                <c:pt idx="9">
                  <c:v>Aus-
schüttung
</c:v>
                </c:pt>
                <c:pt idx="10">
                  <c:v>Sonstige
</c:v>
                </c:pt>
                <c:pt idx="11">
                  <c:v>End-
bestand
Kasse/
Bank</c:v>
                </c:pt>
              </c:strCache>
            </c:strRef>
          </c:cat>
          <c:val>
            <c:numRef>
              <c:f>Slide12_Datenblatt!$B$104:$M$104</c:f>
              <c:numCache>
                <c:formatCode>#,##0</c:formatCode>
                <c:ptCount val="12"/>
                <c:pt idx="0">
                  <c:v>-42835</c:v>
                </c:pt>
                <c:pt idx="1">
                  <c:v>-42835</c:v>
                </c:pt>
                <c:pt idx="2">
                  <c:v>-42835</c:v>
                </c:pt>
                <c:pt idx="3">
                  <c:v>-42835</c:v>
                </c:pt>
                <c:pt idx="4">
                  <c:v>-42835</c:v>
                </c:pt>
                <c:pt idx="5">
                  <c:v>-42835</c:v>
                </c:pt>
                <c:pt idx="6">
                  <c:v>-42835</c:v>
                </c:pt>
                <c:pt idx="7">
                  <c:v>-42835</c:v>
                </c:pt>
                <c:pt idx="8">
                  <c:v>-42835</c:v>
                </c:pt>
                <c:pt idx="9">
                  <c:v>-42835</c:v>
                </c:pt>
                <c:pt idx="10">
                  <c:v>-42835</c:v>
                </c:pt>
                <c:pt idx="11">
                  <c:v>-42835</c:v>
                </c:pt>
              </c:numCache>
            </c:numRef>
          </c:val>
          <c:extLst>
            <c:ext xmlns:c16="http://schemas.microsoft.com/office/drawing/2014/chart" uri="{C3380CC4-5D6E-409C-BE32-E72D297353CC}">
              <c16:uniqueId val="{00000014-3E41-42A2-BFAF-ACED7E4FFF7F}"/>
            </c:ext>
          </c:extLst>
        </c:ser>
        <c:ser>
          <c:idx val="6"/>
          <c:order val="9"/>
          <c:tx>
            <c:v>Beschriftung</c:v>
          </c:tx>
          <c:spPr>
            <a:noFill/>
            <a:ln w="25400">
              <a:noFill/>
            </a:ln>
          </c:spPr>
          <c:invertIfNegative val="0"/>
          <c:dLbls>
            <c:dLbl>
              <c:idx val="0"/>
              <c:tx>
                <c:strRef>
                  <c:f>Slide12_Datenblatt!$B$100</c:f>
                  <c:strCache>
                    <c:ptCount val="1"/>
                    <c:pt idx="0">
                      <c:v>61,9</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{B832DD0A-6CF6-4BE4-A185-E95406DDEE28}</c15:txfldGUID>
                      <c15:f>Slide12_Datenblatt!$B$100</c15:f>
                      <c15:dlblFieldTableCache>
                        <c:ptCount val="1"/>
                        <c:pt idx="0">
                          <c:v>61,9</c:v>
                        </c:pt>
                      </c15:dlblFieldTableCache>
                    </c15:dlblFTEntry>
                  </c15:dlblFieldTable>
                  <c15:showDataLabelsRange val="0"/>
                </c:ext>
                <c:ext xmlns:c16="http://schemas.microsoft.com/office/drawing/2014/chart" uri="{C3380CC4-5D6E-409C-BE32-E72D297353CC}">
                  <c16:uniqueId val="{00000015-3E41-42A2-BFAF-ACED7E4FFF7F}"/>
                </c:ext>
              </c:extLst>
            </c:dLbl>
            <c:dLbl>
              <c:idx val="1"/>
              <c:tx>
                <c:strRef>
                  <c:f>Slide12_Datenblatt!$C$100</c:f>
                  <c:strCache>
                    <c:ptCount val="1"/>
                    <c:pt idx="0">
                      <c:v>126,1</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{EC449C00-8EFD-41B4-9F66-4B1047EC52FB}</c15:txfldGUID>
                      <c15:f>Slide12_Datenblatt!$C$100</c15:f>
                      <c15:dlblFieldTableCache>
                        <c:ptCount val="1"/>
                        <c:pt idx="0">
                          <c:v>126,1</c:v>
                        </c:pt>
                      </c15:dlblFieldTableCache>
                    </c15:dlblFTEntry>
                  </c15:dlblFieldTable>
                  <c15:showDataLabelsRange val="0"/>
                </c:ext>
                <c:ext xmlns:c16="http://schemas.microsoft.com/office/drawing/2014/chart" uri="{C3380CC4-5D6E-409C-BE32-E72D297353CC}">
                  <c16:uniqueId val="{00000016-3E41-42A2-BFAF-ACED7E4FFF7F}"/>
                </c:ext>
              </c:extLst>
            </c:dLbl>
            <c:dLbl>
              <c:idx val="2"/>
              <c:tx>
                <c:strRef>
                  <c:f>Slide12_Datenblatt!$D$100</c:f>
                  <c:strCache>
                    <c:ptCount val="1"/>
                    <c:pt idx="0">
                      <c:v>37,0</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{4870E634-4B8E-451B-90E5-11CBD190F83F}</c15:txfldGUID>
                      <c15:f>Slide12_Datenblatt!$D$100</c15:f>
                      <c15:dlblFieldTableCache>
                        <c:ptCount val="1"/>
                        <c:pt idx="0">
                          <c:v>37,0</c:v>
                        </c:pt>
                      </c15:dlblFieldTableCache>
                    </c15:dlblFTEntry>
                  </c15:dlblFieldTable>
                  <c15:showDataLabelsRange val="0"/>
                </c:ext>
                <c:ext xmlns:c16="http://schemas.microsoft.com/office/drawing/2014/chart" uri="{C3380CC4-5D6E-409C-BE32-E72D297353CC}">
                  <c16:uniqueId val="{00000017-3E41-42A2-BFAF-ACED7E4FFF7F}"/>
                </c:ext>
              </c:extLst>
            </c:dLbl>
            <c:dLbl>
              <c:idx val="3"/>
              <c:tx>
                <c:strRef>
                  <c:f>Slide12_Datenblatt!$E$100</c:f>
                  <c:strCache>
                    <c:ptCount val="1"/>
                    <c:pt idx="0">
                      <c:v>2,3</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{232D8FAA-BFEC-4A06-9956-886E2DB749E1}</c15:txfldGUID>
                      <c15:f>Slide12_Datenblatt!$E$100</c15:f>
                      <c15:dlblFieldTableCache>
                        <c:ptCount val="1"/>
                        <c:pt idx="0">
                          <c:v>2,3</c:v>
                        </c:pt>
                      </c15:dlblFieldTableCache>
                    </c15:dlblFTEntry>
                  </c15:dlblFieldTable>
                  <c15:showDataLabelsRange val="0"/>
                </c:ext>
                <c:ext xmlns:c16="http://schemas.microsoft.com/office/drawing/2014/chart" uri="{C3380CC4-5D6E-409C-BE32-E72D297353CC}">
                  <c16:uniqueId val="{00000018-3E41-42A2-BFAF-ACED7E4FFF7F}"/>
                </c:ext>
              </c:extLst>
            </c:dLbl>
            <c:dLbl>
              <c:idx val="4"/>
              <c:tx>
                <c:strRef>
                  <c:f>Slide12_Datenblatt!$F$100</c:f>
                  <c:strCache>
                    <c:ptCount val="1"/>
                    <c:pt idx="0">
                      <c:v>3,8</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{64C7E3F2-C4CF-45EE-8583-88B4A2603155}</c15:txfldGUID>
                      <c15:f>Slide12_Datenblatt!$F$100</c15:f>
                      <c15:dlblFieldTableCache>
                        <c:ptCount val="1"/>
                        <c:pt idx="0">
                          <c:v>3,8</c:v>
                        </c:pt>
                      </c15:dlblFieldTableCache>
                    </c15:dlblFTEntry>
                  </c15:dlblFieldTable>
                  <c15:showDataLabelsRange val="0"/>
                </c:ext>
                <c:ext xmlns:c16="http://schemas.microsoft.com/office/drawing/2014/chart" uri="{C3380CC4-5D6E-409C-BE32-E72D297353CC}">
                  <c16:uniqueId val="{00000019-3E41-42A2-BFAF-ACED7E4FFF7F}"/>
                </c:ext>
              </c:extLst>
            </c:dLbl>
            <c:dLbl>
              <c:idx val="5"/>
              <c:tx>
                <c:strRef>
                  <c:f>Slide12_Datenblatt!$G$100</c:f>
                  <c:strCache>
                    <c:ptCount val="1"/>
                    <c:pt idx="0">
                      <c:v>77,2</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{C7BBC02A-5F7C-4F90-A4D5-F05B312C83D3}</c15:txfldGUID>
                      <c15:f>Slide12_Datenblatt!$G$100</c15:f>
                      <c15:dlblFieldTableCache>
                        <c:ptCount val="1"/>
                        <c:pt idx="0">
                          <c:v>77,2</c:v>
                        </c:pt>
                      </c15:dlblFieldTableCache>
                    </c15:dlblFTEntry>
                  </c15:dlblFieldTable>
                  <c15:showDataLabelsRange val="0"/>
                </c:ext>
                <c:ext xmlns:c16="http://schemas.microsoft.com/office/drawing/2014/chart" uri="{C3380CC4-5D6E-409C-BE32-E72D297353CC}">
                  <c16:uniqueId val="{0000001A-3E41-42A2-BFAF-ACED7E4FFF7F}"/>
                </c:ext>
              </c:extLst>
            </c:dLbl>
            <c:dLbl>
              <c:idx val="6"/>
              <c:tx>
                <c:strRef>
                  <c:f>Slide12_Datenblatt!$H$100</c:f>
                  <c:strCache>
                    <c:ptCount val="1"/>
                    <c:pt idx="0">
                      <c:v>9,8</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{A0B78964-69FF-4E6C-A03F-4857768B0CB3}</c15:txfldGUID>
                      <c15:f>Slide12_Datenblatt!$H$100</c15:f>
                      <c15:dlblFieldTableCache>
                        <c:ptCount val="1"/>
                        <c:pt idx="0">
                          <c:v>9,8</c:v>
                        </c:pt>
                      </c15:dlblFieldTableCache>
                    </c15:dlblFTEntry>
                  </c15:dlblFieldTable>
                  <c15:showDataLabelsRange val="0"/>
                </c:ext>
                <c:ext xmlns:c16="http://schemas.microsoft.com/office/drawing/2014/chart" uri="{C3380CC4-5D6E-409C-BE32-E72D297353CC}">
                  <c16:uniqueId val="{0000001B-3E41-42A2-BFAF-ACED7E4FFF7F}"/>
                </c:ext>
              </c:extLst>
            </c:dLbl>
            <c:dLbl>
              <c:idx val="7"/>
              <c:tx>
                <c:strRef>
                  <c:f>Slide12_Datenblatt!$I$100</c:f>
                  <c:strCache>
                    <c:ptCount val="1"/>
                    <c:pt idx="0">
                      <c:v>144,3</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{252D8D76-9C78-435A-B476-FE85775CCB98}</c15:txfldGUID>
                      <c15:f>Slide12_Datenblatt!$I$100</c15:f>
                      <c15:dlblFieldTableCache>
                        <c:ptCount val="1"/>
                        <c:pt idx="0">
                          <c:v>144,3</c:v>
                        </c:pt>
                      </c15:dlblFieldTableCache>
                    </c15:dlblFTEntry>
                  </c15:dlblFieldTable>
                  <c15:showDataLabelsRange val="0"/>
                </c:ext>
                <c:ext xmlns:c16="http://schemas.microsoft.com/office/drawing/2014/chart" uri="{C3380CC4-5D6E-409C-BE32-E72D297353CC}">
                  <c16:uniqueId val="{0000001C-3E41-42A2-BFAF-ACED7E4FFF7F}"/>
                </c:ext>
              </c:extLst>
            </c:dLbl>
            <c:dLbl>
              <c:idx val="8"/>
              <c:tx>
                <c:strRef>
                  <c:f>Slide12_Datenblatt!$J$100</c:f>
                  <c:strCache>
                    <c:ptCount val="1"/>
                    <c:pt idx="0">
                      <c:v>26,0</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{C0B8E265-8ED8-4AD6-8AB1-5ACBCBD96CE8}</c15:txfldGUID>
                      <c15:f>Slide12_Datenblatt!$J$100</c15:f>
                      <c15:dlblFieldTableCache>
                        <c:ptCount val="1"/>
                        <c:pt idx="0">
                          <c:v>26,0</c:v>
                        </c:pt>
                      </c15:dlblFieldTableCache>
                    </c15:dlblFTEntry>
                  </c15:dlblFieldTable>
                  <c15:showDataLabelsRange val="0"/>
                </c:ext>
                <c:ext xmlns:c16="http://schemas.microsoft.com/office/drawing/2014/chart" uri="{C3380CC4-5D6E-409C-BE32-E72D297353CC}">
                  <c16:uniqueId val="{0000001D-3E41-42A2-BFAF-ACED7E4FFF7F}"/>
                </c:ext>
              </c:extLst>
            </c:dLbl>
            <c:dLbl>
              <c:idx val="9"/>
              <c:tx>
                <c:strRef>
                  <c:f>Slide12_Datenblatt!$K$100</c:f>
                  <c:strCache>
                    <c:ptCount val="1"/>
                    <c:pt idx="0">
                      <c:v>190,0</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{E7476CEA-7493-4364-B253-A1AACCD784B0}</c15:txfldGUID>
                      <c15:f>Slide12_Datenblatt!$K$100</c15:f>
                      <c15:dlblFieldTableCache>
                        <c:ptCount val="1"/>
                        <c:pt idx="0">
                          <c:v>190,0</c:v>
                        </c:pt>
                      </c15:dlblFieldTableCache>
                    </c15:dlblFTEntry>
                  </c15:dlblFieldTable>
                  <c15:showDataLabelsRange val="0"/>
                </c:ext>
                <c:ext xmlns:c16="http://schemas.microsoft.com/office/drawing/2014/chart" uri="{C3380CC4-5D6E-409C-BE32-E72D297353CC}">
                  <c16:uniqueId val="{0000001E-3E41-42A2-BFAF-ACED7E4FFF7F}"/>
                </c:ext>
              </c:extLst>
            </c:dLbl>
            <c:dLbl>
              <c:idx val="10"/>
              <c:tx>
                <c:strRef>
                  <c:f>Slide12_Datenblatt!$L$100</c:f>
                  <c:strCache>
                    <c:ptCount val="1"/>
                    <c:pt idx="0">
                      <c:v>5,9</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{7BCDC14C-8BEF-4B2E-8069-DA3EEDF98C74}</c15:txfldGUID>
                      <c15:f>Slide12_Datenblatt!$L$100</c15:f>
                      <c15:dlblFieldTableCache>
                        <c:ptCount val="1"/>
                        <c:pt idx="0">
                          <c:v>5,9</c:v>
                        </c:pt>
                      </c15:dlblFieldTableCache>
                    </c15:dlblFTEntry>
                  </c15:dlblFieldTable>
                  <c15:showDataLabelsRange val="0"/>
                </c:ext>
                <c:ext xmlns:c16="http://schemas.microsoft.com/office/drawing/2014/chart" uri="{C3380CC4-5D6E-409C-BE32-E72D297353CC}">
                  <c16:uniqueId val="{0000001F-3E41-42A2-BFAF-ACED7E4FFF7F}"/>
                </c:ext>
              </c:extLst>
            </c:dLbl>
            <c:dLbl>
              <c:idx val="11"/>
              <c:tx>
                <c:strRef>
                  <c:f>Slide12_Datenblatt!$M$100</c:f>
                  <c:strCache>
                    <c:ptCount val="1"/>
                    <c:pt idx="0">
                      <c:v>145,4</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{65F8C13F-46BD-4378-805F-A739675B50ED}</c15:txfldGUID>
                      <c15:f>Slide12_Datenblatt!$M$100</c15:f>
                      <c15:dlblFieldTableCache>
                        <c:ptCount val="1"/>
                        <c:pt idx="0">
                          <c:v>145,4</c:v>
                        </c:pt>
                      </c15:dlblFieldTableCache>
                    </c15:dlblFTEntry>
                  </c15:dlblFieldTable>
                  <c15:showDataLabelsRange val="0"/>
                </c:ext>
                <c:ext xmlns:c16="http://schemas.microsoft.com/office/drawing/2014/chart" uri="{C3380CC4-5D6E-409C-BE32-E72D297353CC}">
                  <c16:uniqueId val="{00000020-3E41-42A2-BFAF-ACED7E4FFF7F}"/>
                </c:ext>
              </c:extLst>
            </c:dLbl>
            <c:spPr>
              <a:noFill/>
              <a:ln w="25400">
                <a:noFill/>
              </a:ln>
            </c:spPr>
            <c:txPr>
              <a:bodyPr/>
              <a:lstStyle/>
              <a:p>
                <a:pPr>
                  <a:defRPr sz="1150" b="0" i="0" u="none" strike="noStrike" baseline="0">
                    <a:solidFill>
                      <a:srgbClr val="000000"/>
                    </a:solidFill>
                    <a:latin typeface="Verdana"/>
                    <a:ea typeface="Verdana"/>
                    <a:cs typeface="Verdana"/>
                  </a:defRPr>
                </a:pPr>
                <a:endParaRPr lang="de-D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Slide12_Datenblatt!$B$66:$M$66</c:f>
              <c:strCache>
                <c:ptCount val="12"/>
                <c:pt idx="0">
                  <c:v>Anfangs-
bestand
Kasse/
Bank</c:v>
                </c:pt>
                <c:pt idx="1">
                  <c:v>Gewinn
</c:v>
                </c:pt>
                <c:pt idx="2">
                  <c:v>Abschrei-
bungen
</c:v>
                </c:pt>
                <c:pt idx="3">
                  <c:v>Zunahme
Vorräte
</c:v>
                </c:pt>
                <c:pt idx="4">
                  <c:v>Abbau
Forde-
rungen
</c:v>
                </c:pt>
                <c:pt idx="5">
                  <c:v>Abbau
Verbind-
lich-
keiten</c:v>
                </c:pt>
                <c:pt idx="6">
                  <c:v>Zunahme
Rück-
stellungen
</c:v>
                </c:pt>
                <c:pt idx="7">
                  <c:v>Verkauf
von
Anlage-
vermögen</c:v>
                </c:pt>
                <c:pt idx="8">
                  <c:v>Kredit-
aufnahme
</c:v>
                </c:pt>
                <c:pt idx="9">
                  <c:v>Aus-
schüttung
</c:v>
                </c:pt>
                <c:pt idx="10">
                  <c:v>Sonstige
</c:v>
                </c:pt>
                <c:pt idx="11">
                  <c:v>End-
bestand
Kasse/
Bank</c:v>
                </c:pt>
              </c:strCache>
            </c:strRef>
          </c:cat>
          <c:val>
            <c:numRef>
              <c:f>Slide12_Datenblatt!$B$101:$M$101</c:f>
              <c:numCache>
                <c:formatCode>#,##0</c:formatCode>
                <c:ptCount val="12"/>
                <c:pt idx="0">
                  <c:v>101483</c:v>
                </c:pt>
                <c:pt idx="1">
                  <c:v>227547</c:v>
                </c:pt>
                <c:pt idx="2">
                  <c:v>264579</c:v>
                </c:pt>
                <c:pt idx="3">
                  <c:v>264579</c:v>
                </c:pt>
                <c:pt idx="4">
                  <c:v>266135</c:v>
                </c:pt>
                <c:pt idx="5">
                  <c:v>266135</c:v>
                </c:pt>
                <c:pt idx="6">
                  <c:v>198742</c:v>
                </c:pt>
                <c:pt idx="7">
                  <c:v>343058</c:v>
                </c:pt>
                <c:pt idx="8">
                  <c:v>369040</c:v>
                </c:pt>
                <c:pt idx="9">
                  <c:v>369040</c:v>
                </c:pt>
                <c:pt idx="10">
                  <c:v>184913</c:v>
                </c:pt>
                <c:pt idx="11">
                  <c:v>184913</c:v>
                </c:pt>
              </c:numCache>
            </c:numRef>
          </c:val>
          <c:extLst>
            <c:ext xmlns:c16="http://schemas.microsoft.com/office/drawing/2014/chart" uri="{C3380CC4-5D6E-409C-BE32-E72D297353CC}">
              <c16:uniqueId val="{00000021-3E41-42A2-BFAF-ACED7E4FFF7F}"/>
            </c:ext>
          </c:extLst>
        </c:ser>
        <c:dLbls>
          <c:showLegendKey val="0"/>
          <c:showVal val="0"/>
          <c:showCatName val="0"/>
          <c:showSerName val="0"/>
          <c:showPercent val="0"/>
          <c:showBubbleSize val="0"/>
        </c:dLbls>
        <c:gapWidth val="0"/>
        <c:overlap val="100"/>
        <c:axId val="307210112"/>
        <c:axId val="307211648"/>
      </c:barChart>
      <c:scatterChart>
        <c:scatterStyle val="lineMarker"/>
        <c:varyColors val="0"/>
        <c:ser>
          <c:idx val="7"/>
          <c:order val="10"/>
          <c:tx>
            <c:strRef>
              <c:f>Slide12_Datenblatt!$A$106</c:f>
              <c:strCache>
                <c:ptCount val="1"/>
                <c:pt idx="0">
                  <c:v>Strichellinie Ausgangslage</c:v>
                </c:pt>
              </c:strCache>
            </c:strRef>
          </c:tx>
          <c:spPr>
            <a:ln w="12700">
              <a:solidFill>
                <a:srgbClr val="969696"/>
              </a:solidFill>
              <a:prstDash val="sysDash"/>
            </a:ln>
          </c:spPr>
          <c:marker>
            <c:symbol val="none"/>
          </c:marker>
          <c:xVal>
            <c:numRef>
              <c:f>Slide12_Datenblatt!$B$108:$M$108</c:f>
              <c:numCache>
                <c:formatCode>General</c:formatCode>
                <c:ptCount val="12"/>
                <c:pt idx="0">
                  <c:v>0.5</c:v>
                </c:pt>
                <c:pt idx="1">
                  <c:v>1.5</c:v>
                </c:pt>
                <c:pt idx="2">
                  <c:v>2.5</c:v>
                </c:pt>
                <c:pt idx="3">
                  <c:v>3.5</c:v>
                </c:pt>
                <c:pt idx="4">
                  <c:v>4.5</c:v>
                </c:pt>
                <c:pt idx="5">
                  <c:v>5.5</c:v>
                </c:pt>
                <c:pt idx="6">
                  <c:v>6.5</c:v>
                </c:pt>
                <c:pt idx="7">
                  <c:v>7.5</c:v>
                </c:pt>
                <c:pt idx="8">
                  <c:v>12.65</c:v>
                </c:pt>
                <c:pt idx="9">
                  <c:v>12.65</c:v>
                </c:pt>
                <c:pt idx="10">
                  <c:v>12.65</c:v>
                </c:pt>
                <c:pt idx="11">
                  <c:v>12.65</c:v>
                </c:pt>
              </c:numCache>
            </c:numRef>
          </c:xVal>
          <c:yVal>
            <c:numRef>
              <c:f>Slide12_Datenblatt!$B$106:$M$106</c:f>
              <c:numCache>
                <c:formatCode>\+#,##0;\-#,##0;0</c:formatCode>
                <c:ptCount val="12"/>
                <c:pt idx="0">
                  <c:v>65238</c:v>
                </c:pt>
                <c:pt idx="1">
                  <c:v>65238</c:v>
                </c:pt>
                <c:pt idx="2">
                  <c:v>65238</c:v>
                </c:pt>
                <c:pt idx="3">
                  <c:v>65238</c:v>
                </c:pt>
                <c:pt idx="4">
                  <c:v>65238</c:v>
                </c:pt>
                <c:pt idx="5">
                  <c:v>65238</c:v>
                </c:pt>
                <c:pt idx="6">
                  <c:v>65238</c:v>
                </c:pt>
                <c:pt idx="7">
                  <c:v>65238</c:v>
                </c:pt>
                <c:pt idx="8">
                  <c:v>65238</c:v>
                </c:pt>
                <c:pt idx="9">
                  <c:v>65238</c:v>
                </c:pt>
                <c:pt idx="10">
                  <c:v>65238</c:v>
                </c:pt>
                <c:pt idx="11">
                  <c:v>65238</c:v>
                </c:pt>
              </c:numCache>
            </c:numRef>
          </c:yVal>
          <c:smooth val="0"/>
          <c:extLst>
            <c:ext xmlns:c16="http://schemas.microsoft.com/office/drawing/2014/chart" uri="{C3380CC4-5D6E-409C-BE32-E72D297353CC}">
              <c16:uniqueId val="{00000022-3E41-42A2-BFAF-ACED7E4FFF7F}"/>
            </c:ext>
          </c:extLst>
        </c:ser>
        <c:ser>
          <c:idx val="8"/>
          <c:order val="11"/>
          <c:tx>
            <c:strRef>
              <c:f>Slide12_Datenblatt!$A$107</c:f>
              <c:strCache>
                <c:ptCount val="1"/>
                <c:pt idx="0">
                  <c:v>Strichellinie Endpunkt</c:v>
                </c:pt>
              </c:strCache>
            </c:strRef>
          </c:tx>
          <c:spPr>
            <a:ln w="12700">
              <a:solidFill>
                <a:srgbClr val="969696"/>
              </a:solidFill>
              <a:prstDash val="sysDash"/>
            </a:ln>
          </c:spPr>
          <c:marker>
            <c:symbol val="none"/>
          </c:marker>
          <c:dLbls>
            <c:dLbl>
              <c:idx val="0"/>
              <c:delete val="1"/>
              <c:extLst>
                <c:ext xmlns:c15="http://schemas.microsoft.com/office/drawing/2012/chart" uri="{CE6537A1-D6FC-4f65-9D91-7224C49458BB}"/>
                <c:ext xmlns:c16="http://schemas.microsoft.com/office/drawing/2014/chart" uri="{C3380CC4-5D6E-409C-BE32-E72D297353CC}">
                  <c16:uniqueId val="{00000023-3E41-42A2-BFAF-ACED7E4FFF7F}"/>
                </c:ext>
              </c:extLst>
            </c:dLbl>
            <c:dLbl>
              <c:idx val="1"/>
              <c:delete val="1"/>
              <c:extLst>
                <c:ext xmlns:c15="http://schemas.microsoft.com/office/drawing/2012/chart" uri="{CE6537A1-D6FC-4f65-9D91-7224C49458BB}"/>
                <c:ext xmlns:c16="http://schemas.microsoft.com/office/drawing/2014/chart" uri="{C3380CC4-5D6E-409C-BE32-E72D297353CC}">
                  <c16:uniqueId val="{00000024-3E41-42A2-BFAF-ACED7E4FFF7F}"/>
                </c:ext>
              </c:extLst>
            </c:dLbl>
            <c:dLbl>
              <c:idx val="2"/>
              <c:delete val="1"/>
              <c:extLst>
                <c:ext xmlns:c15="http://schemas.microsoft.com/office/drawing/2012/chart" uri="{CE6537A1-D6FC-4f65-9D91-7224C49458BB}"/>
                <c:ext xmlns:c16="http://schemas.microsoft.com/office/drawing/2014/chart" uri="{C3380CC4-5D6E-409C-BE32-E72D297353CC}">
                  <c16:uniqueId val="{00000025-3E41-42A2-BFAF-ACED7E4FFF7F}"/>
                </c:ext>
              </c:extLst>
            </c:dLbl>
            <c:dLbl>
              <c:idx val="3"/>
              <c:delete val="1"/>
              <c:extLst>
                <c:ext xmlns:c15="http://schemas.microsoft.com/office/drawing/2012/chart" uri="{CE6537A1-D6FC-4f65-9D91-7224C49458BB}"/>
                <c:ext xmlns:c16="http://schemas.microsoft.com/office/drawing/2014/chart" uri="{C3380CC4-5D6E-409C-BE32-E72D297353CC}">
                  <c16:uniqueId val="{00000026-3E41-42A2-BFAF-ACED7E4FFF7F}"/>
                </c:ext>
              </c:extLst>
            </c:dLbl>
            <c:dLbl>
              <c:idx val="4"/>
              <c:delete val="1"/>
              <c:extLst>
                <c:ext xmlns:c15="http://schemas.microsoft.com/office/drawing/2012/chart" uri="{CE6537A1-D6FC-4f65-9D91-7224C49458BB}"/>
                <c:ext xmlns:c16="http://schemas.microsoft.com/office/drawing/2014/chart" uri="{C3380CC4-5D6E-409C-BE32-E72D297353CC}">
                  <c16:uniqueId val="{00000027-3E41-42A2-BFAF-ACED7E4FFF7F}"/>
                </c:ext>
              </c:extLst>
            </c:dLbl>
            <c:dLbl>
              <c:idx val="5"/>
              <c:delete val="1"/>
              <c:extLst>
                <c:ext xmlns:c15="http://schemas.microsoft.com/office/drawing/2012/chart" uri="{CE6537A1-D6FC-4f65-9D91-7224C49458BB}"/>
                <c:ext xmlns:c16="http://schemas.microsoft.com/office/drawing/2014/chart" uri="{C3380CC4-5D6E-409C-BE32-E72D297353CC}">
                  <c16:uniqueId val="{00000028-3E41-42A2-BFAF-ACED7E4FFF7F}"/>
                </c:ext>
              </c:extLst>
            </c:dLbl>
            <c:dLbl>
              <c:idx val="6"/>
              <c:delete val="1"/>
              <c:extLst>
                <c:ext xmlns:c15="http://schemas.microsoft.com/office/drawing/2012/chart" uri="{CE6537A1-D6FC-4f65-9D91-7224C49458BB}"/>
                <c:ext xmlns:c16="http://schemas.microsoft.com/office/drawing/2014/chart" uri="{C3380CC4-5D6E-409C-BE32-E72D297353CC}">
                  <c16:uniqueId val="{00000029-3E41-42A2-BFAF-ACED7E4FFF7F}"/>
                </c:ext>
              </c:extLst>
            </c:dLbl>
            <c:dLbl>
              <c:idx val="7"/>
              <c:delete val="1"/>
              <c:extLst>
                <c:ext xmlns:c15="http://schemas.microsoft.com/office/drawing/2012/chart" uri="{CE6537A1-D6FC-4f65-9D91-7224C49458BB}"/>
                <c:ext xmlns:c16="http://schemas.microsoft.com/office/drawing/2014/chart" uri="{C3380CC4-5D6E-409C-BE32-E72D297353CC}">
                  <c16:uniqueId val="{0000002A-3E41-42A2-BFAF-ACED7E4FFF7F}"/>
                </c:ext>
              </c:extLst>
            </c:dLbl>
            <c:dLbl>
              <c:idx val="8"/>
              <c:layout>
                <c:manualLayout>
                  <c:x val="2.5374015748032331E-3"/>
                  <c:y val="2.7157489152239877E-2"/>
                </c:manualLayout>
              </c:layout>
              <c:tx>
                <c:strRef>
                  <c:f>Slide12_Datenblatt!$O$108</c:f>
                  <c:strCache>
                    <c:ptCount val="1"/>
                    <c:pt idx="0">
                      <c:v>135 %
83,4</c:v>
                    </c:pt>
                  </c:strCache>
                </c:strRef>
              </c:tx>
              <c:spPr>
                <a:noFill/>
                <a:ln w="25400">
                  <a:noFill/>
                </a:ln>
              </c:spPr>
              <c:txPr>
                <a:bodyPr/>
                <a:lstStyle/>
                <a:p>
                  <a:pPr algn="r">
                    <a:defRPr sz="1025"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{38415485-8211-4659-8481-17BDA510B458}</c15:txfldGUID>
                      <c15:f>Slide12_Datenblatt!$O$108</c15:f>
                      <c15:dlblFieldTableCache>
                        <c:ptCount val="1"/>
                        <c:pt idx="0">
                          <c:v>135 %
83,4</c:v>
                        </c:pt>
                      </c15:dlblFieldTableCache>
                    </c15:dlblFTEntry>
                  </c15:dlblFieldTable>
                  <c15:showDataLabelsRange val="0"/>
                </c:ext>
                <c:ext xmlns:c16="http://schemas.microsoft.com/office/drawing/2014/chart" uri="{C3380CC4-5D6E-409C-BE32-E72D297353CC}">
                  <c16:uniqueId val="{0000002B-3E41-42A2-BFAF-ACED7E4FFF7F}"/>
                </c:ext>
              </c:extLst>
            </c:dLbl>
            <c:dLbl>
              <c:idx val="9"/>
              <c:layout>
                <c:manualLayout>
                  <c:x val="7.7457349081364859E-3"/>
                  <c:y val="3.0778475922833121E-3"/>
                </c:manualLayout>
              </c:layout>
              <c:tx>
                <c:strRef>
                  <c:f>Slide12_Datenblatt!$O$109</c:f>
                  <c:strCache>
                    <c:ptCount val="1"/>
                  </c:strCache>
                </c:strRef>
              </c:tx>
              <c:spPr>
                <a:noFill/>
                <a:ln w="25400">
                  <a:noFill/>
                </a:ln>
              </c:spPr>
              <c:txPr>
                <a:bodyPr/>
                <a:lstStyle/>
                <a:p>
                  <a:pPr algn="r">
                    <a:defRPr sz="1025"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{F88C50DC-82C8-4A32-8026-FE1989F4A887}</c15:txfldGUID>
                      <c15:f>Slide12_Datenblatt!$O$109</c15:f>
                      <c15:dlblFieldTableCache>
                        <c:ptCount val="1"/>
                      </c15:dlblFieldTableCache>
                    </c15:dlblFTEntry>
                  </c15:dlblFieldTable>
                  <c15:showDataLabelsRange val="0"/>
                </c:ext>
                <c:ext xmlns:c16="http://schemas.microsoft.com/office/drawing/2014/chart" uri="{C3380CC4-5D6E-409C-BE32-E72D297353CC}">
                  <c16:uniqueId val="{0000002C-3E41-42A2-BFAF-ACED7E4FFF7F}"/>
                </c:ext>
              </c:extLst>
            </c:dLbl>
            <c:dLbl>
              <c:idx val="10"/>
              <c:layout>
                <c:manualLayout>
                  <c:x val="-3.0795931758530164E-2"/>
                  <c:y val="1.4879150207234139E-2"/>
                </c:manualLayout>
              </c:layout>
              <c:tx>
                <c:strRef>
                  <c:f>Slide12_Datenblatt!$O$106</c:f>
                  <c:strCache>
                    <c:ptCount val="1"/>
                    <c:pt idx="0">
                      <c:v>ñ</c:v>
                    </c:pt>
                  </c:strCache>
                </c:strRef>
              </c:tx>
              <c:spPr>
                <a:noFill/>
                <a:ln w="25400">
                  <a:noFill/>
                </a:ln>
              </c:spPr>
              <c:txPr>
                <a:bodyPr/>
                <a:lstStyle/>
                <a:p>
                  <a:pPr>
                    <a:defRPr sz="2475" b="1" i="0" u="none" strike="noStrike" baseline="0">
                      <a:solidFill>
                        <a:srgbClr val="00FF00"/>
                      </a:solidFill>
                      <a:latin typeface="Wingdings"/>
                      <a:ea typeface="Wingdings"/>
                      <a:cs typeface="Wingdings"/>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{B3D64331-B25F-4CC4-BF50-208DDEA2963E}</c15:txfldGUID>
                      <c15:f>Slide12_Datenblatt!$O$106</c15:f>
                      <c15:dlblFieldTableCache>
                        <c:ptCount val="1"/>
                        <c:pt idx="0">
                          <c:v>ñ</c:v>
                        </c:pt>
                      </c15:dlblFieldTableCache>
                    </c15:dlblFTEntry>
                  </c15:dlblFieldTable>
                  <c15:showDataLabelsRange val="0"/>
                </c:ext>
                <c:ext xmlns:c16="http://schemas.microsoft.com/office/drawing/2014/chart" uri="{C3380CC4-5D6E-409C-BE32-E72D297353CC}">
                  <c16:uniqueId val="{0000002D-3E41-42A2-BFAF-ACED7E4FFF7F}"/>
                </c:ext>
              </c:extLst>
            </c:dLbl>
            <c:dLbl>
              <c:idx val="11"/>
              <c:layout>
                <c:manualLayout>
                  <c:x val="-3.496259842519675E-2"/>
                  <c:y val="-2.5524890196806194E-2"/>
                </c:manualLayout>
              </c:layout>
              <c:tx>
                <c:strRef>
                  <c:f>Slide12_Datenblatt!$O$107</c:f>
                  <c:strCache>
                    <c:ptCount val="1"/>
                  </c:strCache>
                </c:strRef>
              </c:tx>
              <c:spPr>
                <a:noFill/>
                <a:ln w="25400">
                  <a:noFill/>
                </a:ln>
              </c:spPr>
              <c:txPr>
                <a:bodyPr/>
                <a:lstStyle/>
                <a:p>
                  <a:pPr>
                    <a:defRPr sz="2475" b="1" i="0" u="none" strike="noStrike" baseline="0">
                      <a:solidFill>
                        <a:srgbClr val="FF0000"/>
                      </a:solidFill>
                      <a:latin typeface="Wingdings"/>
                      <a:ea typeface="Wingdings"/>
                      <a:cs typeface="Wingdings"/>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{648A3FDC-4D6F-49F8-9ED4-AB6F62DD81ED}</c15:txfldGUID>
                      <c15:f>Slide12_Datenblatt!$O$107</c15:f>
                      <c15:dlblFieldTableCache>
                        <c:ptCount val="1"/>
                      </c15:dlblFieldTableCache>
                    </c15:dlblFTEntry>
                  </c15:dlblFieldTable>
                  <c15:showDataLabelsRange val="0"/>
                </c:ext>
                <c:ext xmlns:c16="http://schemas.microsoft.com/office/drawing/2014/chart" uri="{C3380CC4-5D6E-409C-BE32-E72D297353CC}">
                  <c16:uniqueId val="{0000002E-3E41-42A2-BFAF-ACED7E4FFF7F}"/>
                </c:ext>
              </c:extLst>
            </c:dLbl>
            <c:dLbl>
              <c:idx val="12"/>
              <c:tx>
                <c:strRef>
                  <c:f>Slide12_Datenblatt!$O$107</c:f>
                  <c:strCache>
                    <c:ptCount val="1"/>
                  </c:strCache>
                </c:strRef>
              </c:tx>
              <c:spPr>
                <a:noFill/>
                <a:ln w="25400">
                  <a:noFill/>
                </a:ln>
              </c:spPr>
              <c:txPr>
                <a:bodyPr/>
                <a:lstStyle/>
                <a:p>
                  <a:pPr>
                    <a:defRPr sz="2050" b="0" i="0" u="none" strike="noStrike" baseline="0">
                      <a:solidFill>
                        <a:srgbClr val="000000"/>
                      </a:solidFill>
                      <a:latin typeface="Wingdings 3"/>
                      <a:ea typeface="Wingdings 3"/>
                      <a:cs typeface="Wingdings 3"/>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{AF08AFC6-A652-4EBE-B5CD-B46CC8D4576D}</c15:txfldGUID>
                      <c15:f>Slide12_Datenblatt!$O$107</c15:f>
                      <c15:dlblFieldTableCache>
                        <c:ptCount val="1"/>
                      </c15:dlblFieldTableCache>
                    </c15:dlblFTEntry>
                  </c15:dlblFieldTable>
                  <c15:showDataLabelsRange val="0"/>
                </c:ext>
                <c:ext xmlns:c16="http://schemas.microsoft.com/office/drawing/2014/chart" uri="{C3380CC4-5D6E-409C-BE32-E72D297353CC}">
                  <c16:uniqueId val="{0000002F-3E41-42A2-BFAF-ACED7E4FFF7F}"/>
                </c:ext>
              </c:extLst>
            </c:dLbl>
            <c:spPr>
              <a:noFill/>
              <a:ln w="25400">
                <a:noFill/>
              </a:ln>
            </c:spPr>
            <c:txPr>
              <a:bodyPr/>
              <a:lstStyle/>
              <a:p>
                <a:pPr>
                  <a:defRPr sz="115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Slide12_Datenblatt!$B$108:$M$108</c:f>
              <c:numCache>
                <c:formatCode>General</c:formatCode>
                <c:ptCount val="12"/>
                <c:pt idx="0">
                  <c:v>0.5</c:v>
                </c:pt>
                <c:pt idx="1">
                  <c:v>1.5</c:v>
                </c:pt>
                <c:pt idx="2">
                  <c:v>2.5</c:v>
                </c:pt>
                <c:pt idx="3">
                  <c:v>3.5</c:v>
                </c:pt>
                <c:pt idx="4">
                  <c:v>4.5</c:v>
                </c:pt>
                <c:pt idx="5">
                  <c:v>5.5</c:v>
                </c:pt>
                <c:pt idx="6">
                  <c:v>6.5</c:v>
                </c:pt>
                <c:pt idx="7">
                  <c:v>7.5</c:v>
                </c:pt>
                <c:pt idx="8">
                  <c:v>12.65</c:v>
                </c:pt>
                <c:pt idx="9">
                  <c:v>12.65</c:v>
                </c:pt>
                <c:pt idx="10">
                  <c:v>12.65</c:v>
                </c:pt>
                <c:pt idx="11">
                  <c:v>12.65</c:v>
                </c:pt>
              </c:numCache>
            </c:numRef>
          </c:xVal>
          <c:yVal>
            <c:numRef>
              <c:f>Slide12_Datenblatt!$B$107:$M$107</c:f>
              <c:numCache>
                <c:formatCode>\+#,##0;\-#,##0;0</c:formatCode>
                <c:ptCount val="12"/>
                <c:pt idx="0">
                  <c:v>148668</c:v>
                </c:pt>
                <c:pt idx="1">
                  <c:v>148668</c:v>
                </c:pt>
                <c:pt idx="2">
                  <c:v>148668</c:v>
                </c:pt>
                <c:pt idx="3">
                  <c:v>148668</c:v>
                </c:pt>
                <c:pt idx="4">
                  <c:v>148668</c:v>
                </c:pt>
                <c:pt idx="5">
                  <c:v>148668</c:v>
                </c:pt>
                <c:pt idx="6">
                  <c:v>148668</c:v>
                </c:pt>
                <c:pt idx="7">
                  <c:v>148668</c:v>
                </c:pt>
                <c:pt idx="8">
                  <c:v>148668</c:v>
                </c:pt>
                <c:pt idx="9">
                  <c:v>148668</c:v>
                </c:pt>
                <c:pt idx="10">
                  <c:v>148668</c:v>
                </c:pt>
                <c:pt idx="11">
                  <c:v>148668</c:v>
                </c:pt>
              </c:numCache>
            </c:numRef>
          </c:yVal>
          <c:smooth val="0"/>
          <c:extLst>
            <c:ext xmlns:c16="http://schemas.microsoft.com/office/drawing/2014/chart" uri="{C3380CC4-5D6E-409C-BE32-E72D297353CC}">
              <c16:uniqueId val="{00000030-3E41-42A2-BFAF-ACED7E4FFF7F}"/>
            </c:ext>
          </c:extLst>
        </c:ser>
        <c:dLbls>
          <c:showLegendKey val="0"/>
          <c:showVal val="0"/>
          <c:showCatName val="0"/>
          <c:showSerName val="0"/>
          <c:showPercent val="0"/>
          <c:showBubbleSize val="0"/>
        </c:dLbls>
        <c:axId val="307165824"/>
        <c:axId val="307208576"/>
      </c:scatterChart>
      <c:catAx>
        <c:axId val="307165824"/>
        <c:scaling>
          <c:orientation val="minMax"/>
        </c:scaling>
        <c:delete val="0"/>
        <c:axPos val="b"/>
        <c:majorTickMark val="out"/>
        <c:minorTickMark val="none"/>
        <c:tickLblPos val="none"/>
        <c:spPr>
          <a:ln w="9525">
            <a:noFill/>
          </a:ln>
        </c:spPr>
        <c:crossAx val="307208576"/>
        <c:crossesAt val="0"/>
        <c:auto val="1"/>
        <c:lblAlgn val="ctr"/>
        <c:lblOffset val="100"/>
        <c:tickMarkSkip val="1"/>
        <c:noMultiLvlLbl val="0"/>
      </c:catAx>
      <c:valAx>
        <c:axId val="307208576"/>
        <c:scaling>
          <c:orientation val="minMax"/>
        </c:scaling>
        <c:delete val="1"/>
        <c:axPos val="l"/>
        <c:numFmt formatCode="#,##0" sourceLinked="1"/>
        <c:majorTickMark val="out"/>
        <c:minorTickMark val="none"/>
        <c:tickLblPos val="nextTo"/>
        <c:crossAx val="307165824"/>
        <c:crosses val="autoZero"/>
        <c:crossBetween val="between"/>
        <c:majorUnit val="2659417.2562759998"/>
      </c:valAx>
      <c:catAx>
        <c:axId val="307210112"/>
        <c:scaling>
          <c:orientation val="minMax"/>
        </c:scaling>
        <c:delete val="1"/>
        <c:axPos val="b"/>
        <c:numFmt formatCode="General" sourceLinked="1"/>
        <c:majorTickMark val="out"/>
        <c:minorTickMark val="none"/>
        <c:tickLblPos val="nextTo"/>
        <c:crossAx val="307211648"/>
        <c:crosses val="autoZero"/>
        <c:auto val="1"/>
        <c:lblAlgn val="ctr"/>
        <c:lblOffset val="100"/>
        <c:noMultiLvlLbl val="0"/>
      </c:catAx>
      <c:valAx>
        <c:axId val="307211648"/>
        <c:scaling>
          <c:orientation val="minMax"/>
        </c:scaling>
        <c:delete val="0"/>
        <c:axPos val="r"/>
        <c:numFmt formatCode="#,##0" sourceLinked="1"/>
        <c:majorTickMark val="none"/>
        <c:minorTickMark val="none"/>
        <c:tickLblPos val="none"/>
        <c:spPr>
          <a:ln w="9525">
            <a:noFill/>
          </a:ln>
        </c:spPr>
        <c:crossAx val="307210112"/>
        <c:crosses val="max"/>
        <c:crossBetween val="between"/>
      </c:valAx>
      <c:spPr>
        <a:solidFill>
          <a:srgbClr val="FFFFFF"/>
        </a:solidFill>
        <a:ln w="25400">
          <a:noFill/>
        </a:ln>
      </c:spPr>
    </c:plotArea>
    <c:plotVisOnly val="1"/>
    <c:dispBlanksAs val="gap"/>
    <c:showDLblsOverMax val="0"/>
  </c:chart>
  <c:spPr>
    <a:noFill/>
    <a:ln w="9525">
      <a:noFill/>
    </a:ln>
  </c:spPr>
  <c:txPr>
    <a:bodyPr/>
    <a:lstStyle/>
    <a:p>
      <a:pPr>
        <a:defRPr sz="1150" b="0" i="0" u="none" strike="noStrike" baseline="0">
          <a:solidFill>
            <a:srgbClr val="000000"/>
          </a:solidFill>
          <a:latin typeface="Verdana"/>
          <a:ea typeface="Verdana"/>
          <a:cs typeface="Verdana"/>
        </a:defRPr>
      </a:pPr>
      <a:endParaRPr lang="de-DE"/>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Slide13_Datenblatt!$A$50</c:f>
              <c:strCache>
                <c:ptCount val="1"/>
                <c:pt idx="0">
                  <c:v>2014</c:v>
                </c:pt>
              </c:strCache>
            </c:strRef>
          </c:tx>
          <c:spPr>
            <a:solidFill>
              <a:srgbClr val="8080FF"/>
            </a:solidFill>
            <a:ln w="25400">
              <a:noFill/>
            </a:ln>
          </c:spPr>
          <c:invertIfNegative val="0"/>
          <c:dPt>
            <c:idx val="0"/>
            <c:invertIfNegative val="0"/>
            <c:bubble3D val="0"/>
            <c:extLst>
              <c:ext xmlns:c16="http://schemas.microsoft.com/office/drawing/2014/chart" uri="{C3380CC4-5D6E-409C-BE32-E72D297353CC}">
                <c16:uniqueId val="{00000000-E8CD-45C2-BFE7-E0508E8B4E08}"/>
              </c:ext>
            </c:extLst>
          </c:dPt>
          <c:dPt>
            <c:idx val="1"/>
            <c:invertIfNegative val="0"/>
            <c:bubble3D val="0"/>
            <c:spPr>
              <a:solidFill>
                <a:srgbClr val="4848FF"/>
              </a:solidFill>
              <a:ln w="25400">
                <a:noFill/>
              </a:ln>
            </c:spPr>
            <c:extLst>
              <c:ext xmlns:c16="http://schemas.microsoft.com/office/drawing/2014/chart" uri="{C3380CC4-5D6E-409C-BE32-E72D297353CC}">
                <c16:uniqueId val="{00000002-E8CD-45C2-BFE7-E0508E8B4E08}"/>
              </c:ext>
            </c:extLst>
          </c:dPt>
          <c:dPt>
            <c:idx val="2"/>
            <c:invertIfNegative val="0"/>
            <c:bubble3D val="0"/>
            <c:spPr>
              <a:solidFill>
                <a:srgbClr val="4848FF"/>
              </a:solidFill>
              <a:ln w="25400">
                <a:noFill/>
              </a:ln>
            </c:spPr>
            <c:extLst>
              <c:ext xmlns:c16="http://schemas.microsoft.com/office/drawing/2014/chart" uri="{C3380CC4-5D6E-409C-BE32-E72D297353CC}">
                <c16:uniqueId val="{00000004-E8CD-45C2-BFE7-E0508E8B4E08}"/>
              </c:ext>
            </c:extLst>
          </c:dPt>
          <c:dLbls>
            <c:dLbl>
              <c:idx val="0"/>
              <c:tx>
                <c:strRef>
                  <c:f>Slide13_Datenblatt!$E$50</c:f>
                  <c:strCache>
                    <c:ptCount val="1"/>
                    <c:pt idx="0">
                      <c:v>-83,2</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{2B9C22DD-5E8D-40A0-BD0E-518902643022}</c15:txfldGUID>
                      <c15:f>Slide13_Datenblatt!$E$50</c15:f>
                      <c15:dlblFieldTableCache>
                        <c:ptCount val="1"/>
                        <c:pt idx="0">
                          <c:v>-83,2</c:v>
                        </c:pt>
                      </c15:dlblFieldTableCache>
                    </c15:dlblFTEntry>
                  </c15:dlblFieldTable>
                  <c15:showDataLabelsRange val="0"/>
                </c:ext>
                <c:ext xmlns:c16="http://schemas.microsoft.com/office/drawing/2014/chart" uri="{C3380CC4-5D6E-409C-BE32-E72D297353CC}">
                  <c16:uniqueId val="{00000000-E8CD-45C2-BFE7-E0508E8B4E08}"/>
                </c:ext>
              </c:extLst>
            </c:dLbl>
            <c:dLbl>
              <c:idx val="1"/>
              <c:tx>
                <c:strRef>
                  <c:f>Slide13_Datenblatt!$F$50</c:f>
                  <c:strCache>
                    <c:ptCount val="1"/>
                    <c:pt idx="0">
                      <c:v>3,7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{3FBE49EA-59CF-4736-8875-9FCB612ECB6B}</c15:txfldGUID>
                      <c15:f>Slide13_Datenblatt!$F$50</c15:f>
                      <c15:dlblFieldTableCache>
                        <c:ptCount val="1"/>
                        <c:pt idx="0">
                          <c:v>3,7</c:v>
                        </c:pt>
                      </c15:dlblFieldTableCache>
                    </c15:dlblFTEntry>
                  </c15:dlblFieldTable>
                  <c15:showDataLabelsRange val="0"/>
                </c:ext>
                <c:ext xmlns:c16="http://schemas.microsoft.com/office/drawing/2014/chart" uri="{C3380CC4-5D6E-409C-BE32-E72D297353CC}">
                  <c16:uniqueId val="{00000002-E8CD-45C2-BFE7-E0508E8B4E08}"/>
                </c:ext>
              </c:extLst>
            </c:dLbl>
            <c:dLbl>
              <c:idx val="2"/>
              <c:tx>
                <c:strRef>
                  <c:f>Slide13_Datenblatt!$G$50</c:f>
                  <c:strCache>
                    <c:ptCount val="1"/>
                    <c:pt idx="0">
                      <c:v>86,8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{85E4F84F-CCB5-4EB7-A153-FDE7C7F39DE1}</c15:txfldGUID>
                      <c15:f>Slide13_Datenblatt!$G$50</c15:f>
                      <c15:dlblFieldTableCache>
                        <c:ptCount val="1"/>
                        <c:pt idx="0">
                          <c:v>86,8</c:v>
                        </c:pt>
                      </c15:dlblFieldTableCache>
                    </c15:dlblFTEntry>
                  </c15:dlblFieldTable>
                  <c15:showDataLabelsRange val="0"/>
                </c:ext>
                <c:ext xmlns:c16="http://schemas.microsoft.com/office/drawing/2014/chart" uri="{C3380CC4-5D6E-409C-BE32-E72D297353CC}">
                  <c16:uniqueId val="{00000004-E8CD-45C2-BFE7-E0508E8B4E08}"/>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Slide13_Datenblatt!$B$49:$D$49</c:f>
              <c:strCache>
                <c:ptCount val="3"/>
                <c:pt idx="0">
                  <c:v>Kreditaufnahme/
-tilgung (Saldo)</c:v>
                </c:pt>
                <c:pt idx="1">
                  <c:v>Kreditaufnahme
</c:v>
                </c:pt>
                <c:pt idx="2">
                  <c:v>Kredittilgung
</c:v>
                </c:pt>
              </c:strCache>
            </c:strRef>
          </c:cat>
          <c:val>
            <c:numRef>
              <c:f>Slide13_Datenblatt!$I$50:$K$50</c:f>
              <c:numCache>
                <c:formatCode>General</c:formatCode>
                <c:ptCount val="3"/>
                <c:pt idx="0">
                  <c:v>-83164</c:v>
                </c:pt>
                <c:pt idx="1">
                  <c:v>3681</c:v>
                </c:pt>
                <c:pt idx="2">
                  <c:v>86845</c:v>
                </c:pt>
              </c:numCache>
            </c:numRef>
          </c:val>
          <c:extLst>
            <c:ext xmlns:c16="http://schemas.microsoft.com/office/drawing/2014/chart" uri="{C3380CC4-5D6E-409C-BE32-E72D297353CC}">
              <c16:uniqueId val="{00000005-E8CD-45C2-BFE7-E0508E8B4E08}"/>
            </c:ext>
          </c:extLst>
        </c:ser>
        <c:ser>
          <c:idx val="2"/>
          <c:order val="1"/>
          <c:tx>
            <c:strRef>
              <c:f>Slide13_Datenblatt!$A$51</c:f>
              <c:strCache>
                <c:ptCount val="1"/>
                <c:pt idx="0">
                  <c:v>2015</c:v>
                </c:pt>
              </c:strCache>
            </c:strRef>
          </c:tx>
          <c:spPr>
            <a:solidFill>
              <a:srgbClr val="8080FF"/>
            </a:solidFill>
            <a:ln w="25400">
              <a:noFill/>
            </a:ln>
          </c:spPr>
          <c:invertIfNegative val="0"/>
          <c:dPt>
            <c:idx val="0"/>
            <c:invertIfNegative val="0"/>
            <c:bubble3D val="0"/>
            <c:extLst>
              <c:ext xmlns:c16="http://schemas.microsoft.com/office/drawing/2014/chart" uri="{C3380CC4-5D6E-409C-BE32-E72D297353CC}">
                <c16:uniqueId val="{00000006-E8CD-45C2-BFE7-E0508E8B4E08}"/>
              </c:ext>
            </c:extLst>
          </c:dPt>
          <c:dPt>
            <c:idx val="1"/>
            <c:invertIfNegative val="0"/>
            <c:bubble3D val="0"/>
            <c:spPr>
              <a:solidFill>
                <a:srgbClr val="4848FF"/>
              </a:solidFill>
              <a:ln w="25400">
                <a:noFill/>
              </a:ln>
            </c:spPr>
            <c:extLst>
              <c:ext xmlns:c16="http://schemas.microsoft.com/office/drawing/2014/chart" uri="{C3380CC4-5D6E-409C-BE32-E72D297353CC}">
                <c16:uniqueId val="{00000008-E8CD-45C2-BFE7-E0508E8B4E08}"/>
              </c:ext>
            </c:extLst>
          </c:dPt>
          <c:dPt>
            <c:idx val="2"/>
            <c:invertIfNegative val="0"/>
            <c:bubble3D val="0"/>
            <c:spPr>
              <a:solidFill>
                <a:srgbClr val="4848FF"/>
              </a:solidFill>
              <a:ln w="25400">
                <a:noFill/>
              </a:ln>
            </c:spPr>
            <c:extLst>
              <c:ext xmlns:c16="http://schemas.microsoft.com/office/drawing/2014/chart" uri="{C3380CC4-5D6E-409C-BE32-E72D297353CC}">
                <c16:uniqueId val="{0000000A-E8CD-45C2-BFE7-E0508E8B4E08}"/>
              </c:ext>
            </c:extLst>
          </c:dPt>
          <c:dLbls>
            <c:dLbl>
              <c:idx val="0"/>
              <c:tx>
                <c:strRef>
                  <c:f>Slide13_Datenblatt!$E$51</c:f>
                  <c:strCache>
                    <c:ptCount val="1"/>
                    <c:pt idx="0">
                      <c:v>-86,6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{2EE81F10-A66D-4FE9-83BC-738284AD2AEA}</c15:txfldGUID>
                      <c15:f>Slide13_Datenblatt!$E$51</c15:f>
                      <c15:dlblFieldTableCache>
                        <c:ptCount val="1"/>
                        <c:pt idx="0">
                          <c:v>-86,6</c:v>
                        </c:pt>
                      </c15:dlblFieldTableCache>
                    </c15:dlblFTEntry>
                  </c15:dlblFieldTable>
                  <c15:showDataLabelsRange val="0"/>
                </c:ext>
                <c:ext xmlns:c16="http://schemas.microsoft.com/office/drawing/2014/chart" uri="{C3380CC4-5D6E-409C-BE32-E72D297353CC}">
                  <c16:uniqueId val="{00000006-E8CD-45C2-BFE7-E0508E8B4E08}"/>
                </c:ext>
              </c:extLst>
            </c:dLbl>
            <c:dLbl>
              <c:idx val="1"/>
              <c:tx>
                <c:strRef>
                  <c:f>Slide13_Datenblatt!$F$51</c:f>
                  <c:strCache>
                    <c:ptCount val="1"/>
                    <c:pt idx="0">
                      <c:v>3,7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{6D4199A9-9EBB-4FBF-B90C-D108BB12D8D8}</c15:txfldGUID>
                      <c15:f>Slide13_Datenblatt!$F$51</c15:f>
                      <c15:dlblFieldTableCache>
                        <c:ptCount val="1"/>
                        <c:pt idx="0">
                          <c:v>3,7</c:v>
                        </c:pt>
                      </c15:dlblFieldTableCache>
                    </c15:dlblFTEntry>
                  </c15:dlblFieldTable>
                  <c15:showDataLabelsRange val="0"/>
                </c:ext>
                <c:ext xmlns:c16="http://schemas.microsoft.com/office/drawing/2014/chart" uri="{C3380CC4-5D6E-409C-BE32-E72D297353CC}">
                  <c16:uniqueId val="{00000008-E8CD-45C2-BFE7-E0508E8B4E08}"/>
                </c:ext>
              </c:extLst>
            </c:dLbl>
            <c:dLbl>
              <c:idx val="2"/>
              <c:tx>
                <c:strRef>
                  <c:f>Slide13_Datenblatt!$G$51</c:f>
                  <c:strCache>
                    <c:ptCount val="1"/>
                    <c:pt idx="0">
                      <c:v>90,3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{595E44CC-2D66-4120-BFCF-98D7EF890282}</c15:txfldGUID>
                      <c15:f>Slide13_Datenblatt!$G$51</c15:f>
                      <c15:dlblFieldTableCache>
                        <c:ptCount val="1"/>
                        <c:pt idx="0">
                          <c:v>90,3</c:v>
                        </c:pt>
                      </c15:dlblFieldTableCache>
                    </c15:dlblFTEntry>
                  </c15:dlblFieldTable>
                  <c15:showDataLabelsRange val="0"/>
                </c:ext>
                <c:ext xmlns:c16="http://schemas.microsoft.com/office/drawing/2014/chart" uri="{C3380CC4-5D6E-409C-BE32-E72D297353CC}">
                  <c16:uniqueId val="{0000000A-E8CD-45C2-BFE7-E0508E8B4E08}"/>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Slide13_Datenblatt!$B$49:$D$49</c:f>
              <c:strCache>
                <c:ptCount val="3"/>
                <c:pt idx="0">
                  <c:v>Kreditaufnahme/
-tilgung (Saldo)</c:v>
                </c:pt>
                <c:pt idx="1">
                  <c:v>Kreditaufnahme
</c:v>
                </c:pt>
                <c:pt idx="2">
                  <c:v>Kredittilgung
</c:v>
                </c:pt>
              </c:strCache>
            </c:strRef>
          </c:cat>
          <c:val>
            <c:numRef>
              <c:f>Slide13_Datenblatt!$I$51:$K$51</c:f>
              <c:numCache>
                <c:formatCode>General</c:formatCode>
                <c:ptCount val="3"/>
                <c:pt idx="0">
                  <c:v>-86604</c:v>
                </c:pt>
                <c:pt idx="1">
                  <c:v>3682</c:v>
                </c:pt>
                <c:pt idx="2">
                  <c:v>90286</c:v>
                </c:pt>
              </c:numCache>
            </c:numRef>
          </c:val>
          <c:extLst>
            <c:ext xmlns:c16="http://schemas.microsoft.com/office/drawing/2014/chart" uri="{C3380CC4-5D6E-409C-BE32-E72D297353CC}">
              <c16:uniqueId val="{0000000B-E8CD-45C2-BFE7-E0508E8B4E08}"/>
            </c:ext>
          </c:extLst>
        </c:ser>
        <c:ser>
          <c:idx val="1"/>
          <c:order val="2"/>
          <c:tx>
            <c:strRef>
              <c:f>Slide13_Datenblatt!$A$52</c:f>
              <c:strCache>
                <c:ptCount val="1"/>
                <c:pt idx="0">
                  <c:v>2016</c:v>
                </c:pt>
              </c:strCache>
            </c:strRef>
          </c:tx>
          <c:spPr>
            <a:solidFill>
              <a:srgbClr val="8080FF"/>
            </a:solidFill>
            <a:ln w="25400">
              <a:noFill/>
            </a:ln>
          </c:spPr>
          <c:invertIfNegative val="0"/>
          <c:dPt>
            <c:idx val="0"/>
            <c:invertIfNegative val="0"/>
            <c:bubble3D val="0"/>
            <c:extLst>
              <c:ext xmlns:c16="http://schemas.microsoft.com/office/drawing/2014/chart" uri="{C3380CC4-5D6E-409C-BE32-E72D297353CC}">
                <c16:uniqueId val="{0000000C-E8CD-45C2-BFE7-E0508E8B4E08}"/>
              </c:ext>
            </c:extLst>
          </c:dPt>
          <c:dPt>
            <c:idx val="1"/>
            <c:invertIfNegative val="0"/>
            <c:bubble3D val="0"/>
            <c:spPr>
              <a:solidFill>
                <a:srgbClr val="4848FF"/>
              </a:solidFill>
              <a:ln w="25400">
                <a:noFill/>
              </a:ln>
            </c:spPr>
            <c:extLst>
              <c:ext xmlns:c16="http://schemas.microsoft.com/office/drawing/2014/chart" uri="{C3380CC4-5D6E-409C-BE32-E72D297353CC}">
                <c16:uniqueId val="{0000000E-E8CD-45C2-BFE7-E0508E8B4E08}"/>
              </c:ext>
            </c:extLst>
          </c:dPt>
          <c:dPt>
            <c:idx val="2"/>
            <c:invertIfNegative val="0"/>
            <c:bubble3D val="0"/>
            <c:spPr>
              <a:solidFill>
                <a:srgbClr val="4848FF"/>
              </a:solidFill>
              <a:ln w="25400">
                <a:noFill/>
              </a:ln>
            </c:spPr>
            <c:extLst>
              <c:ext xmlns:c16="http://schemas.microsoft.com/office/drawing/2014/chart" uri="{C3380CC4-5D6E-409C-BE32-E72D297353CC}">
                <c16:uniqueId val="{00000010-E8CD-45C2-BFE7-E0508E8B4E08}"/>
              </c:ext>
            </c:extLst>
          </c:dPt>
          <c:dLbls>
            <c:dLbl>
              <c:idx val="0"/>
              <c:tx>
                <c:strRef>
                  <c:f>Slide13_Datenblatt!$E$52</c:f>
                  <c:strCache>
                    <c:ptCount val="1"/>
                    <c:pt idx="0">
                      <c:v>-390,0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{2CC93D5A-72C8-46E0-BCB8-EE34CE694514}</c15:txfldGUID>
                      <c15:f>Slide13_Datenblatt!$E$52</c15:f>
                      <c15:dlblFieldTableCache>
                        <c:ptCount val="1"/>
                        <c:pt idx="0">
                          <c:v>-390,0</c:v>
                        </c:pt>
                      </c15:dlblFieldTableCache>
                    </c15:dlblFTEntry>
                  </c15:dlblFieldTable>
                  <c15:showDataLabelsRange val="0"/>
                </c:ext>
                <c:ext xmlns:c16="http://schemas.microsoft.com/office/drawing/2014/chart" uri="{C3380CC4-5D6E-409C-BE32-E72D297353CC}">
                  <c16:uniqueId val="{0000000C-E8CD-45C2-BFE7-E0508E8B4E08}"/>
                </c:ext>
              </c:extLst>
            </c:dLbl>
            <c:dLbl>
              <c:idx val="1"/>
              <c:tx>
                <c:strRef>
                  <c:f>Slide13_Datenblatt!$F$52</c:f>
                  <c:strCache>
                    <c:ptCount val="1"/>
                    <c:pt idx="0">
                      <c:v>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{1AAA9268-9D33-4561-97EB-6A0CB1551A0F}</c15:txfldGUID>
                      <c15:f>Slide13_Datenblatt!$F$52</c15:f>
                      <c15:dlblFieldTableCache>
                        <c:ptCount val="1"/>
                        <c:pt idx="0">
                          <c:v>0,0</c:v>
                        </c:pt>
                      </c15:dlblFieldTableCache>
                    </c15:dlblFTEntry>
                  </c15:dlblFieldTable>
                  <c15:showDataLabelsRange val="0"/>
                </c:ext>
                <c:ext xmlns:c16="http://schemas.microsoft.com/office/drawing/2014/chart" uri="{C3380CC4-5D6E-409C-BE32-E72D297353CC}">
                  <c16:uniqueId val="{0000000E-E8CD-45C2-BFE7-E0508E8B4E08}"/>
                </c:ext>
              </c:extLst>
            </c:dLbl>
            <c:dLbl>
              <c:idx val="2"/>
              <c:tx>
                <c:strRef>
                  <c:f>Slide13_Datenblatt!$G$52</c:f>
                  <c:strCache>
                    <c:ptCount val="1"/>
                    <c:pt idx="0">
                      <c:v>390,0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{C5C7F45D-CF4B-43EF-B9B3-A828CF0A21C3}</c15:txfldGUID>
                      <c15:f>Slide13_Datenblatt!$G$52</c15:f>
                      <c15:dlblFieldTableCache>
                        <c:ptCount val="1"/>
                        <c:pt idx="0">
                          <c:v>390,0</c:v>
                        </c:pt>
                      </c15:dlblFieldTableCache>
                    </c15:dlblFTEntry>
                  </c15:dlblFieldTable>
                  <c15:showDataLabelsRange val="0"/>
                </c:ext>
                <c:ext xmlns:c16="http://schemas.microsoft.com/office/drawing/2014/chart" uri="{C3380CC4-5D6E-409C-BE32-E72D297353CC}">
                  <c16:uniqueId val="{00000010-E8CD-45C2-BFE7-E0508E8B4E08}"/>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Slide13_Datenblatt!$B$49:$D$49</c:f>
              <c:strCache>
                <c:ptCount val="3"/>
                <c:pt idx="0">
                  <c:v>Kreditaufnahme/
-tilgung (Saldo)</c:v>
                </c:pt>
                <c:pt idx="1">
                  <c:v>Kreditaufnahme
</c:v>
                </c:pt>
                <c:pt idx="2">
                  <c:v>Kredittilgung
</c:v>
                </c:pt>
              </c:strCache>
            </c:strRef>
          </c:cat>
          <c:val>
            <c:numRef>
              <c:f>Slide13_Datenblatt!$I$52:$K$52</c:f>
              <c:numCache>
                <c:formatCode>General</c:formatCode>
                <c:ptCount val="3"/>
                <c:pt idx="0">
                  <c:v>-389994</c:v>
                </c:pt>
                <c:pt idx="1">
                  <c:v>37</c:v>
                </c:pt>
                <c:pt idx="2">
                  <c:v>390031</c:v>
                </c:pt>
              </c:numCache>
            </c:numRef>
          </c:val>
          <c:extLst>
            <c:ext xmlns:c16="http://schemas.microsoft.com/office/drawing/2014/chart" uri="{C3380CC4-5D6E-409C-BE32-E72D297353CC}">
              <c16:uniqueId val="{00000011-E8CD-45C2-BFE7-E0508E8B4E08}"/>
            </c:ext>
          </c:extLst>
        </c:ser>
        <c:ser>
          <c:idx val="3"/>
          <c:order val="3"/>
          <c:tx>
            <c:strRef>
              <c:f>Slide13_Datenblatt!$A$53</c:f>
              <c:strCache>
                <c:ptCount val="1"/>
                <c:pt idx="0">
                  <c:v>2017</c:v>
                </c:pt>
              </c:strCache>
            </c:strRef>
          </c:tx>
          <c:spPr>
            <a:solidFill>
              <a:srgbClr val="8080FF"/>
            </a:solidFill>
            <a:ln w="25400">
              <a:noFill/>
            </a:ln>
          </c:spPr>
          <c:invertIfNegative val="0"/>
          <c:dPt>
            <c:idx val="0"/>
            <c:invertIfNegative val="0"/>
            <c:bubble3D val="0"/>
            <c:extLst>
              <c:ext xmlns:c16="http://schemas.microsoft.com/office/drawing/2014/chart" uri="{C3380CC4-5D6E-409C-BE32-E72D297353CC}">
                <c16:uniqueId val="{00000012-E8CD-45C2-BFE7-E0508E8B4E08}"/>
              </c:ext>
            </c:extLst>
          </c:dPt>
          <c:dPt>
            <c:idx val="1"/>
            <c:invertIfNegative val="0"/>
            <c:bubble3D val="0"/>
            <c:spPr>
              <a:solidFill>
                <a:srgbClr val="4848FF"/>
              </a:solidFill>
              <a:ln w="25400">
                <a:noFill/>
              </a:ln>
            </c:spPr>
            <c:extLst>
              <c:ext xmlns:c16="http://schemas.microsoft.com/office/drawing/2014/chart" uri="{C3380CC4-5D6E-409C-BE32-E72D297353CC}">
                <c16:uniqueId val="{00000014-E8CD-45C2-BFE7-E0508E8B4E08}"/>
              </c:ext>
            </c:extLst>
          </c:dPt>
          <c:dPt>
            <c:idx val="2"/>
            <c:invertIfNegative val="0"/>
            <c:bubble3D val="0"/>
            <c:spPr>
              <a:solidFill>
                <a:srgbClr val="4848FF"/>
              </a:solidFill>
              <a:ln w="25400">
                <a:noFill/>
              </a:ln>
            </c:spPr>
            <c:extLst>
              <c:ext xmlns:c16="http://schemas.microsoft.com/office/drawing/2014/chart" uri="{C3380CC4-5D6E-409C-BE32-E72D297353CC}">
                <c16:uniqueId val="{00000016-E8CD-45C2-BFE7-E0508E8B4E08}"/>
              </c:ext>
            </c:extLst>
          </c:dPt>
          <c:dLbls>
            <c:dLbl>
              <c:idx val="0"/>
              <c:tx>
                <c:strRef>
                  <c:f>Slide13_Datenblatt!$E$53</c:f>
                  <c:strCache>
                    <c:ptCount val="1"/>
                    <c:pt idx="0">
                      <c:v>-42,8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{3ADADBC6-CABC-4DA9-A675-F89808FB8FD1}</c15:txfldGUID>
                      <c15:f>Slide13_Datenblatt!$E$53</c15:f>
                      <c15:dlblFieldTableCache>
                        <c:ptCount val="1"/>
                        <c:pt idx="0">
                          <c:v>-42,8</c:v>
                        </c:pt>
                      </c15:dlblFieldTableCache>
                    </c15:dlblFTEntry>
                  </c15:dlblFieldTable>
                  <c15:showDataLabelsRange val="0"/>
                </c:ext>
                <c:ext xmlns:c16="http://schemas.microsoft.com/office/drawing/2014/chart" uri="{C3380CC4-5D6E-409C-BE32-E72D297353CC}">
                  <c16:uniqueId val="{00000012-E8CD-45C2-BFE7-E0508E8B4E08}"/>
                </c:ext>
              </c:extLst>
            </c:dLbl>
            <c:dLbl>
              <c:idx val="1"/>
              <c:tx>
                <c:strRef>
                  <c:f>Slide13_Datenblatt!$F$53</c:f>
                  <c:strCache>
                    <c:ptCount val="1"/>
                    <c:pt idx="0">
                      <c:v>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{E01D1F14-75B9-4522-9AC4-917A20E896F8}</c15:txfldGUID>
                      <c15:f>Slide13_Datenblatt!$F$53</c15:f>
                      <c15:dlblFieldTableCache>
                        <c:ptCount val="1"/>
                        <c:pt idx="0">
                          <c:v>0,0</c:v>
                        </c:pt>
                      </c15:dlblFieldTableCache>
                    </c15:dlblFTEntry>
                  </c15:dlblFieldTable>
                  <c15:showDataLabelsRange val="0"/>
                </c:ext>
                <c:ext xmlns:c16="http://schemas.microsoft.com/office/drawing/2014/chart" uri="{C3380CC4-5D6E-409C-BE32-E72D297353CC}">
                  <c16:uniqueId val="{00000014-E8CD-45C2-BFE7-E0508E8B4E08}"/>
                </c:ext>
              </c:extLst>
            </c:dLbl>
            <c:dLbl>
              <c:idx val="2"/>
              <c:tx>
                <c:strRef>
                  <c:f>Slide13_Datenblatt!$G$53</c:f>
                  <c:strCache>
                    <c:ptCount val="1"/>
                    <c:pt idx="0">
                      <c:v>42,8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{DAEC75F0-FBF4-48DC-9FFE-57A6ED4A71C4}</c15:txfldGUID>
                      <c15:f>Slide13_Datenblatt!$G$53</c15:f>
                      <c15:dlblFieldTableCache>
                        <c:ptCount val="1"/>
                        <c:pt idx="0">
                          <c:v>42,8</c:v>
                        </c:pt>
                      </c15:dlblFieldTableCache>
                    </c15:dlblFTEntry>
                  </c15:dlblFieldTable>
                  <c15:showDataLabelsRange val="0"/>
                </c:ext>
                <c:ext xmlns:c16="http://schemas.microsoft.com/office/drawing/2014/chart" uri="{C3380CC4-5D6E-409C-BE32-E72D297353CC}">
                  <c16:uniqueId val="{00000016-E8CD-45C2-BFE7-E0508E8B4E08}"/>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Slide13_Datenblatt!$B$49:$D$49</c:f>
              <c:strCache>
                <c:ptCount val="3"/>
                <c:pt idx="0">
                  <c:v>Kreditaufnahme/
-tilgung (Saldo)</c:v>
                </c:pt>
                <c:pt idx="1">
                  <c:v>Kreditaufnahme
</c:v>
                </c:pt>
                <c:pt idx="2">
                  <c:v>Kredittilgung
</c:v>
                </c:pt>
              </c:strCache>
            </c:strRef>
          </c:cat>
          <c:val>
            <c:numRef>
              <c:f>Slide13_Datenblatt!$I$53:$K$53</c:f>
              <c:numCache>
                <c:formatCode>General</c:formatCode>
                <c:ptCount val="3"/>
                <c:pt idx="0">
                  <c:v>-42791</c:v>
                </c:pt>
                <c:pt idx="1">
                  <c:v>-1</c:v>
                </c:pt>
                <c:pt idx="2">
                  <c:v>42790</c:v>
                </c:pt>
              </c:numCache>
            </c:numRef>
          </c:val>
          <c:extLst>
            <c:ext xmlns:c16="http://schemas.microsoft.com/office/drawing/2014/chart" uri="{C3380CC4-5D6E-409C-BE32-E72D297353CC}">
              <c16:uniqueId val="{00000017-E8CD-45C2-BFE7-E0508E8B4E08}"/>
            </c:ext>
          </c:extLst>
        </c:ser>
        <c:ser>
          <c:idx val="4"/>
          <c:order val="4"/>
          <c:tx>
            <c:strRef>
              <c:f>Slide13_Datenblatt!$A$54</c:f>
              <c:strCache>
                <c:ptCount val="1"/>
                <c:pt idx="0">
                  <c:v>2018</c:v>
                </c:pt>
              </c:strCache>
            </c:strRef>
          </c:tx>
          <c:spPr>
            <a:solidFill>
              <a:srgbClr val="8080FF"/>
            </a:solidFill>
            <a:ln w="25400">
              <a:noFill/>
            </a:ln>
          </c:spPr>
          <c:invertIfNegative val="0"/>
          <c:dPt>
            <c:idx val="0"/>
            <c:invertIfNegative val="0"/>
            <c:bubble3D val="0"/>
            <c:extLst>
              <c:ext xmlns:c16="http://schemas.microsoft.com/office/drawing/2014/chart" uri="{C3380CC4-5D6E-409C-BE32-E72D297353CC}">
                <c16:uniqueId val="{00000018-E8CD-45C2-BFE7-E0508E8B4E08}"/>
              </c:ext>
            </c:extLst>
          </c:dPt>
          <c:dPt>
            <c:idx val="1"/>
            <c:invertIfNegative val="0"/>
            <c:bubble3D val="0"/>
            <c:spPr>
              <a:solidFill>
                <a:srgbClr val="4848FF"/>
              </a:solidFill>
              <a:ln w="25400">
                <a:noFill/>
              </a:ln>
            </c:spPr>
            <c:extLst>
              <c:ext xmlns:c16="http://schemas.microsoft.com/office/drawing/2014/chart" uri="{C3380CC4-5D6E-409C-BE32-E72D297353CC}">
                <c16:uniqueId val="{0000001A-E8CD-45C2-BFE7-E0508E8B4E08}"/>
              </c:ext>
            </c:extLst>
          </c:dPt>
          <c:dPt>
            <c:idx val="2"/>
            <c:invertIfNegative val="0"/>
            <c:bubble3D val="0"/>
            <c:spPr>
              <a:solidFill>
                <a:srgbClr val="4848FF"/>
              </a:solidFill>
              <a:ln w="25400">
                <a:noFill/>
              </a:ln>
            </c:spPr>
            <c:extLst>
              <c:ext xmlns:c16="http://schemas.microsoft.com/office/drawing/2014/chart" uri="{C3380CC4-5D6E-409C-BE32-E72D297353CC}">
                <c16:uniqueId val="{0000001C-E8CD-45C2-BFE7-E0508E8B4E08}"/>
              </c:ext>
            </c:extLst>
          </c:dPt>
          <c:dLbls>
            <c:dLbl>
              <c:idx val="0"/>
              <c:tx>
                <c:strRef>
                  <c:f>Slide13_Datenblatt!$E$54</c:f>
                  <c:strCache>
                    <c:ptCount val="1"/>
                    <c:pt idx="0">
                      <c:v>26,0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{BE606B81-37D0-4DF6-B608-0D7FA2DE52AD}</c15:txfldGUID>
                      <c15:f>Slide13_Datenblatt!$E$54</c15:f>
                      <c15:dlblFieldTableCache>
                        <c:ptCount val="1"/>
                        <c:pt idx="0">
                          <c:v>26,0</c:v>
                        </c:pt>
                      </c15:dlblFieldTableCache>
                    </c15:dlblFTEntry>
                  </c15:dlblFieldTable>
                  <c15:showDataLabelsRange val="0"/>
                </c:ext>
                <c:ext xmlns:c16="http://schemas.microsoft.com/office/drawing/2014/chart" uri="{C3380CC4-5D6E-409C-BE32-E72D297353CC}">
                  <c16:uniqueId val="{00000018-E8CD-45C2-BFE7-E0508E8B4E08}"/>
                </c:ext>
              </c:extLst>
            </c:dLbl>
            <c:dLbl>
              <c:idx val="1"/>
              <c:tx>
                <c:strRef>
                  <c:f>Slide13_Datenblatt!$F$54</c:f>
                  <c:strCache>
                    <c:ptCount val="1"/>
                    <c:pt idx="0">
                      <c:v>56,3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{31243EDB-A91E-4B4B-9FB9-0955BBC5BE55}</c15:txfldGUID>
                      <c15:f>Slide13_Datenblatt!$F$54</c15:f>
                      <c15:dlblFieldTableCache>
                        <c:ptCount val="1"/>
                        <c:pt idx="0">
                          <c:v>56,3</c:v>
                        </c:pt>
                      </c15:dlblFieldTableCache>
                    </c15:dlblFTEntry>
                  </c15:dlblFieldTable>
                  <c15:showDataLabelsRange val="0"/>
                </c:ext>
                <c:ext xmlns:c16="http://schemas.microsoft.com/office/drawing/2014/chart" uri="{C3380CC4-5D6E-409C-BE32-E72D297353CC}">
                  <c16:uniqueId val="{0000001A-E8CD-45C2-BFE7-E0508E8B4E08}"/>
                </c:ext>
              </c:extLst>
            </c:dLbl>
            <c:dLbl>
              <c:idx val="2"/>
              <c:tx>
                <c:strRef>
                  <c:f>Slide13_Datenblatt!$G$54</c:f>
                  <c:strCache>
                    <c:ptCount val="1"/>
                    <c:pt idx="0">
                      <c:v>30,3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{6D40B379-282A-4855-A2C7-B00DB85FC744}</c15:txfldGUID>
                      <c15:f>Slide13_Datenblatt!$G$54</c15:f>
                      <c15:dlblFieldTableCache>
                        <c:ptCount val="1"/>
                        <c:pt idx="0">
                          <c:v>30,3</c:v>
                        </c:pt>
                      </c15:dlblFieldTableCache>
                    </c15:dlblFTEntry>
                  </c15:dlblFieldTable>
                  <c15:showDataLabelsRange val="0"/>
                </c:ext>
                <c:ext xmlns:c16="http://schemas.microsoft.com/office/drawing/2014/chart" uri="{C3380CC4-5D6E-409C-BE32-E72D297353CC}">
                  <c16:uniqueId val="{0000001C-E8CD-45C2-BFE7-E0508E8B4E08}"/>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Slide13_Datenblatt!$B$49:$D$49</c:f>
              <c:strCache>
                <c:ptCount val="3"/>
                <c:pt idx="0">
                  <c:v>Kreditaufnahme/
-tilgung (Saldo)</c:v>
                </c:pt>
                <c:pt idx="1">
                  <c:v>Kreditaufnahme
</c:v>
                </c:pt>
                <c:pt idx="2">
                  <c:v>Kredittilgung
</c:v>
                </c:pt>
              </c:strCache>
            </c:strRef>
          </c:cat>
          <c:val>
            <c:numRef>
              <c:f>Slide13_Datenblatt!$I$54:$K$54</c:f>
              <c:numCache>
                <c:formatCode>General</c:formatCode>
                <c:ptCount val="3"/>
                <c:pt idx="0">
                  <c:v>25982</c:v>
                </c:pt>
                <c:pt idx="1">
                  <c:v>56277</c:v>
                </c:pt>
                <c:pt idx="2">
                  <c:v>30295</c:v>
                </c:pt>
              </c:numCache>
            </c:numRef>
          </c:val>
          <c:extLst>
            <c:ext xmlns:c16="http://schemas.microsoft.com/office/drawing/2014/chart" uri="{C3380CC4-5D6E-409C-BE32-E72D297353CC}">
              <c16:uniqueId val="{0000001D-E8CD-45C2-BFE7-E0508E8B4E08}"/>
            </c:ext>
          </c:extLst>
        </c:ser>
        <c:dLbls>
          <c:showLegendKey val="0"/>
          <c:showVal val="0"/>
          <c:showCatName val="0"/>
          <c:showSerName val="0"/>
          <c:showPercent val="0"/>
          <c:showBubbleSize val="0"/>
        </c:dLbls>
        <c:gapWidth val="50"/>
        <c:overlap val="-10"/>
        <c:axId val="307693440"/>
        <c:axId val="307694976"/>
      </c:barChart>
      <c:barChart>
        <c:barDir val="col"/>
        <c:grouping val="clustered"/>
        <c:varyColors val="0"/>
        <c:ser>
          <c:idx val="5"/>
          <c:order val="8"/>
          <c:tx>
            <c:strRef>
              <c:f>Slide13_Datenblatt!$A$59</c:f>
              <c:strCache>
                <c:ptCount val="1"/>
                <c:pt idx="0">
                  <c:v>unsichtbar</c:v>
                </c:pt>
              </c:strCache>
            </c:strRef>
          </c:tx>
          <c:spPr>
            <a:noFill/>
            <a:ln w="25400">
              <a:noFill/>
            </a:ln>
          </c:spPr>
          <c:invertIfNegative val="0"/>
          <c:val>
            <c:numRef>
              <c:f>Slide13_Datenblatt!$B$59</c:f>
              <c:numCache>
                <c:formatCode>General</c:formatCode>
                <c:ptCount val="1"/>
                <c:pt idx="0">
                  <c:v>0</c:v>
                </c:pt>
              </c:numCache>
            </c:numRef>
          </c:val>
          <c:extLst>
            <c:ext xmlns:c16="http://schemas.microsoft.com/office/drawing/2014/chart" uri="{C3380CC4-5D6E-409C-BE32-E72D297353CC}">
              <c16:uniqueId val="{0000001E-E8CD-45C2-BFE7-E0508E8B4E08}"/>
            </c:ext>
          </c:extLst>
        </c:ser>
        <c:dLbls>
          <c:showLegendKey val="0"/>
          <c:showVal val="0"/>
          <c:showCatName val="0"/>
          <c:showSerName val="0"/>
          <c:showPercent val="0"/>
          <c:showBubbleSize val="0"/>
        </c:dLbls>
        <c:gapWidth val="150"/>
        <c:axId val="307721344"/>
        <c:axId val="307722880"/>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Slide13_Datenblatt!$L$68:$L$73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Slide13_Datenblatt!$M$68:$M$73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F-E8CD-45C2-BFE7-E0508E8B4E08}"/>
            </c:ext>
          </c:extLst>
        </c:ser>
        <c:ser>
          <c:idx val="7"/>
          <c:order val="10"/>
          <c:tx>
            <c:v>Achse3</c:v>
          </c:tx>
          <c:spPr>
            <a:ln w="38100">
              <a:solidFill>
                <a:srgbClr val="000000"/>
              </a:solidFill>
              <a:prstDash val="solid"/>
            </a:ln>
          </c:spPr>
          <c:marker>
            <c:symbol val="square"/>
            <c:size val="9"/>
            <c:spPr>
              <a:noFill/>
              <a:ln w="9525">
                <a:noFill/>
              </a:ln>
            </c:spPr>
          </c:marker>
          <c:xVal>
            <c:numRef>
              <c:f>Slide13_Datenblatt!$L$74:$L$79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Slide13_Datenblatt!$M$74:$M$79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0-E8CD-45C2-BFE7-E0508E8B4E08}"/>
            </c:ext>
          </c:extLst>
        </c:ser>
        <c:dLbls>
          <c:showLegendKey val="0"/>
          <c:showVal val="0"/>
          <c:showCatName val="0"/>
          <c:showSerName val="0"/>
          <c:showPercent val="0"/>
          <c:showBubbleSize val="0"/>
        </c:dLbls>
        <c:axId val="307693440"/>
        <c:axId val="307694976"/>
      </c:scatterChart>
      <c:scatterChart>
        <c:scatterStyle val="lineMarker"/>
        <c:varyColors val="0"/>
        <c:ser>
          <c:idx val="10"/>
          <c:order val="5"/>
          <c:tx>
            <c:v>beschriftung</c:v>
          </c:tx>
          <c:spPr>
            <a:ln w="28575">
              <a:noFill/>
            </a:ln>
          </c:spPr>
          <c:marker>
            <c:symbol val="none"/>
          </c:marker>
          <c:dLbls>
            <c:dLbl>
              <c:idx val="1"/>
              <c:layout>
                <c:manualLayout>
                  <c:x val="-9.5138888888888912E-3"/>
                  <c:y val="-1.1156181234920632E-3"/>
                </c:manualLayout>
              </c:layout>
              <c:tx>
                <c:strRef>
                  <c:f>Slide13_Datenblatt!$J$62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{9C105200-3061-4B15-8549-751709CC5D63}</c15:txfldGUID>
                      <c15:f>Slide13_Datenblatt!$J$62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1-E8CD-45C2-BFE7-E0508E8B4E08}"/>
                </c:ext>
              </c:extLst>
            </c:dLbl>
            <c:dLbl>
              <c:idx val="2"/>
              <c:layout>
                <c:manualLayout>
                  <c:x val="-9.5138888888888912E-3"/>
                  <c:y val="-1.1156181234920632E-3"/>
                </c:manualLayout>
              </c:layout>
              <c:tx>
                <c:strRef>
                  <c:f>Slide13_Datenblatt!$J$63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{445D53D9-8BFC-4FB6-8C29-C52E635D8E9A}</c15:txfldGUID>
                      <c15:f>Slide13_Datenblatt!$J$63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2-E8CD-45C2-BFE7-E0508E8B4E08}"/>
                </c:ext>
              </c:extLst>
            </c:dLbl>
            <c:dLbl>
              <c:idx val="3"/>
              <c:layout>
                <c:manualLayout>
                  <c:x val="-9.5138888888888912E-3"/>
                  <c:y val="-1.1156181234920632E-3"/>
                </c:manualLayout>
              </c:layout>
              <c:tx>
                <c:strRef>
                  <c:f>Slide13_Datenblatt!$J$64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{1D0AE8EB-9424-4A0C-BF4E-4982A37AB79A}</c15:txfldGUID>
                      <c15:f>Slide13_Datenblatt!$J$64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3-E8CD-45C2-BFE7-E0508E8B4E08}"/>
                </c:ext>
              </c:extLst>
            </c:dLbl>
            <c:dLbl>
              <c:idx val="4"/>
              <c:layout>
                <c:manualLayout>
                  <c:x val="-9.5138888888888912E-3"/>
                  <c:y val="-1.1156181234920632E-3"/>
                </c:manualLayout>
              </c:layout>
              <c:tx>
                <c:strRef>
                  <c:f>Slide13_Datenblatt!$J$65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{D241D972-9D40-40EA-85CB-E91409D7A204}</c15:txfldGUID>
                      <c15:f>Slide13_Datenblatt!$J$65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4-E8CD-45C2-BFE7-E0508E8B4E08}"/>
                </c:ext>
              </c:extLst>
            </c:dLbl>
            <c:dLbl>
              <c:idx val="5"/>
              <c:layout>
                <c:manualLayout>
                  <c:x val="-1.1597222222222189E-2"/>
                  <c:y val="-1.1156181234920632E-3"/>
                </c:manualLayout>
              </c:layout>
              <c:tx>
                <c:strRef>
                  <c:f>Slide13_Datenblatt!$J$66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{A9DE5796-04B3-4B64-80AA-5DBF64BB1EE7}</c15:txfldGUID>
                      <c15:f>Slide13_Datenblatt!$J$66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5-E8CD-45C2-BFE7-E0508E8B4E08}"/>
                </c:ext>
              </c:extLst>
            </c:dLbl>
            <c:dLbl>
              <c:idx val="6"/>
              <c:layout>
                <c:manualLayout>
                  <c:x val="-9.5138888888888825E-3"/>
                  <c:y val="-1.1156181234920632E-3"/>
                </c:manualLayout>
              </c:layout>
              <c:tx>
                <c:strRef>
                  <c:f>Slide13_Datenblatt!$J$68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{6B6C36E3-6346-497C-A426-4F41AB261A51}</c15:txfldGUID>
                      <c15:f>Slide13_Datenblatt!$J$68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6-E8CD-45C2-BFE7-E0508E8B4E08}"/>
                </c:ext>
              </c:extLst>
            </c:dLbl>
            <c:dLbl>
              <c:idx val="7"/>
              <c:layout>
                <c:manualLayout>
                  <c:x val="-9.5138888888888825E-3"/>
                  <c:y val="-1.1156181234920632E-3"/>
                </c:manualLayout>
              </c:layout>
              <c:tx>
                <c:strRef>
                  <c:f>Slide13_Datenblatt!$J$69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{57B78C46-B803-4687-8F0C-42A8BD8CF2C0}</c15:txfldGUID>
                      <c15:f>Slide13_Datenblatt!$J$69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7-E8CD-45C2-BFE7-E0508E8B4E08}"/>
                </c:ext>
              </c:extLst>
            </c:dLbl>
            <c:dLbl>
              <c:idx val="8"/>
              <c:layout>
                <c:manualLayout>
                  <c:x val="-9.5138888888888825E-3"/>
                  <c:y val="-1.1156181234920632E-3"/>
                </c:manualLayout>
              </c:layout>
              <c:tx>
                <c:strRef>
                  <c:f>Slide13_Datenblatt!$J$70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{460C4451-E043-4CBA-8609-900579A32A0C}</c15:txfldGUID>
                      <c15:f>Slide13_Datenblatt!$J$70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8-E8CD-45C2-BFE7-E0508E8B4E08}"/>
                </c:ext>
              </c:extLst>
            </c:dLbl>
            <c:dLbl>
              <c:idx val="9"/>
              <c:layout>
                <c:manualLayout>
                  <c:x val="-9.5138888888888825E-3"/>
                  <c:y val="-1.1156181234920632E-3"/>
                </c:manualLayout>
              </c:layout>
              <c:tx>
                <c:strRef>
                  <c:f>Slide13_Datenblatt!$J$71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{400DB3A5-9A6F-4D80-81FE-48A21ECB22E8}</c15:txfldGUID>
                      <c15:f>Slide13_Datenblatt!$J$71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9-E8CD-45C2-BFE7-E0508E8B4E08}"/>
                </c:ext>
              </c:extLst>
            </c:dLbl>
            <c:dLbl>
              <c:idx val="10"/>
              <c:layout>
                <c:manualLayout>
                  <c:x val="-1.1597222222222319E-2"/>
                  <c:y val="-1.1156181234920632E-3"/>
                </c:manualLayout>
              </c:layout>
              <c:tx>
                <c:strRef>
                  <c:f>Slide13_Datenblatt!$J$72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{9C8F970D-7291-4E16-92DC-E63723A455B5}</c15:txfldGUID>
                      <c15:f>Slide13_Datenblatt!$J$72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A-E8CD-45C2-BFE7-E0508E8B4E08}"/>
                </c:ext>
              </c:extLst>
            </c:dLbl>
            <c:dLbl>
              <c:idx val="11"/>
              <c:delete val="1"/>
              <c:extLst>
                <c:ext xmlns:c15="http://schemas.microsoft.com/office/drawing/2012/chart" uri="{CE6537A1-D6FC-4f65-9D91-7224C49458BB}"/>
                <c:ext xmlns:c16="http://schemas.microsoft.com/office/drawing/2014/chart" uri="{C3380CC4-5D6E-409C-BE32-E72D297353CC}">
                  <c16:uniqueId val="{0000002B-E8CD-45C2-BFE7-E0508E8B4E08}"/>
                </c:ext>
              </c:extLst>
            </c:dLbl>
            <c:dLbl>
              <c:idx val="12"/>
              <c:layout>
                <c:manualLayout>
                  <c:x val="6.3194444444443767E-3"/>
                  <c:y val="-1.1156181234920632E-3"/>
                </c:manualLayout>
              </c:layout>
              <c:tx>
                <c:strRef>
                  <c:f>Slide13_Datenblatt!$J$74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{77E5322A-10B8-4489-9DEC-933AFA07BD28}</c15:txfldGUID>
                      <c15:f>Slide13_Datenblatt!$J$74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2C-E8CD-45C2-BFE7-E0508E8B4E08}"/>
                </c:ext>
              </c:extLst>
            </c:dLbl>
            <c:dLbl>
              <c:idx val="13"/>
              <c:layout>
                <c:manualLayout>
                  <c:x val="5.2777777777777693E-3"/>
                  <c:y val="-1.1156181234920632E-3"/>
                </c:manualLayout>
              </c:layout>
              <c:tx>
                <c:strRef>
                  <c:f>Slide13_Datenblatt!$J$75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{7237DF45-F644-49B4-998E-46476911DE8F}</c15:txfldGUID>
                      <c15:f>Slide13_Datenblatt!$J$75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2D-E8CD-45C2-BFE7-E0508E8B4E08}"/>
                </c:ext>
              </c:extLst>
            </c:dLbl>
            <c:dLbl>
              <c:idx val="14"/>
              <c:layout>
                <c:manualLayout>
                  <c:x val="6.3194444444443767E-3"/>
                  <c:y val="-1.1156181234920632E-3"/>
                </c:manualLayout>
              </c:layout>
              <c:tx>
                <c:strRef>
                  <c:f>Slide13_Datenblatt!$J$76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{0FD2DDA2-DA22-4DDC-8595-A294BC74AB5B}</c15:txfldGUID>
                      <c15:f>Slide13_Datenblatt!$J$76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2E-E8CD-45C2-BFE7-E0508E8B4E08}"/>
                </c:ext>
              </c:extLst>
            </c:dLbl>
            <c:dLbl>
              <c:idx val="15"/>
              <c:layout>
                <c:manualLayout>
                  <c:x val="8.4027777777777035E-3"/>
                  <c:y val="-1.1156181234920632E-3"/>
                </c:manualLayout>
              </c:layout>
              <c:tx>
                <c:strRef>
                  <c:f>Slide13_Datenblatt!$J$77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{2FDBCD89-84F9-4C69-AE08-D0E18A69D99B}</c15:txfldGUID>
                      <c15:f>Slide13_Datenblatt!$J$77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2F-E8CD-45C2-BFE7-E0508E8B4E08}"/>
                </c:ext>
              </c:extLst>
            </c:dLbl>
            <c:dLbl>
              <c:idx val="16"/>
              <c:layout>
                <c:manualLayout>
                  <c:x val="6.3194444444443767E-3"/>
                  <c:y val="-1.1156181234920632E-3"/>
                </c:manualLayout>
              </c:layout>
              <c:tx>
                <c:strRef>
                  <c:f>Slide13_Datenblatt!$J$78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{3CCD9B44-A833-4D48-BA8A-26F8FB9523D0}</c15:txfldGUID>
                      <c15:f>Slide13_Datenblatt!$J$78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0-E8CD-45C2-BFE7-E0508E8B4E08}"/>
                </c:ext>
              </c:extLst>
            </c:dLbl>
            <c:dLbl>
              <c:idx val="17"/>
              <c:delete val="1"/>
              <c:extLst>
                <c:ext xmlns:c15="http://schemas.microsoft.com/office/drawing/2012/chart" uri="{CE6537A1-D6FC-4f65-9D91-7224C49458BB}"/>
                <c:ext xmlns:c16="http://schemas.microsoft.com/office/drawing/2014/chart" uri="{C3380CC4-5D6E-409C-BE32-E72D297353CC}">
                  <c16:uniqueId val="{00000031-E8CD-45C2-BFE7-E0508E8B4E08}"/>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Slide13_Datenblatt!$G$61:$G$78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Slide13_Datenblatt!$H$61:$H$78</c:f>
              <c:numCache>
                <c:formatCode>0.00</c:formatCode>
                <c:ptCount val="18"/>
                <c:pt idx="1">
                  <c:v>-491397.25</c:v>
                </c:pt>
                <c:pt idx="2">
                  <c:v>-491397.25</c:v>
                </c:pt>
                <c:pt idx="3">
                  <c:v>-491397.25</c:v>
                </c:pt>
                <c:pt idx="4">
                  <c:v>-491397.25</c:v>
                </c:pt>
                <c:pt idx="5">
                  <c:v>-491397.25</c:v>
                </c:pt>
                <c:pt idx="6">
                  <c:v>-491397.25</c:v>
                </c:pt>
                <c:pt idx="7">
                  <c:v>-491397.25</c:v>
                </c:pt>
                <c:pt idx="8">
                  <c:v>-491397.25</c:v>
                </c:pt>
                <c:pt idx="9">
                  <c:v>-491397.25</c:v>
                </c:pt>
                <c:pt idx="10">
                  <c:v>-491397.25</c:v>
                </c:pt>
                <c:pt idx="11">
                  <c:v>-491397.25</c:v>
                </c:pt>
                <c:pt idx="12">
                  <c:v>-491397.25</c:v>
                </c:pt>
                <c:pt idx="13">
                  <c:v>-491397.25</c:v>
                </c:pt>
                <c:pt idx="14">
                  <c:v>-491397.25</c:v>
                </c:pt>
                <c:pt idx="15">
                  <c:v>-491397.25</c:v>
                </c:pt>
                <c:pt idx="16">
                  <c:v>-491397.25</c:v>
                </c:pt>
                <c:pt idx="17">
                  <c:v>-491397.25</c:v>
                </c:pt>
              </c:numCache>
            </c:numRef>
          </c:yVal>
          <c:smooth val="0"/>
          <c:extLst>
            <c:ext xmlns:c16="http://schemas.microsoft.com/office/drawing/2014/chart" uri="{C3380CC4-5D6E-409C-BE32-E72D297353CC}">
              <c16:uniqueId val="{00000032-E8CD-45C2-BFE7-E0508E8B4E08}"/>
            </c:ext>
          </c:extLst>
        </c:ser>
        <c:ser>
          <c:idx val="9"/>
          <c:order val="6"/>
          <c:tx>
            <c:v>Achse</c:v>
          </c:tx>
          <c:spPr>
            <a:ln w="38100">
              <a:solidFill>
                <a:srgbClr val="000000"/>
              </a:solidFill>
              <a:prstDash val="solid"/>
            </a:ln>
          </c:spPr>
          <c:marker>
            <c:symbol val="none"/>
          </c:marker>
          <c:xVal>
            <c:numRef>
              <c:f>Slide13_Datenblatt!$L$61:$L$67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Slide13_Datenblatt!$M$61:$M$67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3-E8CD-45C2-BFE7-E0508E8B4E08}"/>
            </c:ext>
          </c:extLst>
        </c:ser>
        <c:ser>
          <c:idx val="11"/>
          <c:order val="7"/>
          <c:tx>
            <c:v>rubrik</c:v>
          </c:tx>
          <c:spPr>
            <a:ln w="28575">
              <a:noFill/>
            </a:ln>
          </c:spPr>
          <c:marker>
            <c:symbol val="none"/>
          </c:marker>
          <c:dLbls>
            <c:dLbl>
              <c:idx val="0"/>
              <c:layout>
                <c:manualLayout>
                  <c:x val="-3.4722222222222186E-3"/>
                  <c:y val="-6.0828760041357942E-3"/>
                </c:manualLayout>
              </c:layout>
              <c:tx>
                <c:strRef>
                  <c:f>Slide13_Datenblatt!$A$4</c:f>
                  <c:strCache>
                    <c:ptCount val="1"/>
                    <c:pt idx="0">
                      <c:v>Kreditaufnahme/
-tilgung (Saldo)</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{7E2D78E6-4934-461C-84D0-2C681F5E3B74}</c15:txfldGUID>
                      <c15:f>Slide13_Datenblatt!$A$4</c15:f>
                      <c15:dlblFieldTableCache>
                        <c:ptCount val="1"/>
                        <c:pt idx="0">
                          <c:v>Kreditaufnahme/
-tilgung (Saldo)</c:v>
                        </c:pt>
                      </c15:dlblFieldTableCache>
                    </c15:dlblFTEntry>
                  </c15:dlblFieldTable>
                  <c15:showDataLabelsRange val="0"/>
                </c:ext>
                <c:ext xmlns:c16="http://schemas.microsoft.com/office/drawing/2014/chart" uri="{C3380CC4-5D6E-409C-BE32-E72D297353CC}">
                  <c16:uniqueId val="{00000034-E8CD-45C2-BFE7-E0508E8B4E08}"/>
                </c:ext>
              </c:extLst>
            </c:dLbl>
            <c:dLbl>
              <c:idx val="1"/>
              <c:delete val="1"/>
              <c:extLst>
                <c:ext xmlns:c15="http://schemas.microsoft.com/office/drawing/2012/chart" uri="{CE6537A1-D6FC-4f65-9D91-7224C49458BB}"/>
                <c:ext xmlns:c16="http://schemas.microsoft.com/office/drawing/2014/chart" uri="{C3380CC4-5D6E-409C-BE32-E72D297353CC}">
                  <c16:uniqueId val="{00000035-E8CD-45C2-BFE7-E0508E8B4E08}"/>
                </c:ext>
              </c:extLst>
            </c:dLbl>
            <c:dLbl>
              <c:idx val="2"/>
              <c:delete val="1"/>
              <c:extLst>
                <c:ext xmlns:c15="http://schemas.microsoft.com/office/drawing/2012/chart" uri="{CE6537A1-D6FC-4f65-9D91-7224C49458BB}"/>
                <c:ext xmlns:c16="http://schemas.microsoft.com/office/drawing/2014/chart" uri="{C3380CC4-5D6E-409C-BE32-E72D297353CC}">
                  <c16:uniqueId val="{00000036-E8CD-45C2-BFE7-E0508E8B4E08}"/>
                </c:ext>
              </c:extLst>
            </c:dLbl>
            <c:dLbl>
              <c:idx val="3"/>
              <c:delete val="1"/>
              <c:extLst>
                <c:ext xmlns:c15="http://schemas.microsoft.com/office/drawing/2012/chart" uri="{CE6537A1-D6FC-4f65-9D91-7224C49458BB}"/>
                <c:ext xmlns:c16="http://schemas.microsoft.com/office/drawing/2014/chart" uri="{C3380CC4-5D6E-409C-BE32-E72D297353CC}">
                  <c16:uniqueId val="{00000037-E8CD-45C2-BFE7-E0508E8B4E08}"/>
                </c:ext>
              </c:extLst>
            </c:dLbl>
            <c:dLbl>
              <c:idx val="4"/>
              <c:delete val="1"/>
              <c:extLst>
                <c:ext xmlns:c15="http://schemas.microsoft.com/office/drawing/2012/chart" uri="{CE6537A1-D6FC-4f65-9D91-7224C49458BB}"/>
                <c:ext xmlns:c16="http://schemas.microsoft.com/office/drawing/2014/chart" uri="{C3380CC4-5D6E-409C-BE32-E72D297353CC}">
                  <c16:uniqueId val="{00000038-E8CD-45C2-BFE7-E0508E8B4E08}"/>
                </c:ext>
              </c:extLst>
            </c:dLbl>
            <c:dLbl>
              <c:idx val="5"/>
              <c:delete val="1"/>
              <c:extLst>
                <c:ext xmlns:c15="http://schemas.microsoft.com/office/drawing/2012/chart" uri="{CE6537A1-D6FC-4f65-9D91-7224C49458BB}"/>
                <c:ext xmlns:c16="http://schemas.microsoft.com/office/drawing/2014/chart" uri="{C3380CC4-5D6E-409C-BE32-E72D297353CC}">
                  <c16:uniqueId val="{00000039-E8CD-45C2-BFE7-E0508E8B4E08}"/>
                </c:ext>
              </c:extLst>
            </c:dLbl>
            <c:dLbl>
              <c:idx val="6"/>
              <c:layout>
                <c:manualLayout>
                  <c:x val="-2.4305555555555621E-3"/>
                  <c:y val="-4.3993743206340629E-3"/>
                </c:manualLayout>
              </c:layout>
              <c:tx>
                <c:strRef>
                  <c:f>Slide13_Datenblatt!$A$5</c:f>
                  <c:strCache>
                    <c:ptCount val="1"/>
                    <c:pt idx="0">
                      <c:v>Kreditaufnahme
</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{2AD06C4B-76BA-427B-AD16-7FD11B656DD3}</c15:txfldGUID>
                      <c15:f>Slide13_Datenblatt!$A$5</c15:f>
                      <c15:dlblFieldTableCache>
                        <c:ptCount val="1"/>
                        <c:pt idx="0">
                          <c:v>Kreditaufnahme
</c:v>
                        </c:pt>
                      </c15:dlblFieldTableCache>
                    </c15:dlblFTEntry>
                  </c15:dlblFieldTable>
                  <c15:showDataLabelsRange val="0"/>
                </c:ext>
                <c:ext xmlns:c16="http://schemas.microsoft.com/office/drawing/2014/chart" uri="{C3380CC4-5D6E-409C-BE32-E72D297353CC}">
                  <c16:uniqueId val="{0000003A-E8CD-45C2-BFE7-E0508E8B4E08}"/>
                </c:ext>
              </c:extLst>
            </c:dLbl>
            <c:dLbl>
              <c:idx val="7"/>
              <c:delete val="1"/>
              <c:extLst>
                <c:ext xmlns:c15="http://schemas.microsoft.com/office/drawing/2012/chart" uri="{CE6537A1-D6FC-4f65-9D91-7224C49458BB}"/>
                <c:ext xmlns:c16="http://schemas.microsoft.com/office/drawing/2014/chart" uri="{C3380CC4-5D6E-409C-BE32-E72D297353CC}">
                  <c16:uniqueId val="{0000003B-E8CD-45C2-BFE7-E0508E8B4E08}"/>
                </c:ext>
              </c:extLst>
            </c:dLbl>
            <c:dLbl>
              <c:idx val="8"/>
              <c:delete val="1"/>
              <c:extLst>
                <c:ext xmlns:c15="http://schemas.microsoft.com/office/drawing/2012/chart" uri="{CE6537A1-D6FC-4f65-9D91-7224C49458BB}"/>
                <c:ext xmlns:c16="http://schemas.microsoft.com/office/drawing/2014/chart" uri="{C3380CC4-5D6E-409C-BE32-E72D297353CC}">
                  <c16:uniqueId val="{0000003C-E8CD-45C2-BFE7-E0508E8B4E08}"/>
                </c:ext>
              </c:extLst>
            </c:dLbl>
            <c:dLbl>
              <c:idx val="9"/>
              <c:delete val="1"/>
              <c:extLst>
                <c:ext xmlns:c15="http://schemas.microsoft.com/office/drawing/2012/chart" uri="{CE6537A1-D6FC-4f65-9D91-7224C49458BB}"/>
                <c:ext xmlns:c16="http://schemas.microsoft.com/office/drawing/2014/chart" uri="{C3380CC4-5D6E-409C-BE32-E72D297353CC}">
                  <c16:uniqueId val="{0000003D-E8CD-45C2-BFE7-E0508E8B4E08}"/>
                </c:ext>
              </c:extLst>
            </c:dLbl>
            <c:dLbl>
              <c:idx val="10"/>
              <c:delete val="1"/>
              <c:extLst>
                <c:ext xmlns:c15="http://schemas.microsoft.com/office/drawing/2012/chart" uri="{CE6537A1-D6FC-4f65-9D91-7224C49458BB}"/>
                <c:ext xmlns:c16="http://schemas.microsoft.com/office/drawing/2014/chart" uri="{C3380CC4-5D6E-409C-BE32-E72D297353CC}">
                  <c16:uniqueId val="{0000003E-E8CD-45C2-BFE7-E0508E8B4E08}"/>
                </c:ext>
              </c:extLst>
            </c:dLbl>
            <c:dLbl>
              <c:idx val="11"/>
              <c:delete val="1"/>
              <c:extLst>
                <c:ext xmlns:c15="http://schemas.microsoft.com/office/drawing/2012/chart" uri="{CE6537A1-D6FC-4f65-9D91-7224C49458BB}"/>
                <c:ext xmlns:c16="http://schemas.microsoft.com/office/drawing/2014/chart" uri="{C3380CC4-5D6E-409C-BE32-E72D297353CC}">
                  <c16:uniqueId val="{0000003F-E8CD-45C2-BFE7-E0508E8B4E08}"/>
                </c:ext>
              </c:extLst>
            </c:dLbl>
            <c:dLbl>
              <c:idx val="12"/>
              <c:delete val="1"/>
              <c:extLst>
                <c:ext xmlns:c15="http://schemas.microsoft.com/office/drawing/2012/chart" uri="{CE6537A1-D6FC-4f65-9D91-7224C49458BB}"/>
                <c:ext xmlns:c16="http://schemas.microsoft.com/office/drawing/2014/chart" uri="{C3380CC4-5D6E-409C-BE32-E72D297353CC}">
                  <c16:uniqueId val="{00000040-E8CD-45C2-BFE7-E0508E8B4E08}"/>
                </c:ext>
              </c:extLst>
            </c:dLbl>
            <c:dLbl>
              <c:idx val="13"/>
              <c:layout>
                <c:manualLayout>
                  <c:x val="-4.5138888888889422E-3"/>
                  <c:y val="-6.0828760041357942E-3"/>
                </c:manualLayout>
              </c:layout>
              <c:tx>
                <c:strRef>
                  <c:f>Slide13_Datenblatt!$A$6</c:f>
                  <c:strCache>
                    <c:ptCount val="1"/>
                    <c:pt idx="0">
                      <c:v>Kredittilgung
</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{280B8C59-A882-40B4-9186-C0AA685ED91F}</c15:txfldGUID>
                      <c15:f>Slide13_Datenblatt!$A$6</c15:f>
                      <c15:dlblFieldTableCache>
                        <c:ptCount val="1"/>
                        <c:pt idx="0">
                          <c:v>Kredittilgung
</c:v>
                        </c:pt>
                      </c15:dlblFieldTableCache>
                    </c15:dlblFTEntry>
                  </c15:dlblFieldTable>
                  <c15:showDataLabelsRange val="0"/>
                </c:ext>
                <c:ext xmlns:c16="http://schemas.microsoft.com/office/drawing/2014/chart" uri="{C3380CC4-5D6E-409C-BE32-E72D297353CC}">
                  <c16:uniqueId val="{00000041-E8CD-45C2-BFE7-E0508E8B4E08}"/>
                </c:ext>
              </c:extLst>
            </c:dLbl>
            <c:dLbl>
              <c:idx val="14"/>
              <c:delete val="1"/>
              <c:extLst>
                <c:ext xmlns:c15="http://schemas.microsoft.com/office/drawing/2012/chart" uri="{CE6537A1-D6FC-4f65-9D91-7224C49458BB}"/>
                <c:ext xmlns:c16="http://schemas.microsoft.com/office/drawing/2014/chart" uri="{C3380CC4-5D6E-409C-BE32-E72D297353CC}">
                  <c16:uniqueId val="{00000042-E8CD-45C2-BFE7-E0508E8B4E08}"/>
                </c:ext>
              </c:extLst>
            </c:dLbl>
            <c:dLbl>
              <c:idx val="15"/>
              <c:delete val="1"/>
              <c:extLst>
                <c:ext xmlns:c15="http://schemas.microsoft.com/office/drawing/2012/chart" uri="{CE6537A1-D6FC-4f65-9D91-7224C49458BB}"/>
                <c:ext xmlns:c16="http://schemas.microsoft.com/office/drawing/2014/chart" uri="{C3380CC4-5D6E-409C-BE32-E72D297353CC}">
                  <c16:uniqueId val="{00000043-E8CD-45C2-BFE7-E0508E8B4E08}"/>
                </c:ext>
              </c:extLst>
            </c:dLbl>
            <c:dLbl>
              <c:idx val="16"/>
              <c:delete val="1"/>
              <c:extLst>
                <c:ext xmlns:c15="http://schemas.microsoft.com/office/drawing/2012/chart" uri="{CE6537A1-D6FC-4f65-9D91-7224C49458BB}"/>
                <c:ext xmlns:c16="http://schemas.microsoft.com/office/drawing/2014/chart" uri="{C3380CC4-5D6E-409C-BE32-E72D297353CC}">
                  <c16:uniqueId val="{00000044-E8CD-45C2-BFE7-E0508E8B4E08}"/>
                </c:ext>
              </c:extLst>
            </c:dLbl>
            <c:dLbl>
              <c:idx val="17"/>
              <c:delete val="1"/>
              <c:extLst>
                <c:ext xmlns:c15="http://schemas.microsoft.com/office/drawing/2012/chart" uri="{CE6537A1-D6FC-4f65-9D91-7224C49458BB}"/>
                <c:ext xmlns:c16="http://schemas.microsoft.com/office/drawing/2014/chart" uri="{C3380CC4-5D6E-409C-BE32-E72D297353CC}">
                  <c16:uniqueId val="{00000045-E8CD-45C2-BFE7-E0508E8B4E08}"/>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Slide13_Datenblatt!$O$61:$O$78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Slide13_Datenblatt!$P$61:$P$78</c:f>
              <c:numCache>
                <c:formatCode>#,##0</c:formatCode>
                <c:ptCount val="18"/>
                <c:pt idx="0">
                  <c:v>-585000.25</c:v>
                </c:pt>
                <c:pt idx="1">
                  <c:v>-585000.25</c:v>
                </c:pt>
                <c:pt idx="2">
                  <c:v>-585000.25</c:v>
                </c:pt>
                <c:pt idx="3">
                  <c:v>-585000.25</c:v>
                </c:pt>
                <c:pt idx="4">
                  <c:v>-585000.25</c:v>
                </c:pt>
                <c:pt idx="5">
                  <c:v>-585000.25</c:v>
                </c:pt>
                <c:pt idx="6">
                  <c:v>-585000.25</c:v>
                </c:pt>
                <c:pt idx="7">
                  <c:v>-585000.25</c:v>
                </c:pt>
                <c:pt idx="8">
                  <c:v>-585000.25</c:v>
                </c:pt>
                <c:pt idx="9">
                  <c:v>-585000.25</c:v>
                </c:pt>
                <c:pt idx="10">
                  <c:v>-585000.25</c:v>
                </c:pt>
                <c:pt idx="11">
                  <c:v>-585000.25</c:v>
                </c:pt>
                <c:pt idx="12">
                  <c:v>-585000.25</c:v>
                </c:pt>
                <c:pt idx="13">
                  <c:v>-585000.25</c:v>
                </c:pt>
                <c:pt idx="14">
                  <c:v>-585000.25</c:v>
                </c:pt>
                <c:pt idx="15">
                  <c:v>-585000.25</c:v>
                </c:pt>
                <c:pt idx="16">
                  <c:v>-585000.25</c:v>
                </c:pt>
                <c:pt idx="17">
                  <c:v>-585000.25</c:v>
                </c:pt>
              </c:numCache>
            </c:numRef>
          </c:yVal>
          <c:smooth val="0"/>
          <c:extLst>
            <c:ext xmlns:c16="http://schemas.microsoft.com/office/drawing/2014/chart" uri="{C3380CC4-5D6E-409C-BE32-E72D297353CC}">
              <c16:uniqueId val="{00000046-E8CD-45C2-BFE7-E0508E8B4E08}"/>
            </c:ext>
          </c:extLst>
        </c:ser>
        <c:dLbls>
          <c:showLegendKey val="0"/>
          <c:showVal val="0"/>
          <c:showCatName val="0"/>
          <c:showSerName val="0"/>
          <c:showPercent val="0"/>
          <c:showBubbleSize val="0"/>
        </c:dLbls>
        <c:axId val="307721344"/>
        <c:axId val="307722880"/>
      </c:scatterChart>
      <c:catAx>
        <c:axId val="307693440"/>
        <c:scaling>
          <c:orientation val="minMax"/>
        </c:scaling>
        <c:delete val="1"/>
        <c:axPos val="b"/>
        <c:numFmt formatCode="General" sourceLinked="0"/>
        <c:majorTickMark val="out"/>
        <c:minorTickMark val="none"/>
        <c:tickLblPos val="nextTo"/>
        <c:crossAx val="307694976"/>
        <c:crosses val="autoZero"/>
        <c:auto val="0"/>
        <c:lblAlgn val="ctr"/>
        <c:lblOffset val="100"/>
        <c:noMultiLvlLbl val="0"/>
      </c:catAx>
      <c:valAx>
        <c:axId val="307694976"/>
        <c:scaling>
          <c:orientation val="minMax"/>
        </c:scaling>
        <c:delete val="1"/>
        <c:axPos val="l"/>
        <c:numFmt formatCode="General" sourceLinked="1"/>
        <c:majorTickMark val="out"/>
        <c:minorTickMark val="none"/>
        <c:tickLblPos val="nextTo"/>
        <c:crossAx val="307693440"/>
        <c:crosses val="autoZero"/>
        <c:crossBetween val="between"/>
      </c:valAx>
      <c:catAx>
        <c:axId val="307721344"/>
        <c:scaling>
          <c:orientation val="minMax"/>
        </c:scaling>
        <c:delete val="1"/>
        <c:axPos val="b"/>
        <c:majorTickMark val="out"/>
        <c:minorTickMark val="none"/>
        <c:tickLblPos val="nextTo"/>
        <c:crossAx val="307722880"/>
        <c:crosses val="autoZero"/>
        <c:auto val="1"/>
        <c:lblAlgn val="ctr"/>
        <c:lblOffset val="100"/>
        <c:noMultiLvlLbl val="0"/>
      </c:catAx>
      <c:valAx>
        <c:axId val="307722880"/>
        <c:scaling>
          <c:orientation val="minMax"/>
        </c:scaling>
        <c:delete val="1"/>
        <c:axPos val="r"/>
        <c:numFmt formatCode="General" sourceLinked="1"/>
        <c:majorTickMark val="out"/>
        <c:minorTickMark val="none"/>
        <c:tickLblPos val="nextTo"/>
        <c:crossAx val="307721344"/>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Slide14_Datenblatt!$A$50</c:f>
              <c:strCache>
                <c:ptCount val="1"/>
                <c:pt idx="0">
                  <c:v>2014</c:v>
                </c:pt>
              </c:strCache>
            </c:strRef>
          </c:tx>
          <c:spPr>
            <a:solidFill>
              <a:srgbClr val="8080FF"/>
            </a:solidFill>
            <a:ln w="25400">
              <a:noFill/>
            </a:ln>
          </c:spPr>
          <c:invertIfNegative val="0"/>
          <c:dPt>
            <c:idx val="0"/>
            <c:invertIfNegative val="0"/>
            <c:bubble3D val="0"/>
            <c:extLst>
              <c:ext xmlns:c16="http://schemas.microsoft.com/office/drawing/2014/chart" uri="{C3380CC4-5D6E-409C-BE32-E72D297353CC}">
                <c16:uniqueId val="{00000000-E282-4C2F-A5A8-666F16C06D34}"/>
              </c:ext>
            </c:extLst>
          </c:dPt>
          <c:dPt>
            <c:idx val="1"/>
            <c:invertIfNegative val="0"/>
            <c:bubble3D val="0"/>
            <c:spPr>
              <a:solidFill>
                <a:srgbClr val="4848FF"/>
              </a:solidFill>
              <a:ln w="25400">
                <a:noFill/>
              </a:ln>
            </c:spPr>
            <c:extLst>
              <c:ext xmlns:c16="http://schemas.microsoft.com/office/drawing/2014/chart" uri="{C3380CC4-5D6E-409C-BE32-E72D297353CC}">
                <c16:uniqueId val="{00000002-E282-4C2F-A5A8-666F16C06D34}"/>
              </c:ext>
            </c:extLst>
          </c:dPt>
          <c:dPt>
            <c:idx val="2"/>
            <c:invertIfNegative val="0"/>
            <c:bubble3D val="0"/>
            <c:spPr>
              <a:solidFill>
                <a:srgbClr val="4848FF"/>
              </a:solidFill>
              <a:ln w="25400">
                <a:noFill/>
              </a:ln>
            </c:spPr>
            <c:extLst>
              <c:ext xmlns:c16="http://schemas.microsoft.com/office/drawing/2014/chart" uri="{C3380CC4-5D6E-409C-BE32-E72D297353CC}">
                <c16:uniqueId val="{00000004-E282-4C2F-A5A8-666F16C06D34}"/>
              </c:ext>
            </c:extLst>
          </c:dPt>
          <c:dLbls>
            <c:dLbl>
              <c:idx val="0"/>
              <c:tx>
                <c:strRef>
                  <c:f>Slide14_Datenblatt!$E$50</c:f>
                  <c:strCache>
                    <c:ptCount val="1"/>
                    <c:pt idx="0">
                      <c:v>-165,0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{B8D043BD-1B26-4E1E-8C46-BE04AD011D8F}</c15:txfldGUID>
                      <c15:f>Slide14_Datenblatt!$E$50</c15:f>
                      <c15:dlblFieldTableCache>
                        <c:ptCount val="1"/>
                        <c:pt idx="0">
                          <c:v>-165,0</c:v>
                        </c:pt>
                      </c15:dlblFieldTableCache>
                    </c15:dlblFTEntry>
                  </c15:dlblFieldTable>
                  <c15:showDataLabelsRange val="0"/>
                </c:ext>
                <c:ext xmlns:c16="http://schemas.microsoft.com/office/drawing/2014/chart" uri="{C3380CC4-5D6E-409C-BE32-E72D297353CC}">
                  <c16:uniqueId val="{00000000-E282-4C2F-A5A8-666F16C06D34}"/>
                </c:ext>
              </c:extLst>
            </c:dLbl>
            <c:dLbl>
              <c:idx val="1"/>
              <c:tx>
                <c:strRef>
                  <c:f>Slide14_Datenblatt!$F$50</c:f>
                  <c:strCache>
                    <c:ptCount val="1"/>
                    <c:pt idx="0">
                      <c:v>0,0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{348D672A-D25C-493E-BE91-154673A6D7A9}</c15:txfldGUID>
                      <c15:f>Slide14_Datenblatt!$F$50</c15:f>
                      <c15:dlblFieldTableCache>
                        <c:ptCount val="1"/>
                        <c:pt idx="0">
                          <c:v>0,0</c:v>
                        </c:pt>
                      </c15:dlblFieldTableCache>
                    </c15:dlblFTEntry>
                  </c15:dlblFieldTable>
                  <c15:showDataLabelsRange val="0"/>
                </c:ext>
                <c:ext xmlns:c16="http://schemas.microsoft.com/office/drawing/2014/chart" uri="{C3380CC4-5D6E-409C-BE32-E72D297353CC}">
                  <c16:uniqueId val="{00000002-E282-4C2F-A5A8-666F16C06D34}"/>
                </c:ext>
              </c:extLst>
            </c:dLbl>
            <c:dLbl>
              <c:idx val="2"/>
              <c:tx>
                <c:strRef>
                  <c:f>Slide14_Datenblatt!$G$50</c:f>
                  <c:strCache>
                    <c:ptCount val="1"/>
                    <c:pt idx="0">
                      <c:v>165,0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{BE92DB51-FBA0-4724-987C-0363C599DDF7}</c15:txfldGUID>
                      <c15:f>Slide14_Datenblatt!$G$50</c15:f>
                      <c15:dlblFieldTableCache>
                        <c:ptCount val="1"/>
                        <c:pt idx="0">
                          <c:v>165,0</c:v>
                        </c:pt>
                      </c15:dlblFieldTableCache>
                    </c15:dlblFTEntry>
                  </c15:dlblFieldTable>
                  <c15:showDataLabelsRange val="0"/>
                </c:ext>
                <c:ext xmlns:c16="http://schemas.microsoft.com/office/drawing/2014/chart" uri="{C3380CC4-5D6E-409C-BE32-E72D297353CC}">
                  <c16:uniqueId val="{00000004-E282-4C2F-A5A8-666F16C06D34}"/>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Slide14_Datenblatt!$B$49:$D$49</c:f>
              <c:strCache>
                <c:ptCount val="3"/>
                <c:pt idx="0">
                  <c:v>Kapitalerhöhung/
Ausschüttung
(Saldo)</c:v>
                </c:pt>
                <c:pt idx="1">
                  <c:v>Kapitalerhöhung
</c:v>
                </c:pt>
                <c:pt idx="2">
                  <c:v>Ausschüttung
</c:v>
                </c:pt>
              </c:strCache>
            </c:strRef>
          </c:cat>
          <c:val>
            <c:numRef>
              <c:f>Slide14_Datenblatt!$I$50:$K$50</c:f>
              <c:numCache>
                <c:formatCode>General</c:formatCode>
                <c:ptCount val="3"/>
                <c:pt idx="0">
                  <c:v>-165001</c:v>
                </c:pt>
                <c:pt idx="1">
                  <c:v>0</c:v>
                </c:pt>
                <c:pt idx="2">
                  <c:v>165001</c:v>
                </c:pt>
              </c:numCache>
            </c:numRef>
          </c:val>
          <c:extLst>
            <c:ext xmlns:c16="http://schemas.microsoft.com/office/drawing/2014/chart" uri="{C3380CC4-5D6E-409C-BE32-E72D297353CC}">
              <c16:uniqueId val="{00000005-E282-4C2F-A5A8-666F16C06D34}"/>
            </c:ext>
          </c:extLst>
        </c:ser>
        <c:ser>
          <c:idx val="2"/>
          <c:order val="1"/>
          <c:tx>
            <c:strRef>
              <c:f>Slide14_Datenblatt!$A$51</c:f>
              <c:strCache>
                <c:ptCount val="1"/>
                <c:pt idx="0">
                  <c:v>2015</c:v>
                </c:pt>
              </c:strCache>
            </c:strRef>
          </c:tx>
          <c:spPr>
            <a:solidFill>
              <a:srgbClr val="8080FF"/>
            </a:solidFill>
            <a:ln w="25400">
              <a:noFill/>
            </a:ln>
          </c:spPr>
          <c:invertIfNegative val="0"/>
          <c:dPt>
            <c:idx val="0"/>
            <c:invertIfNegative val="0"/>
            <c:bubble3D val="0"/>
            <c:extLst>
              <c:ext xmlns:c16="http://schemas.microsoft.com/office/drawing/2014/chart" uri="{C3380CC4-5D6E-409C-BE32-E72D297353CC}">
                <c16:uniqueId val="{00000006-E282-4C2F-A5A8-666F16C06D34}"/>
              </c:ext>
            </c:extLst>
          </c:dPt>
          <c:dPt>
            <c:idx val="1"/>
            <c:invertIfNegative val="0"/>
            <c:bubble3D val="0"/>
            <c:spPr>
              <a:solidFill>
                <a:srgbClr val="4848FF"/>
              </a:solidFill>
              <a:ln w="25400">
                <a:noFill/>
              </a:ln>
            </c:spPr>
            <c:extLst>
              <c:ext xmlns:c16="http://schemas.microsoft.com/office/drawing/2014/chart" uri="{C3380CC4-5D6E-409C-BE32-E72D297353CC}">
                <c16:uniqueId val="{00000008-E282-4C2F-A5A8-666F16C06D34}"/>
              </c:ext>
            </c:extLst>
          </c:dPt>
          <c:dPt>
            <c:idx val="2"/>
            <c:invertIfNegative val="0"/>
            <c:bubble3D val="0"/>
            <c:spPr>
              <a:solidFill>
                <a:srgbClr val="4848FF"/>
              </a:solidFill>
              <a:ln w="25400">
                <a:noFill/>
              </a:ln>
            </c:spPr>
            <c:extLst>
              <c:ext xmlns:c16="http://schemas.microsoft.com/office/drawing/2014/chart" uri="{C3380CC4-5D6E-409C-BE32-E72D297353CC}">
                <c16:uniqueId val="{0000000A-E282-4C2F-A5A8-666F16C06D34}"/>
              </c:ext>
            </c:extLst>
          </c:dPt>
          <c:dLbls>
            <c:dLbl>
              <c:idx val="0"/>
              <c:tx>
                <c:strRef>
                  <c:f>Slide14_Datenblatt!$E$51</c:f>
                  <c:strCache>
                    <c:ptCount val="1"/>
                    <c:pt idx="0">
                      <c:v>-170,0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{9884634B-978D-4F4C-96C9-036D428779F6}</c15:txfldGUID>
                      <c15:f>Slide14_Datenblatt!$E$51</c15:f>
                      <c15:dlblFieldTableCache>
                        <c:ptCount val="1"/>
                        <c:pt idx="0">
                          <c:v>-170,0</c:v>
                        </c:pt>
                      </c15:dlblFieldTableCache>
                    </c15:dlblFTEntry>
                  </c15:dlblFieldTable>
                  <c15:showDataLabelsRange val="0"/>
                </c:ext>
                <c:ext xmlns:c16="http://schemas.microsoft.com/office/drawing/2014/chart" uri="{C3380CC4-5D6E-409C-BE32-E72D297353CC}">
                  <c16:uniqueId val="{00000006-E282-4C2F-A5A8-666F16C06D34}"/>
                </c:ext>
              </c:extLst>
            </c:dLbl>
            <c:dLbl>
              <c:idx val="1"/>
              <c:tx>
                <c:strRef>
                  <c:f>Slide14_Datenblatt!$F$51</c:f>
                  <c:strCache>
                    <c:ptCount val="1"/>
                    <c:pt idx="0">
                      <c:v>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{18083DF5-D894-41F6-A112-45A9AA4DF882}</c15:txfldGUID>
                      <c15:f>Slide14_Datenblatt!$F$51</c15:f>
                      <c15:dlblFieldTableCache>
                        <c:ptCount val="1"/>
                        <c:pt idx="0">
                          <c:v>0,0</c:v>
                        </c:pt>
                      </c15:dlblFieldTableCache>
                    </c15:dlblFTEntry>
                  </c15:dlblFieldTable>
                  <c15:showDataLabelsRange val="0"/>
                </c:ext>
                <c:ext xmlns:c16="http://schemas.microsoft.com/office/drawing/2014/chart" uri="{C3380CC4-5D6E-409C-BE32-E72D297353CC}">
                  <c16:uniqueId val="{00000008-E282-4C2F-A5A8-666F16C06D34}"/>
                </c:ext>
              </c:extLst>
            </c:dLbl>
            <c:dLbl>
              <c:idx val="2"/>
              <c:tx>
                <c:strRef>
                  <c:f>Slide14_Datenblatt!$G$51</c:f>
                  <c:strCache>
                    <c:ptCount val="1"/>
                    <c:pt idx="0">
                      <c:v>170,0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{0CF870F3-5B47-4DA7-B11D-3C2518B17F70}</c15:txfldGUID>
                      <c15:f>Slide14_Datenblatt!$G$51</c15:f>
                      <c15:dlblFieldTableCache>
                        <c:ptCount val="1"/>
                        <c:pt idx="0">
                          <c:v>170,0</c:v>
                        </c:pt>
                      </c15:dlblFieldTableCache>
                    </c15:dlblFTEntry>
                  </c15:dlblFieldTable>
                  <c15:showDataLabelsRange val="0"/>
                </c:ext>
                <c:ext xmlns:c16="http://schemas.microsoft.com/office/drawing/2014/chart" uri="{C3380CC4-5D6E-409C-BE32-E72D297353CC}">
                  <c16:uniqueId val="{0000000A-E282-4C2F-A5A8-666F16C06D34}"/>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Slide14_Datenblatt!$B$49:$D$49</c:f>
              <c:strCache>
                <c:ptCount val="3"/>
                <c:pt idx="0">
                  <c:v>Kapitalerhöhung/
Ausschüttung
(Saldo)</c:v>
                </c:pt>
                <c:pt idx="1">
                  <c:v>Kapitalerhöhung
</c:v>
                </c:pt>
                <c:pt idx="2">
                  <c:v>Ausschüttung
</c:v>
                </c:pt>
              </c:strCache>
            </c:strRef>
          </c:cat>
          <c:val>
            <c:numRef>
              <c:f>Slide14_Datenblatt!$I$51:$K$51</c:f>
              <c:numCache>
                <c:formatCode>General</c:formatCode>
                <c:ptCount val="3"/>
                <c:pt idx="0">
                  <c:v>-169998</c:v>
                </c:pt>
                <c:pt idx="1">
                  <c:v>0</c:v>
                </c:pt>
                <c:pt idx="2">
                  <c:v>169998</c:v>
                </c:pt>
              </c:numCache>
            </c:numRef>
          </c:val>
          <c:extLst>
            <c:ext xmlns:c16="http://schemas.microsoft.com/office/drawing/2014/chart" uri="{C3380CC4-5D6E-409C-BE32-E72D297353CC}">
              <c16:uniqueId val="{0000000B-E282-4C2F-A5A8-666F16C06D34}"/>
            </c:ext>
          </c:extLst>
        </c:ser>
        <c:ser>
          <c:idx val="1"/>
          <c:order val="2"/>
          <c:tx>
            <c:strRef>
              <c:f>Slide14_Datenblatt!$A$52</c:f>
              <c:strCache>
                <c:ptCount val="1"/>
                <c:pt idx="0">
                  <c:v>2016</c:v>
                </c:pt>
              </c:strCache>
            </c:strRef>
          </c:tx>
          <c:spPr>
            <a:solidFill>
              <a:srgbClr val="8080FF"/>
            </a:solidFill>
            <a:ln w="25400">
              <a:noFill/>
            </a:ln>
          </c:spPr>
          <c:invertIfNegative val="0"/>
          <c:dPt>
            <c:idx val="0"/>
            <c:invertIfNegative val="0"/>
            <c:bubble3D val="0"/>
            <c:extLst>
              <c:ext xmlns:c16="http://schemas.microsoft.com/office/drawing/2014/chart" uri="{C3380CC4-5D6E-409C-BE32-E72D297353CC}">
                <c16:uniqueId val="{0000000C-E282-4C2F-A5A8-666F16C06D34}"/>
              </c:ext>
            </c:extLst>
          </c:dPt>
          <c:dPt>
            <c:idx val="1"/>
            <c:invertIfNegative val="0"/>
            <c:bubble3D val="0"/>
            <c:spPr>
              <a:solidFill>
                <a:srgbClr val="4848FF"/>
              </a:solidFill>
              <a:ln w="25400">
                <a:noFill/>
              </a:ln>
            </c:spPr>
            <c:extLst>
              <c:ext xmlns:c16="http://schemas.microsoft.com/office/drawing/2014/chart" uri="{C3380CC4-5D6E-409C-BE32-E72D297353CC}">
                <c16:uniqueId val="{0000000E-E282-4C2F-A5A8-666F16C06D34}"/>
              </c:ext>
            </c:extLst>
          </c:dPt>
          <c:dPt>
            <c:idx val="2"/>
            <c:invertIfNegative val="0"/>
            <c:bubble3D val="0"/>
            <c:spPr>
              <a:solidFill>
                <a:srgbClr val="4848FF"/>
              </a:solidFill>
              <a:ln w="25400">
                <a:noFill/>
              </a:ln>
            </c:spPr>
            <c:extLst>
              <c:ext xmlns:c16="http://schemas.microsoft.com/office/drawing/2014/chart" uri="{C3380CC4-5D6E-409C-BE32-E72D297353CC}">
                <c16:uniqueId val="{00000010-E282-4C2F-A5A8-666F16C06D34}"/>
              </c:ext>
            </c:extLst>
          </c:dPt>
          <c:dLbls>
            <c:dLbl>
              <c:idx val="0"/>
              <c:tx>
                <c:strRef>
                  <c:f>Slide14_Datenblatt!$E$52</c:f>
                  <c:strCache>
                    <c:ptCount val="1"/>
                    <c:pt idx="0">
                      <c:v>-170,0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{C11DF4EE-690A-4DD7-BF7F-5C244910443F}</c15:txfldGUID>
                      <c15:f>Slide14_Datenblatt!$E$52</c15:f>
                      <c15:dlblFieldTableCache>
                        <c:ptCount val="1"/>
                        <c:pt idx="0">
                          <c:v>-170,0</c:v>
                        </c:pt>
                      </c15:dlblFieldTableCache>
                    </c15:dlblFTEntry>
                  </c15:dlblFieldTable>
                  <c15:showDataLabelsRange val="0"/>
                </c:ext>
                <c:ext xmlns:c16="http://schemas.microsoft.com/office/drawing/2014/chart" uri="{C3380CC4-5D6E-409C-BE32-E72D297353CC}">
                  <c16:uniqueId val="{0000000C-E282-4C2F-A5A8-666F16C06D34}"/>
                </c:ext>
              </c:extLst>
            </c:dLbl>
            <c:dLbl>
              <c:idx val="1"/>
              <c:tx>
                <c:strRef>
                  <c:f>Slide14_Datenblatt!$F$52</c:f>
                  <c:strCache>
                    <c:ptCount val="1"/>
                    <c:pt idx="0">
                      <c:v>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{0C0A5DE0-15E8-4CE4-9672-D842D8797874}</c15:txfldGUID>
                      <c15:f>Slide14_Datenblatt!$F$52</c15:f>
                      <c15:dlblFieldTableCache>
                        <c:ptCount val="1"/>
                        <c:pt idx="0">
                          <c:v>0,0</c:v>
                        </c:pt>
                      </c15:dlblFieldTableCache>
                    </c15:dlblFTEntry>
                  </c15:dlblFieldTable>
                  <c15:showDataLabelsRange val="0"/>
                </c:ext>
                <c:ext xmlns:c16="http://schemas.microsoft.com/office/drawing/2014/chart" uri="{C3380CC4-5D6E-409C-BE32-E72D297353CC}">
                  <c16:uniqueId val="{0000000E-E282-4C2F-A5A8-666F16C06D34}"/>
                </c:ext>
              </c:extLst>
            </c:dLbl>
            <c:dLbl>
              <c:idx val="2"/>
              <c:tx>
                <c:strRef>
                  <c:f>Slide14_Datenblatt!$G$52</c:f>
                  <c:strCache>
                    <c:ptCount val="1"/>
                    <c:pt idx="0">
                      <c:v>170,0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{D3F13F6A-E359-4E7B-B854-34A378D1A97E}</c15:txfldGUID>
                      <c15:f>Slide14_Datenblatt!$G$52</c15:f>
                      <c15:dlblFieldTableCache>
                        <c:ptCount val="1"/>
                        <c:pt idx="0">
                          <c:v>170,0</c:v>
                        </c:pt>
                      </c15:dlblFieldTableCache>
                    </c15:dlblFTEntry>
                  </c15:dlblFieldTable>
                  <c15:showDataLabelsRange val="0"/>
                </c:ext>
                <c:ext xmlns:c16="http://schemas.microsoft.com/office/drawing/2014/chart" uri="{C3380CC4-5D6E-409C-BE32-E72D297353CC}">
                  <c16:uniqueId val="{00000010-E282-4C2F-A5A8-666F16C06D34}"/>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Slide14_Datenblatt!$B$49:$D$49</c:f>
              <c:strCache>
                <c:ptCount val="3"/>
                <c:pt idx="0">
                  <c:v>Kapitalerhöhung/
Ausschüttung
(Saldo)</c:v>
                </c:pt>
                <c:pt idx="1">
                  <c:v>Kapitalerhöhung
</c:v>
                </c:pt>
                <c:pt idx="2">
                  <c:v>Ausschüttung
</c:v>
                </c:pt>
              </c:strCache>
            </c:strRef>
          </c:cat>
          <c:val>
            <c:numRef>
              <c:f>Slide14_Datenblatt!$I$52:$K$52</c:f>
              <c:numCache>
                <c:formatCode>General</c:formatCode>
                <c:ptCount val="3"/>
                <c:pt idx="0">
                  <c:v>-169996</c:v>
                </c:pt>
                <c:pt idx="1">
                  <c:v>0</c:v>
                </c:pt>
                <c:pt idx="2">
                  <c:v>169996</c:v>
                </c:pt>
              </c:numCache>
            </c:numRef>
          </c:val>
          <c:extLst>
            <c:ext xmlns:c16="http://schemas.microsoft.com/office/drawing/2014/chart" uri="{C3380CC4-5D6E-409C-BE32-E72D297353CC}">
              <c16:uniqueId val="{00000011-E282-4C2F-A5A8-666F16C06D34}"/>
            </c:ext>
          </c:extLst>
        </c:ser>
        <c:ser>
          <c:idx val="3"/>
          <c:order val="3"/>
          <c:tx>
            <c:strRef>
              <c:f>Slide14_Datenblatt!$A$53</c:f>
              <c:strCache>
                <c:ptCount val="1"/>
                <c:pt idx="0">
                  <c:v>2017</c:v>
                </c:pt>
              </c:strCache>
            </c:strRef>
          </c:tx>
          <c:spPr>
            <a:solidFill>
              <a:srgbClr val="8080FF"/>
            </a:solidFill>
            <a:ln w="25400">
              <a:noFill/>
            </a:ln>
          </c:spPr>
          <c:invertIfNegative val="0"/>
          <c:dPt>
            <c:idx val="0"/>
            <c:invertIfNegative val="0"/>
            <c:bubble3D val="0"/>
            <c:extLst>
              <c:ext xmlns:c16="http://schemas.microsoft.com/office/drawing/2014/chart" uri="{C3380CC4-5D6E-409C-BE32-E72D297353CC}">
                <c16:uniqueId val="{00000012-E282-4C2F-A5A8-666F16C06D34}"/>
              </c:ext>
            </c:extLst>
          </c:dPt>
          <c:dPt>
            <c:idx val="1"/>
            <c:invertIfNegative val="0"/>
            <c:bubble3D val="0"/>
            <c:spPr>
              <a:solidFill>
                <a:srgbClr val="4848FF"/>
              </a:solidFill>
              <a:ln w="25400">
                <a:noFill/>
              </a:ln>
            </c:spPr>
            <c:extLst>
              <c:ext xmlns:c16="http://schemas.microsoft.com/office/drawing/2014/chart" uri="{C3380CC4-5D6E-409C-BE32-E72D297353CC}">
                <c16:uniqueId val="{00000014-E282-4C2F-A5A8-666F16C06D34}"/>
              </c:ext>
            </c:extLst>
          </c:dPt>
          <c:dPt>
            <c:idx val="2"/>
            <c:invertIfNegative val="0"/>
            <c:bubble3D val="0"/>
            <c:spPr>
              <a:solidFill>
                <a:srgbClr val="4848FF"/>
              </a:solidFill>
              <a:ln w="25400">
                <a:noFill/>
              </a:ln>
            </c:spPr>
            <c:extLst>
              <c:ext xmlns:c16="http://schemas.microsoft.com/office/drawing/2014/chart" uri="{C3380CC4-5D6E-409C-BE32-E72D297353CC}">
                <c16:uniqueId val="{00000016-E282-4C2F-A5A8-666F16C06D34}"/>
              </c:ext>
            </c:extLst>
          </c:dPt>
          <c:dLbls>
            <c:dLbl>
              <c:idx val="0"/>
              <c:tx>
                <c:strRef>
                  <c:f>Slide14_Datenblatt!$E$53</c:f>
                  <c:strCache>
                    <c:ptCount val="1"/>
                    <c:pt idx="0">
                      <c:v>-155,3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{D446972E-AF1C-4A75-8F92-58C30F263012}</c15:txfldGUID>
                      <c15:f>Slide14_Datenblatt!$E$53</c15:f>
                      <c15:dlblFieldTableCache>
                        <c:ptCount val="1"/>
                        <c:pt idx="0">
                          <c:v>-155,3</c:v>
                        </c:pt>
                      </c15:dlblFieldTableCache>
                    </c15:dlblFTEntry>
                  </c15:dlblFieldTable>
                  <c15:showDataLabelsRange val="0"/>
                </c:ext>
                <c:ext xmlns:c16="http://schemas.microsoft.com/office/drawing/2014/chart" uri="{C3380CC4-5D6E-409C-BE32-E72D297353CC}">
                  <c16:uniqueId val="{00000012-E282-4C2F-A5A8-666F16C06D34}"/>
                </c:ext>
              </c:extLst>
            </c:dLbl>
            <c:dLbl>
              <c:idx val="1"/>
              <c:tx>
                <c:strRef>
                  <c:f>Slide14_Datenblatt!$F$53</c:f>
                  <c:strCache>
                    <c:ptCount val="1"/>
                    <c:pt idx="0">
                      <c:v>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{B6536835-8A24-4C04-9BD8-2ADB8F5AC54A}</c15:txfldGUID>
                      <c15:f>Slide14_Datenblatt!$F$53</c15:f>
                      <c15:dlblFieldTableCache>
                        <c:ptCount val="1"/>
                        <c:pt idx="0">
                          <c:v>0,0</c:v>
                        </c:pt>
                      </c15:dlblFieldTableCache>
                    </c15:dlblFTEntry>
                  </c15:dlblFieldTable>
                  <c15:showDataLabelsRange val="0"/>
                </c:ext>
                <c:ext xmlns:c16="http://schemas.microsoft.com/office/drawing/2014/chart" uri="{C3380CC4-5D6E-409C-BE32-E72D297353CC}">
                  <c16:uniqueId val="{00000014-E282-4C2F-A5A8-666F16C06D34}"/>
                </c:ext>
              </c:extLst>
            </c:dLbl>
            <c:dLbl>
              <c:idx val="2"/>
              <c:tx>
                <c:strRef>
                  <c:f>Slide14_Datenblatt!$G$53</c:f>
                  <c:strCache>
                    <c:ptCount val="1"/>
                    <c:pt idx="0">
                      <c:v>155,3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{80F2B76E-8755-4115-84A5-B3905D20220E}</c15:txfldGUID>
                      <c15:f>Slide14_Datenblatt!$G$53</c15:f>
                      <c15:dlblFieldTableCache>
                        <c:ptCount val="1"/>
                        <c:pt idx="0">
                          <c:v>155,3</c:v>
                        </c:pt>
                      </c15:dlblFieldTableCache>
                    </c15:dlblFTEntry>
                  </c15:dlblFieldTable>
                  <c15:showDataLabelsRange val="0"/>
                </c:ext>
                <c:ext xmlns:c16="http://schemas.microsoft.com/office/drawing/2014/chart" uri="{C3380CC4-5D6E-409C-BE32-E72D297353CC}">
                  <c16:uniqueId val="{00000016-E282-4C2F-A5A8-666F16C06D34}"/>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Slide14_Datenblatt!$B$49:$D$49</c:f>
              <c:strCache>
                <c:ptCount val="3"/>
                <c:pt idx="0">
                  <c:v>Kapitalerhöhung/
Ausschüttung
(Saldo)</c:v>
                </c:pt>
                <c:pt idx="1">
                  <c:v>Kapitalerhöhung
</c:v>
                </c:pt>
                <c:pt idx="2">
                  <c:v>Ausschüttung
</c:v>
                </c:pt>
              </c:strCache>
            </c:strRef>
          </c:cat>
          <c:val>
            <c:numRef>
              <c:f>Slide14_Datenblatt!$I$53:$K$53</c:f>
              <c:numCache>
                <c:formatCode>General</c:formatCode>
                <c:ptCount val="3"/>
                <c:pt idx="0">
                  <c:v>-155275</c:v>
                </c:pt>
                <c:pt idx="1">
                  <c:v>0</c:v>
                </c:pt>
                <c:pt idx="2">
                  <c:v>155275</c:v>
                </c:pt>
              </c:numCache>
            </c:numRef>
          </c:val>
          <c:extLst>
            <c:ext xmlns:c16="http://schemas.microsoft.com/office/drawing/2014/chart" uri="{C3380CC4-5D6E-409C-BE32-E72D297353CC}">
              <c16:uniqueId val="{00000017-E282-4C2F-A5A8-666F16C06D34}"/>
            </c:ext>
          </c:extLst>
        </c:ser>
        <c:ser>
          <c:idx val="4"/>
          <c:order val="4"/>
          <c:tx>
            <c:strRef>
              <c:f>Slide14_Datenblatt!$A$54</c:f>
              <c:strCache>
                <c:ptCount val="1"/>
                <c:pt idx="0">
                  <c:v>2018</c:v>
                </c:pt>
              </c:strCache>
            </c:strRef>
          </c:tx>
          <c:spPr>
            <a:solidFill>
              <a:srgbClr val="8080FF"/>
            </a:solidFill>
            <a:ln w="25400">
              <a:noFill/>
            </a:ln>
          </c:spPr>
          <c:invertIfNegative val="0"/>
          <c:dPt>
            <c:idx val="0"/>
            <c:invertIfNegative val="0"/>
            <c:bubble3D val="0"/>
            <c:extLst>
              <c:ext xmlns:c16="http://schemas.microsoft.com/office/drawing/2014/chart" uri="{C3380CC4-5D6E-409C-BE32-E72D297353CC}">
                <c16:uniqueId val="{00000018-E282-4C2F-A5A8-666F16C06D34}"/>
              </c:ext>
            </c:extLst>
          </c:dPt>
          <c:dPt>
            <c:idx val="1"/>
            <c:invertIfNegative val="0"/>
            <c:bubble3D val="0"/>
            <c:spPr>
              <a:solidFill>
                <a:srgbClr val="4848FF"/>
              </a:solidFill>
              <a:ln w="25400">
                <a:noFill/>
              </a:ln>
            </c:spPr>
            <c:extLst>
              <c:ext xmlns:c16="http://schemas.microsoft.com/office/drawing/2014/chart" uri="{C3380CC4-5D6E-409C-BE32-E72D297353CC}">
                <c16:uniqueId val="{0000001A-E282-4C2F-A5A8-666F16C06D34}"/>
              </c:ext>
            </c:extLst>
          </c:dPt>
          <c:dPt>
            <c:idx val="2"/>
            <c:invertIfNegative val="0"/>
            <c:bubble3D val="0"/>
            <c:spPr>
              <a:solidFill>
                <a:srgbClr val="4848FF"/>
              </a:solidFill>
              <a:ln w="25400">
                <a:noFill/>
              </a:ln>
            </c:spPr>
            <c:extLst>
              <c:ext xmlns:c16="http://schemas.microsoft.com/office/drawing/2014/chart" uri="{C3380CC4-5D6E-409C-BE32-E72D297353CC}">
                <c16:uniqueId val="{0000001C-E282-4C2F-A5A8-666F16C06D34}"/>
              </c:ext>
            </c:extLst>
          </c:dPt>
          <c:dLbls>
            <c:dLbl>
              <c:idx val="0"/>
              <c:tx>
                <c:strRef>
                  <c:f>Slide14_Datenblatt!$E$54</c:f>
                  <c:strCache>
                    <c:ptCount val="1"/>
                    <c:pt idx="0">
                      <c:v>-190,0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{07DA2DCD-429D-454A-B2F5-0B0371F240A4}</c15:txfldGUID>
                      <c15:f>Slide14_Datenblatt!$E$54</c15:f>
                      <c15:dlblFieldTableCache>
                        <c:ptCount val="1"/>
                        <c:pt idx="0">
                          <c:v>-190,0</c:v>
                        </c:pt>
                      </c15:dlblFieldTableCache>
                    </c15:dlblFTEntry>
                  </c15:dlblFieldTable>
                  <c15:showDataLabelsRange val="0"/>
                </c:ext>
                <c:ext xmlns:c16="http://schemas.microsoft.com/office/drawing/2014/chart" uri="{C3380CC4-5D6E-409C-BE32-E72D297353CC}">
                  <c16:uniqueId val="{00000018-E282-4C2F-A5A8-666F16C06D34}"/>
                </c:ext>
              </c:extLst>
            </c:dLbl>
            <c:dLbl>
              <c:idx val="1"/>
              <c:tx>
                <c:strRef>
                  <c:f>Slide14_Datenblatt!$F$54</c:f>
                  <c:strCache>
                    <c:ptCount val="1"/>
                    <c:pt idx="0">
                      <c:v>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{F1596F3B-2F3B-4006-B576-725C504A64E5}</c15:txfldGUID>
                      <c15:f>Slide14_Datenblatt!$F$54</c15:f>
                      <c15:dlblFieldTableCache>
                        <c:ptCount val="1"/>
                        <c:pt idx="0">
                          <c:v>0,0</c:v>
                        </c:pt>
                      </c15:dlblFieldTableCache>
                    </c15:dlblFTEntry>
                  </c15:dlblFieldTable>
                  <c15:showDataLabelsRange val="0"/>
                </c:ext>
                <c:ext xmlns:c16="http://schemas.microsoft.com/office/drawing/2014/chart" uri="{C3380CC4-5D6E-409C-BE32-E72D297353CC}">
                  <c16:uniqueId val="{0000001A-E282-4C2F-A5A8-666F16C06D34}"/>
                </c:ext>
              </c:extLst>
            </c:dLbl>
            <c:dLbl>
              <c:idx val="2"/>
              <c:tx>
                <c:strRef>
                  <c:f>Slide14_Datenblatt!$G$54</c:f>
                  <c:strCache>
                    <c:ptCount val="1"/>
                    <c:pt idx="0">
                      <c:v>190,0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{29164FA5-C228-48A3-B9C5-197CB3AD21E6}</c15:txfldGUID>
                      <c15:f>Slide14_Datenblatt!$G$54</c15:f>
                      <c15:dlblFieldTableCache>
                        <c:ptCount val="1"/>
                        <c:pt idx="0">
                          <c:v>190,0</c:v>
                        </c:pt>
                      </c15:dlblFieldTableCache>
                    </c15:dlblFTEntry>
                  </c15:dlblFieldTable>
                  <c15:showDataLabelsRange val="0"/>
                </c:ext>
                <c:ext xmlns:c16="http://schemas.microsoft.com/office/drawing/2014/chart" uri="{C3380CC4-5D6E-409C-BE32-E72D297353CC}">
                  <c16:uniqueId val="{0000001C-E282-4C2F-A5A8-666F16C06D34}"/>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Slide14_Datenblatt!$B$49:$D$49</c:f>
              <c:strCache>
                <c:ptCount val="3"/>
                <c:pt idx="0">
                  <c:v>Kapitalerhöhung/
Ausschüttung
(Saldo)</c:v>
                </c:pt>
                <c:pt idx="1">
                  <c:v>Kapitalerhöhung
</c:v>
                </c:pt>
                <c:pt idx="2">
                  <c:v>Ausschüttung
</c:v>
                </c:pt>
              </c:strCache>
            </c:strRef>
          </c:cat>
          <c:val>
            <c:numRef>
              <c:f>Slide14_Datenblatt!$I$54:$K$54</c:f>
              <c:numCache>
                <c:formatCode>General</c:formatCode>
                <c:ptCount val="3"/>
                <c:pt idx="0">
                  <c:v>-189996</c:v>
                </c:pt>
                <c:pt idx="1">
                  <c:v>0</c:v>
                </c:pt>
                <c:pt idx="2">
                  <c:v>189996</c:v>
                </c:pt>
              </c:numCache>
            </c:numRef>
          </c:val>
          <c:extLst>
            <c:ext xmlns:c16="http://schemas.microsoft.com/office/drawing/2014/chart" uri="{C3380CC4-5D6E-409C-BE32-E72D297353CC}">
              <c16:uniqueId val="{0000001D-E282-4C2F-A5A8-666F16C06D34}"/>
            </c:ext>
          </c:extLst>
        </c:ser>
        <c:dLbls>
          <c:showLegendKey val="0"/>
          <c:showVal val="0"/>
          <c:showCatName val="0"/>
          <c:showSerName val="0"/>
          <c:showPercent val="0"/>
          <c:showBubbleSize val="0"/>
        </c:dLbls>
        <c:gapWidth val="50"/>
        <c:overlap val="-10"/>
        <c:axId val="308071424"/>
        <c:axId val="308155136"/>
      </c:barChart>
      <c:barChart>
        <c:barDir val="col"/>
        <c:grouping val="clustered"/>
        <c:varyColors val="0"/>
        <c:ser>
          <c:idx val="5"/>
          <c:order val="8"/>
          <c:tx>
            <c:strRef>
              <c:f>Slide14_Datenblatt!$A$59</c:f>
              <c:strCache>
                <c:ptCount val="1"/>
                <c:pt idx="0">
                  <c:v>unsichtbar</c:v>
                </c:pt>
              </c:strCache>
            </c:strRef>
          </c:tx>
          <c:spPr>
            <a:noFill/>
            <a:ln w="25400">
              <a:noFill/>
            </a:ln>
          </c:spPr>
          <c:invertIfNegative val="0"/>
          <c:val>
            <c:numRef>
              <c:f>Slide14_Datenblatt!$B$59</c:f>
              <c:numCache>
                <c:formatCode>General</c:formatCode>
                <c:ptCount val="1"/>
                <c:pt idx="0">
                  <c:v>0</c:v>
                </c:pt>
              </c:numCache>
            </c:numRef>
          </c:val>
          <c:extLst>
            <c:ext xmlns:c16="http://schemas.microsoft.com/office/drawing/2014/chart" uri="{C3380CC4-5D6E-409C-BE32-E72D297353CC}">
              <c16:uniqueId val="{0000001E-E282-4C2F-A5A8-666F16C06D34}"/>
            </c:ext>
          </c:extLst>
        </c:ser>
        <c:dLbls>
          <c:showLegendKey val="0"/>
          <c:showVal val="0"/>
          <c:showCatName val="0"/>
          <c:showSerName val="0"/>
          <c:showPercent val="0"/>
          <c:showBubbleSize val="0"/>
        </c:dLbls>
        <c:gapWidth val="150"/>
        <c:axId val="308156672"/>
        <c:axId val="308170752"/>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Slide14_Datenblatt!$L$68:$L$73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Slide14_Datenblatt!$M$68:$M$73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F-E282-4C2F-A5A8-666F16C06D34}"/>
            </c:ext>
          </c:extLst>
        </c:ser>
        <c:ser>
          <c:idx val="7"/>
          <c:order val="10"/>
          <c:tx>
            <c:v>Achse3</c:v>
          </c:tx>
          <c:spPr>
            <a:ln w="38100">
              <a:solidFill>
                <a:srgbClr val="000000"/>
              </a:solidFill>
              <a:prstDash val="solid"/>
            </a:ln>
          </c:spPr>
          <c:marker>
            <c:symbol val="square"/>
            <c:size val="9"/>
            <c:spPr>
              <a:noFill/>
              <a:ln w="9525">
                <a:noFill/>
              </a:ln>
            </c:spPr>
          </c:marker>
          <c:xVal>
            <c:numRef>
              <c:f>Slide14_Datenblatt!$L$74:$L$79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Slide14_Datenblatt!$M$74:$M$79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0-E282-4C2F-A5A8-666F16C06D34}"/>
            </c:ext>
          </c:extLst>
        </c:ser>
        <c:dLbls>
          <c:showLegendKey val="0"/>
          <c:showVal val="0"/>
          <c:showCatName val="0"/>
          <c:showSerName val="0"/>
          <c:showPercent val="0"/>
          <c:showBubbleSize val="0"/>
        </c:dLbls>
        <c:axId val="308071424"/>
        <c:axId val="308155136"/>
      </c:scatterChart>
      <c:scatterChart>
        <c:scatterStyle val="lineMarker"/>
        <c:varyColors val="0"/>
        <c:ser>
          <c:idx val="10"/>
          <c:order val="5"/>
          <c:tx>
            <c:v>beschriftung</c:v>
          </c:tx>
          <c:spPr>
            <a:ln w="28575">
              <a:noFill/>
            </a:ln>
          </c:spPr>
          <c:marker>
            <c:symbol val="none"/>
          </c:marker>
          <c:dLbls>
            <c:dLbl>
              <c:idx val="1"/>
              <c:layout>
                <c:manualLayout>
                  <c:x val="-9.5138888888888912E-3"/>
                  <c:y val="-4.2684058432083445E-4"/>
                </c:manualLayout>
              </c:layout>
              <c:tx>
                <c:strRef>
                  <c:f>Slide14_Datenblatt!$J$62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{BDBB795C-97DA-4C0E-B70F-40524DC074F5}</c15:txfldGUID>
                      <c15:f>Slide14_Datenblatt!$J$62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1-E282-4C2F-A5A8-666F16C06D34}"/>
                </c:ext>
              </c:extLst>
            </c:dLbl>
            <c:dLbl>
              <c:idx val="2"/>
              <c:layout>
                <c:manualLayout>
                  <c:x val="-9.5138888888888912E-3"/>
                  <c:y val="-4.2684058432083445E-4"/>
                </c:manualLayout>
              </c:layout>
              <c:tx>
                <c:strRef>
                  <c:f>Slide14_Datenblatt!$J$63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{514CC5C1-D0F6-4BD7-86AF-73149CB58BF3}</c15:txfldGUID>
                      <c15:f>Slide14_Datenblatt!$J$63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2-E282-4C2F-A5A8-666F16C06D34}"/>
                </c:ext>
              </c:extLst>
            </c:dLbl>
            <c:dLbl>
              <c:idx val="3"/>
              <c:layout>
                <c:manualLayout>
                  <c:x val="-9.5138888888888912E-3"/>
                  <c:y val="-4.2684058432083445E-4"/>
                </c:manualLayout>
              </c:layout>
              <c:tx>
                <c:strRef>
                  <c:f>Slide14_Datenblatt!$J$64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{8EFF5F79-996B-400A-B238-B380FA033F9B}</c15:txfldGUID>
                      <c15:f>Slide14_Datenblatt!$J$64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3-E282-4C2F-A5A8-666F16C06D34}"/>
                </c:ext>
              </c:extLst>
            </c:dLbl>
            <c:dLbl>
              <c:idx val="4"/>
              <c:layout>
                <c:manualLayout>
                  <c:x val="-9.5138888888888912E-3"/>
                  <c:y val="-4.2684058432083445E-4"/>
                </c:manualLayout>
              </c:layout>
              <c:tx>
                <c:strRef>
                  <c:f>Slide14_Datenblatt!$J$65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{B54D347E-FDBD-4CF7-A6A1-D4735DE01293}</c15:txfldGUID>
                      <c15:f>Slide14_Datenblatt!$J$65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4-E282-4C2F-A5A8-666F16C06D34}"/>
                </c:ext>
              </c:extLst>
            </c:dLbl>
            <c:dLbl>
              <c:idx val="5"/>
              <c:layout>
                <c:manualLayout>
                  <c:x val="-1.1597222222222189E-2"/>
                  <c:y val="-4.2684058432083445E-4"/>
                </c:manualLayout>
              </c:layout>
              <c:tx>
                <c:strRef>
                  <c:f>Slide14_Datenblatt!$J$66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{FB51C893-6A5C-4EA6-AD59-27458D54800D}</c15:txfldGUID>
                      <c15:f>Slide14_Datenblatt!$J$66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5-E282-4C2F-A5A8-666F16C06D34}"/>
                </c:ext>
              </c:extLst>
            </c:dLbl>
            <c:dLbl>
              <c:idx val="6"/>
              <c:layout>
                <c:manualLayout>
                  <c:x val="-9.5138888888888825E-3"/>
                  <c:y val="-4.2684058432083445E-4"/>
                </c:manualLayout>
              </c:layout>
              <c:tx>
                <c:strRef>
                  <c:f>Slide14_Datenblatt!$J$68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{8826C741-EBC5-48DF-A113-8A069145D061}</c15:txfldGUID>
                      <c15:f>Slide14_Datenblatt!$J$68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6-E282-4C2F-A5A8-666F16C06D34}"/>
                </c:ext>
              </c:extLst>
            </c:dLbl>
            <c:dLbl>
              <c:idx val="7"/>
              <c:layout>
                <c:manualLayout>
                  <c:x val="-9.5138888888888825E-3"/>
                  <c:y val="-4.2684058432083445E-4"/>
                </c:manualLayout>
              </c:layout>
              <c:tx>
                <c:strRef>
                  <c:f>Slide14_Datenblatt!$J$69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{929C4359-FAFC-40F6-8797-BBE1533B7DF6}</c15:txfldGUID>
                      <c15:f>Slide14_Datenblatt!$J$69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7-E282-4C2F-A5A8-666F16C06D34}"/>
                </c:ext>
              </c:extLst>
            </c:dLbl>
            <c:dLbl>
              <c:idx val="8"/>
              <c:layout>
                <c:manualLayout>
                  <c:x val="-9.5138888888888825E-3"/>
                  <c:y val="-4.2684058432083445E-4"/>
                </c:manualLayout>
              </c:layout>
              <c:tx>
                <c:strRef>
                  <c:f>Slide14_Datenblatt!$J$70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{E6A0F2BF-08CB-47CA-A702-8C5220BE9352}</c15:txfldGUID>
                      <c15:f>Slide14_Datenblatt!$J$70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8-E282-4C2F-A5A8-666F16C06D34}"/>
                </c:ext>
              </c:extLst>
            </c:dLbl>
            <c:dLbl>
              <c:idx val="9"/>
              <c:layout>
                <c:manualLayout>
                  <c:x val="-9.5138888888888825E-3"/>
                  <c:y val="-4.2684058432083445E-4"/>
                </c:manualLayout>
              </c:layout>
              <c:tx>
                <c:strRef>
                  <c:f>Slide14_Datenblatt!$J$71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{38DBB3E9-1C5B-4592-9E56-CE07CBD28D97}</c15:txfldGUID>
                      <c15:f>Slide14_Datenblatt!$J$71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9-E282-4C2F-A5A8-666F16C06D34}"/>
                </c:ext>
              </c:extLst>
            </c:dLbl>
            <c:dLbl>
              <c:idx val="10"/>
              <c:layout>
                <c:manualLayout>
                  <c:x val="-1.1597222222222319E-2"/>
                  <c:y val="-4.2684058432083445E-4"/>
                </c:manualLayout>
              </c:layout>
              <c:tx>
                <c:strRef>
                  <c:f>Slide14_Datenblatt!$J$72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{053882AC-F70E-463F-B644-5417C48955E8}</c15:txfldGUID>
                      <c15:f>Slide14_Datenblatt!$J$72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A-E282-4C2F-A5A8-666F16C06D34}"/>
                </c:ext>
              </c:extLst>
            </c:dLbl>
            <c:dLbl>
              <c:idx val="11"/>
              <c:delete val="1"/>
              <c:extLst>
                <c:ext xmlns:c15="http://schemas.microsoft.com/office/drawing/2012/chart" uri="{CE6537A1-D6FC-4f65-9D91-7224C49458BB}"/>
                <c:ext xmlns:c16="http://schemas.microsoft.com/office/drawing/2014/chart" uri="{C3380CC4-5D6E-409C-BE32-E72D297353CC}">
                  <c16:uniqueId val="{0000002B-E282-4C2F-A5A8-666F16C06D34}"/>
                </c:ext>
              </c:extLst>
            </c:dLbl>
            <c:dLbl>
              <c:idx val="12"/>
              <c:layout>
                <c:manualLayout>
                  <c:x val="6.3194444444443767E-3"/>
                  <c:y val="-4.2684058432083445E-4"/>
                </c:manualLayout>
              </c:layout>
              <c:tx>
                <c:strRef>
                  <c:f>Slide14_Datenblatt!$J$74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{DECF2631-344F-4FC2-A1B7-031D164DC59F}</c15:txfldGUID>
                      <c15:f>Slide14_Datenblatt!$J$74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2C-E282-4C2F-A5A8-666F16C06D34}"/>
                </c:ext>
              </c:extLst>
            </c:dLbl>
            <c:dLbl>
              <c:idx val="13"/>
              <c:layout>
                <c:manualLayout>
                  <c:x val="5.2777777777777693E-3"/>
                  <c:y val="-4.2684058432083445E-4"/>
                </c:manualLayout>
              </c:layout>
              <c:tx>
                <c:strRef>
                  <c:f>Slide14_Datenblatt!$J$75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{7BCED9BA-7CD6-47CA-8D6E-DF39859D4ABB}</c15:txfldGUID>
                      <c15:f>Slide14_Datenblatt!$J$75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2D-E282-4C2F-A5A8-666F16C06D34}"/>
                </c:ext>
              </c:extLst>
            </c:dLbl>
            <c:dLbl>
              <c:idx val="14"/>
              <c:layout>
                <c:manualLayout>
                  <c:x val="6.3194444444443767E-3"/>
                  <c:y val="-4.2684058432083445E-4"/>
                </c:manualLayout>
              </c:layout>
              <c:tx>
                <c:strRef>
                  <c:f>Slide14_Datenblatt!$J$76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{BA6735C9-2873-4661-8E7E-CDCD3A55F62A}</c15:txfldGUID>
                      <c15:f>Slide14_Datenblatt!$J$76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2E-E282-4C2F-A5A8-666F16C06D34}"/>
                </c:ext>
              </c:extLst>
            </c:dLbl>
            <c:dLbl>
              <c:idx val="15"/>
              <c:layout>
                <c:manualLayout>
                  <c:x val="8.4027777777777035E-3"/>
                  <c:y val="-4.2684058432083445E-4"/>
                </c:manualLayout>
              </c:layout>
              <c:tx>
                <c:strRef>
                  <c:f>Slide14_Datenblatt!$J$77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{2B572FA3-1174-4467-92EA-DC7D47ED7112}</c15:txfldGUID>
                      <c15:f>Slide14_Datenblatt!$J$77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2F-E282-4C2F-A5A8-666F16C06D34}"/>
                </c:ext>
              </c:extLst>
            </c:dLbl>
            <c:dLbl>
              <c:idx val="16"/>
              <c:layout>
                <c:manualLayout>
                  <c:x val="6.3194444444443767E-3"/>
                  <c:y val="-4.2684058432083445E-4"/>
                </c:manualLayout>
              </c:layout>
              <c:tx>
                <c:strRef>
                  <c:f>Slide14_Datenblatt!$J$78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{BF1B3B72-D99E-4734-B0C6-D845B2CF6B53}</c15:txfldGUID>
                      <c15:f>Slide14_Datenblatt!$J$78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0-E282-4C2F-A5A8-666F16C06D34}"/>
                </c:ext>
              </c:extLst>
            </c:dLbl>
            <c:dLbl>
              <c:idx val="17"/>
              <c:delete val="1"/>
              <c:extLst>
                <c:ext xmlns:c15="http://schemas.microsoft.com/office/drawing/2012/chart" uri="{CE6537A1-D6FC-4f65-9D91-7224C49458BB}"/>
                <c:ext xmlns:c16="http://schemas.microsoft.com/office/drawing/2014/chart" uri="{C3380CC4-5D6E-409C-BE32-E72D297353CC}">
                  <c16:uniqueId val="{00000031-E282-4C2F-A5A8-666F16C06D34}"/>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Slide14_Datenblatt!$G$61:$G$78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Slide14_Datenblatt!$H$61:$H$78</c:f>
              <c:numCache>
                <c:formatCode>0.00</c:formatCode>
                <c:ptCount val="18"/>
                <c:pt idx="1">
                  <c:v>-239394.96</c:v>
                </c:pt>
                <c:pt idx="2">
                  <c:v>-239394.96</c:v>
                </c:pt>
                <c:pt idx="3">
                  <c:v>-239394.96</c:v>
                </c:pt>
                <c:pt idx="4">
                  <c:v>-239394.96</c:v>
                </c:pt>
                <c:pt idx="5">
                  <c:v>-239394.96</c:v>
                </c:pt>
                <c:pt idx="6">
                  <c:v>-239394.96</c:v>
                </c:pt>
                <c:pt idx="7">
                  <c:v>-239394.96</c:v>
                </c:pt>
                <c:pt idx="8">
                  <c:v>-239394.96</c:v>
                </c:pt>
                <c:pt idx="9">
                  <c:v>-239394.96</c:v>
                </c:pt>
                <c:pt idx="10">
                  <c:v>-239394.96</c:v>
                </c:pt>
                <c:pt idx="11">
                  <c:v>-239394.96</c:v>
                </c:pt>
                <c:pt idx="12">
                  <c:v>-239394.96</c:v>
                </c:pt>
                <c:pt idx="13">
                  <c:v>-239394.96</c:v>
                </c:pt>
                <c:pt idx="14">
                  <c:v>-239394.96</c:v>
                </c:pt>
                <c:pt idx="15">
                  <c:v>-239394.96</c:v>
                </c:pt>
                <c:pt idx="16">
                  <c:v>-239394.96</c:v>
                </c:pt>
                <c:pt idx="17">
                  <c:v>-239394.96</c:v>
                </c:pt>
              </c:numCache>
            </c:numRef>
          </c:yVal>
          <c:smooth val="0"/>
          <c:extLst>
            <c:ext xmlns:c16="http://schemas.microsoft.com/office/drawing/2014/chart" uri="{C3380CC4-5D6E-409C-BE32-E72D297353CC}">
              <c16:uniqueId val="{00000032-E282-4C2F-A5A8-666F16C06D34}"/>
            </c:ext>
          </c:extLst>
        </c:ser>
        <c:ser>
          <c:idx val="9"/>
          <c:order val="6"/>
          <c:tx>
            <c:v>Achse</c:v>
          </c:tx>
          <c:spPr>
            <a:ln w="38100">
              <a:solidFill>
                <a:srgbClr val="000000"/>
              </a:solidFill>
              <a:prstDash val="solid"/>
            </a:ln>
          </c:spPr>
          <c:marker>
            <c:symbol val="none"/>
          </c:marker>
          <c:xVal>
            <c:numRef>
              <c:f>Slide14_Datenblatt!$L$61:$L$67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Slide14_Datenblatt!$M$61:$M$67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3-E282-4C2F-A5A8-666F16C06D34}"/>
            </c:ext>
          </c:extLst>
        </c:ser>
        <c:ser>
          <c:idx val="11"/>
          <c:order val="7"/>
          <c:tx>
            <c:v>rubrik</c:v>
          </c:tx>
          <c:spPr>
            <a:ln w="28575">
              <a:noFill/>
            </a:ln>
          </c:spPr>
          <c:marker>
            <c:symbol val="none"/>
          </c:marker>
          <c:dLbls>
            <c:dLbl>
              <c:idx val="0"/>
              <c:layout>
                <c:manualLayout>
                  <c:x val="-2.4305555555555582E-3"/>
                  <c:y val="-4.4232349744161084E-3"/>
                </c:manualLayout>
              </c:layout>
              <c:tx>
                <c:strRef>
                  <c:f>Slide14_Datenblatt!$A$4</c:f>
                  <c:strCache>
                    <c:ptCount val="1"/>
                    <c:pt idx="0">
                      <c:v>Kapitalerhöhung/
Ausschüttung
(Saldo)</c:v>
                    </c:pt>
                  </c:strCache>
                </c:strRef>
              </c:tx>
              <c:spPr>
                <a:noFill/>
                <a:ln w="25400">
                  <a:noFill/>
                </a:ln>
              </c:spPr>
              <c:txPr>
                <a:bodyPr/>
                <a:lstStyle/>
                <a:p>
                  <a:pPr algn="l">
                    <a:defRPr sz="12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{9F1FB48A-6031-48EA-B49E-3C24FF305C26}</c15:txfldGUID>
                      <c15:f>Slide14_Datenblatt!$A$4</c15:f>
                      <c15:dlblFieldTableCache>
                        <c:ptCount val="1"/>
                        <c:pt idx="0">
                          <c:v>Kapitalerhöhung/
Ausschüttung
(Saldo)</c:v>
                        </c:pt>
                      </c15:dlblFieldTableCache>
                    </c15:dlblFTEntry>
                  </c15:dlblFieldTable>
                  <c15:showDataLabelsRange val="0"/>
                </c:ext>
                <c:ext xmlns:c16="http://schemas.microsoft.com/office/drawing/2014/chart" uri="{C3380CC4-5D6E-409C-BE32-E72D297353CC}">
                  <c16:uniqueId val="{00000034-E282-4C2F-A5A8-666F16C06D34}"/>
                </c:ext>
              </c:extLst>
            </c:dLbl>
            <c:dLbl>
              <c:idx val="1"/>
              <c:delete val="1"/>
              <c:extLst>
                <c:ext xmlns:c15="http://schemas.microsoft.com/office/drawing/2012/chart" uri="{CE6537A1-D6FC-4f65-9D91-7224C49458BB}"/>
                <c:ext xmlns:c16="http://schemas.microsoft.com/office/drawing/2014/chart" uri="{C3380CC4-5D6E-409C-BE32-E72D297353CC}">
                  <c16:uniqueId val="{00000035-E282-4C2F-A5A8-666F16C06D34}"/>
                </c:ext>
              </c:extLst>
            </c:dLbl>
            <c:dLbl>
              <c:idx val="2"/>
              <c:delete val="1"/>
              <c:extLst>
                <c:ext xmlns:c15="http://schemas.microsoft.com/office/drawing/2012/chart" uri="{CE6537A1-D6FC-4f65-9D91-7224C49458BB}"/>
                <c:ext xmlns:c16="http://schemas.microsoft.com/office/drawing/2014/chart" uri="{C3380CC4-5D6E-409C-BE32-E72D297353CC}">
                  <c16:uniqueId val="{00000036-E282-4C2F-A5A8-666F16C06D34}"/>
                </c:ext>
              </c:extLst>
            </c:dLbl>
            <c:dLbl>
              <c:idx val="3"/>
              <c:delete val="1"/>
              <c:extLst>
                <c:ext xmlns:c15="http://schemas.microsoft.com/office/drawing/2012/chart" uri="{CE6537A1-D6FC-4f65-9D91-7224C49458BB}"/>
                <c:ext xmlns:c16="http://schemas.microsoft.com/office/drawing/2014/chart" uri="{C3380CC4-5D6E-409C-BE32-E72D297353CC}">
                  <c16:uniqueId val="{00000037-E282-4C2F-A5A8-666F16C06D34}"/>
                </c:ext>
              </c:extLst>
            </c:dLbl>
            <c:dLbl>
              <c:idx val="4"/>
              <c:delete val="1"/>
              <c:extLst>
                <c:ext xmlns:c15="http://schemas.microsoft.com/office/drawing/2012/chart" uri="{CE6537A1-D6FC-4f65-9D91-7224C49458BB}"/>
                <c:ext xmlns:c16="http://schemas.microsoft.com/office/drawing/2014/chart" uri="{C3380CC4-5D6E-409C-BE32-E72D297353CC}">
                  <c16:uniqueId val="{00000038-E282-4C2F-A5A8-666F16C06D34}"/>
                </c:ext>
              </c:extLst>
            </c:dLbl>
            <c:dLbl>
              <c:idx val="5"/>
              <c:delete val="1"/>
              <c:extLst>
                <c:ext xmlns:c15="http://schemas.microsoft.com/office/drawing/2012/chart" uri="{CE6537A1-D6FC-4f65-9D91-7224C49458BB}"/>
                <c:ext xmlns:c16="http://schemas.microsoft.com/office/drawing/2014/chart" uri="{C3380CC4-5D6E-409C-BE32-E72D297353CC}">
                  <c16:uniqueId val="{00000039-E282-4C2F-A5A8-666F16C06D34}"/>
                </c:ext>
              </c:extLst>
            </c:dLbl>
            <c:dLbl>
              <c:idx val="6"/>
              <c:layout>
                <c:manualLayout>
                  <c:x val="-3.4722222222222346E-3"/>
                  <c:y val="-2.0792527196726647E-2"/>
                </c:manualLayout>
              </c:layout>
              <c:tx>
                <c:strRef>
                  <c:f>Slide14_Datenblatt!$A$5</c:f>
                  <c:strCache>
                    <c:ptCount val="1"/>
                    <c:pt idx="0">
                      <c:v>Kapitalerhöhung
</c:v>
                    </c:pt>
                  </c:strCache>
                </c:strRef>
              </c:tx>
              <c:spPr>
                <a:noFill/>
                <a:ln w="25400">
                  <a:noFill/>
                </a:ln>
              </c:spPr>
              <c:txPr>
                <a:bodyPr/>
                <a:lstStyle/>
                <a:p>
                  <a:pPr algn="l">
                    <a:defRPr sz="12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{86F3564F-66F3-46C1-8C4C-F1894B42C1E1}</c15:txfldGUID>
                      <c15:f>Slide14_Datenblatt!$A$5</c15:f>
                      <c15:dlblFieldTableCache>
                        <c:ptCount val="1"/>
                        <c:pt idx="0">
                          <c:v>Kapitalerhöhung
</c:v>
                        </c:pt>
                      </c15:dlblFieldTableCache>
                    </c15:dlblFTEntry>
                  </c15:dlblFieldTable>
                  <c15:showDataLabelsRange val="0"/>
                </c:ext>
                <c:ext xmlns:c16="http://schemas.microsoft.com/office/drawing/2014/chart" uri="{C3380CC4-5D6E-409C-BE32-E72D297353CC}">
                  <c16:uniqueId val="{0000003A-E282-4C2F-A5A8-666F16C06D34}"/>
                </c:ext>
              </c:extLst>
            </c:dLbl>
            <c:dLbl>
              <c:idx val="7"/>
              <c:delete val="1"/>
              <c:extLst>
                <c:ext xmlns:c15="http://schemas.microsoft.com/office/drawing/2012/chart" uri="{CE6537A1-D6FC-4f65-9D91-7224C49458BB}"/>
                <c:ext xmlns:c16="http://schemas.microsoft.com/office/drawing/2014/chart" uri="{C3380CC4-5D6E-409C-BE32-E72D297353CC}">
                  <c16:uniqueId val="{0000003B-E282-4C2F-A5A8-666F16C06D34}"/>
                </c:ext>
              </c:extLst>
            </c:dLbl>
            <c:dLbl>
              <c:idx val="8"/>
              <c:delete val="1"/>
              <c:extLst>
                <c:ext xmlns:c15="http://schemas.microsoft.com/office/drawing/2012/chart" uri="{CE6537A1-D6FC-4f65-9D91-7224C49458BB}"/>
                <c:ext xmlns:c16="http://schemas.microsoft.com/office/drawing/2014/chart" uri="{C3380CC4-5D6E-409C-BE32-E72D297353CC}">
                  <c16:uniqueId val="{0000003C-E282-4C2F-A5A8-666F16C06D34}"/>
                </c:ext>
              </c:extLst>
            </c:dLbl>
            <c:dLbl>
              <c:idx val="9"/>
              <c:delete val="1"/>
              <c:extLst>
                <c:ext xmlns:c15="http://schemas.microsoft.com/office/drawing/2012/chart" uri="{CE6537A1-D6FC-4f65-9D91-7224C49458BB}"/>
                <c:ext xmlns:c16="http://schemas.microsoft.com/office/drawing/2014/chart" uri="{C3380CC4-5D6E-409C-BE32-E72D297353CC}">
                  <c16:uniqueId val="{0000003D-E282-4C2F-A5A8-666F16C06D34}"/>
                </c:ext>
              </c:extLst>
            </c:dLbl>
            <c:dLbl>
              <c:idx val="10"/>
              <c:delete val="1"/>
              <c:extLst>
                <c:ext xmlns:c15="http://schemas.microsoft.com/office/drawing/2012/chart" uri="{CE6537A1-D6FC-4f65-9D91-7224C49458BB}"/>
                <c:ext xmlns:c16="http://schemas.microsoft.com/office/drawing/2014/chart" uri="{C3380CC4-5D6E-409C-BE32-E72D297353CC}">
                  <c16:uniqueId val="{0000003E-E282-4C2F-A5A8-666F16C06D34}"/>
                </c:ext>
              </c:extLst>
            </c:dLbl>
            <c:dLbl>
              <c:idx val="11"/>
              <c:delete val="1"/>
              <c:extLst>
                <c:ext xmlns:c15="http://schemas.microsoft.com/office/drawing/2012/chart" uri="{CE6537A1-D6FC-4f65-9D91-7224C49458BB}"/>
                <c:ext xmlns:c16="http://schemas.microsoft.com/office/drawing/2014/chart" uri="{C3380CC4-5D6E-409C-BE32-E72D297353CC}">
                  <c16:uniqueId val="{0000003F-E282-4C2F-A5A8-666F16C06D34}"/>
                </c:ext>
              </c:extLst>
            </c:dLbl>
            <c:dLbl>
              <c:idx val="12"/>
              <c:delete val="1"/>
              <c:extLst>
                <c:ext xmlns:c15="http://schemas.microsoft.com/office/drawing/2012/chart" uri="{CE6537A1-D6FC-4f65-9D91-7224C49458BB}"/>
                <c:ext xmlns:c16="http://schemas.microsoft.com/office/drawing/2014/chart" uri="{C3380CC4-5D6E-409C-BE32-E72D297353CC}">
                  <c16:uniqueId val="{00000040-E282-4C2F-A5A8-666F16C06D34}"/>
                </c:ext>
              </c:extLst>
            </c:dLbl>
            <c:dLbl>
              <c:idx val="13"/>
              <c:layout>
                <c:manualLayout>
                  <c:x val="-6.5972222222221918E-3"/>
                  <c:y val="-2.0792527196726647E-2"/>
                </c:manualLayout>
              </c:layout>
              <c:tx>
                <c:strRef>
                  <c:f>Slide14_Datenblatt!$A$6</c:f>
                  <c:strCache>
                    <c:ptCount val="1"/>
                    <c:pt idx="0">
                      <c:v>Ausschüttung
</c:v>
                    </c:pt>
                  </c:strCache>
                </c:strRef>
              </c:tx>
              <c:spPr>
                <a:noFill/>
                <a:ln w="25400">
                  <a:noFill/>
                </a:ln>
              </c:spPr>
              <c:txPr>
                <a:bodyPr/>
                <a:lstStyle/>
                <a:p>
                  <a:pPr algn="l">
                    <a:defRPr sz="12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{A3CA3DDB-4412-4FEF-BCE8-C40183519258}</c15:txfldGUID>
                      <c15:f>Slide14_Datenblatt!$A$6</c15:f>
                      <c15:dlblFieldTableCache>
                        <c:ptCount val="1"/>
                        <c:pt idx="0">
                          <c:v>Ausschüttung
</c:v>
                        </c:pt>
                      </c15:dlblFieldTableCache>
                    </c15:dlblFTEntry>
                  </c15:dlblFieldTable>
                  <c15:showDataLabelsRange val="0"/>
                </c:ext>
                <c:ext xmlns:c16="http://schemas.microsoft.com/office/drawing/2014/chart" uri="{C3380CC4-5D6E-409C-BE32-E72D297353CC}">
                  <c16:uniqueId val="{00000041-E282-4C2F-A5A8-666F16C06D34}"/>
                </c:ext>
              </c:extLst>
            </c:dLbl>
            <c:dLbl>
              <c:idx val="14"/>
              <c:delete val="1"/>
              <c:extLst>
                <c:ext xmlns:c15="http://schemas.microsoft.com/office/drawing/2012/chart" uri="{CE6537A1-D6FC-4f65-9D91-7224C49458BB}"/>
                <c:ext xmlns:c16="http://schemas.microsoft.com/office/drawing/2014/chart" uri="{C3380CC4-5D6E-409C-BE32-E72D297353CC}">
                  <c16:uniqueId val="{00000042-E282-4C2F-A5A8-666F16C06D34}"/>
                </c:ext>
              </c:extLst>
            </c:dLbl>
            <c:dLbl>
              <c:idx val="15"/>
              <c:delete val="1"/>
              <c:extLst>
                <c:ext xmlns:c15="http://schemas.microsoft.com/office/drawing/2012/chart" uri="{CE6537A1-D6FC-4f65-9D91-7224C49458BB}"/>
                <c:ext xmlns:c16="http://schemas.microsoft.com/office/drawing/2014/chart" uri="{C3380CC4-5D6E-409C-BE32-E72D297353CC}">
                  <c16:uniqueId val="{00000043-E282-4C2F-A5A8-666F16C06D34}"/>
                </c:ext>
              </c:extLst>
            </c:dLbl>
            <c:dLbl>
              <c:idx val="16"/>
              <c:delete val="1"/>
              <c:extLst>
                <c:ext xmlns:c15="http://schemas.microsoft.com/office/drawing/2012/chart" uri="{CE6537A1-D6FC-4f65-9D91-7224C49458BB}"/>
                <c:ext xmlns:c16="http://schemas.microsoft.com/office/drawing/2014/chart" uri="{C3380CC4-5D6E-409C-BE32-E72D297353CC}">
                  <c16:uniqueId val="{00000044-E282-4C2F-A5A8-666F16C06D34}"/>
                </c:ext>
              </c:extLst>
            </c:dLbl>
            <c:dLbl>
              <c:idx val="17"/>
              <c:delete val="1"/>
              <c:extLst>
                <c:ext xmlns:c15="http://schemas.microsoft.com/office/drawing/2012/chart" uri="{CE6537A1-D6FC-4f65-9D91-7224C49458BB}"/>
                <c:ext xmlns:c16="http://schemas.microsoft.com/office/drawing/2014/chart" uri="{C3380CC4-5D6E-409C-BE32-E72D297353CC}">
                  <c16:uniqueId val="{00000045-E282-4C2F-A5A8-666F16C06D34}"/>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Slide14_Datenblatt!$O$61:$O$78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Slide14_Datenblatt!$P$61:$P$78</c:f>
              <c:numCache>
                <c:formatCode>#,##0</c:formatCode>
                <c:ptCount val="18"/>
                <c:pt idx="0">
                  <c:v>-311593.44</c:v>
                </c:pt>
                <c:pt idx="1">
                  <c:v>-311593.44</c:v>
                </c:pt>
                <c:pt idx="2">
                  <c:v>-311593.44</c:v>
                </c:pt>
                <c:pt idx="3">
                  <c:v>-311593.44</c:v>
                </c:pt>
                <c:pt idx="4">
                  <c:v>-311593.44</c:v>
                </c:pt>
                <c:pt idx="5">
                  <c:v>-311593.44</c:v>
                </c:pt>
                <c:pt idx="6">
                  <c:v>-311593.44</c:v>
                </c:pt>
                <c:pt idx="7">
                  <c:v>-311593.44</c:v>
                </c:pt>
                <c:pt idx="8">
                  <c:v>-311593.44</c:v>
                </c:pt>
                <c:pt idx="9">
                  <c:v>-311593.44</c:v>
                </c:pt>
                <c:pt idx="10">
                  <c:v>-311593.44</c:v>
                </c:pt>
                <c:pt idx="11">
                  <c:v>-311593.44</c:v>
                </c:pt>
                <c:pt idx="12">
                  <c:v>-311593.44</c:v>
                </c:pt>
                <c:pt idx="13">
                  <c:v>-311593.44</c:v>
                </c:pt>
                <c:pt idx="14">
                  <c:v>-311593.44</c:v>
                </c:pt>
                <c:pt idx="15">
                  <c:v>-311593.44</c:v>
                </c:pt>
                <c:pt idx="16">
                  <c:v>-311593.44</c:v>
                </c:pt>
                <c:pt idx="17">
                  <c:v>-311593.44</c:v>
                </c:pt>
              </c:numCache>
            </c:numRef>
          </c:yVal>
          <c:smooth val="0"/>
          <c:extLst>
            <c:ext xmlns:c16="http://schemas.microsoft.com/office/drawing/2014/chart" uri="{C3380CC4-5D6E-409C-BE32-E72D297353CC}">
              <c16:uniqueId val="{00000046-E282-4C2F-A5A8-666F16C06D34}"/>
            </c:ext>
          </c:extLst>
        </c:ser>
        <c:dLbls>
          <c:showLegendKey val="0"/>
          <c:showVal val="0"/>
          <c:showCatName val="0"/>
          <c:showSerName val="0"/>
          <c:showPercent val="0"/>
          <c:showBubbleSize val="0"/>
        </c:dLbls>
        <c:axId val="308156672"/>
        <c:axId val="308170752"/>
      </c:scatterChart>
      <c:catAx>
        <c:axId val="308071424"/>
        <c:scaling>
          <c:orientation val="minMax"/>
        </c:scaling>
        <c:delete val="1"/>
        <c:axPos val="b"/>
        <c:numFmt formatCode="General" sourceLinked="0"/>
        <c:majorTickMark val="out"/>
        <c:minorTickMark val="none"/>
        <c:tickLblPos val="nextTo"/>
        <c:crossAx val="308155136"/>
        <c:crosses val="autoZero"/>
        <c:auto val="0"/>
        <c:lblAlgn val="ctr"/>
        <c:lblOffset val="100"/>
        <c:noMultiLvlLbl val="0"/>
      </c:catAx>
      <c:valAx>
        <c:axId val="308155136"/>
        <c:scaling>
          <c:orientation val="minMax"/>
        </c:scaling>
        <c:delete val="1"/>
        <c:axPos val="l"/>
        <c:numFmt formatCode="General" sourceLinked="1"/>
        <c:majorTickMark val="out"/>
        <c:minorTickMark val="none"/>
        <c:tickLblPos val="nextTo"/>
        <c:crossAx val="308071424"/>
        <c:crosses val="autoZero"/>
        <c:crossBetween val="between"/>
      </c:valAx>
      <c:catAx>
        <c:axId val="308156672"/>
        <c:scaling>
          <c:orientation val="minMax"/>
        </c:scaling>
        <c:delete val="1"/>
        <c:axPos val="b"/>
        <c:majorTickMark val="out"/>
        <c:minorTickMark val="none"/>
        <c:tickLblPos val="nextTo"/>
        <c:crossAx val="308170752"/>
        <c:crosses val="autoZero"/>
        <c:auto val="1"/>
        <c:lblAlgn val="ctr"/>
        <c:lblOffset val="100"/>
        <c:noMultiLvlLbl val="0"/>
      </c:catAx>
      <c:valAx>
        <c:axId val="308170752"/>
        <c:scaling>
          <c:orientation val="minMax"/>
        </c:scaling>
        <c:delete val="1"/>
        <c:axPos val="r"/>
        <c:numFmt formatCode="General" sourceLinked="1"/>
        <c:majorTickMark val="out"/>
        <c:minorTickMark val="none"/>
        <c:tickLblPos val="nextTo"/>
        <c:crossAx val="308156672"/>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7294629215"/>
        </c:manualLayout>
      </c:layout>
      <c:barChart>
        <c:barDir val="col"/>
        <c:grouping val="stacked"/>
        <c:varyColors val="0"/>
        <c:ser>
          <c:idx val="0"/>
          <c:order val="0"/>
          <c:tx>
            <c:strRef>
              <c:f>Slide15_Datenblatt!$A$12</c:f>
              <c:strCache>
                <c:ptCount val="1"/>
                <c:pt idx="0">
                  <c:v>Material</c:v>
                </c:pt>
              </c:strCache>
            </c:strRef>
          </c:tx>
          <c:spPr>
            <a:solidFill>
              <a:srgbClr val="4848FF"/>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1-8341-4966-8AAB-89B787758015}"/>
              </c:ext>
            </c:extLst>
          </c:dPt>
          <c:val>
            <c:numRef>
              <c:f>Slide15_Datenblatt!$B$12:$G$12</c:f>
              <c:numCache>
                <c:formatCode>#,##0</c:formatCode>
                <c:ptCount val="6"/>
                <c:pt idx="0" formatCode="0">
                  <c:v>2162710.3275000001</c:v>
                </c:pt>
                <c:pt idx="1">
                  <c:v>2162710.3275000001</c:v>
                </c:pt>
                <c:pt idx="2">
                  <c:v>2095507.6518999999</c:v>
                </c:pt>
                <c:pt idx="3">
                  <c:v>1512185.5008</c:v>
                </c:pt>
                <c:pt idx="4">
                  <c:v>1119060.1752000002</c:v>
                </c:pt>
                <c:pt idx="5">
                  <c:v>1033674.3774</c:v>
                </c:pt>
              </c:numCache>
            </c:numRef>
          </c:val>
          <c:extLst>
            <c:ext xmlns:c16="http://schemas.microsoft.com/office/drawing/2014/chart" uri="{C3380CC4-5D6E-409C-BE32-E72D297353CC}">
              <c16:uniqueId val="{00000002-8341-4966-8AAB-89B787758015}"/>
            </c:ext>
          </c:extLst>
        </c:ser>
        <c:ser>
          <c:idx val="1"/>
          <c:order val="1"/>
          <c:tx>
            <c:strRef>
              <c:f>Slide15_Datenblatt!$A$13</c:f>
              <c:strCache>
                <c:ptCount val="1"/>
                <c:pt idx="0">
                  <c:v>Personal</c:v>
                </c:pt>
              </c:strCache>
            </c:strRef>
          </c:tx>
          <c:spPr>
            <a:solidFill>
              <a:srgbClr val="8080FF"/>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4-8341-4966-8AAB-89B787758015}"/>
              </c:ext>
            </c:extLst>
          </c:dPt>
          <c:val>
            <c:numRef>
              <c:f>Slide15_Datenblatt!$B$13:$G$13</c:f>
              <c:numCache>
                <c:formatCode>#,##0</c:formatCode>
                <c:ptCount val="6"/>
                <c:pt idx="0" formatCode="0">
                  <c:v>1406573.0190000001</c:v>
                </c:pt>
                <c:pt idx="1">
                  <c:v>1406573.0190000001</c:v>
                </c:pt>
                <c:pt idx="2">
                  <c:v>1424707.7519999999</c:v>
                </c:pt>
                <c:pt idx="3">
                  <c:v>1067113.152</c:v>
                </c:pt>
                <c:pt idx="4">
                  <c:v>778617.92399999988</c:v>
                </c:pt>
                <c:pt idx="5">
                  <c:v>752829.60329999996</c:v>
                </c:pt>
              </c:numCache>
            </c:numRef>
          </c:val>
          <c:extLst>
            <c:ext xmlns:c16="http://schemas.microsoft.com/office/drawing/2014/chart" uri="{C3380CC4-5D6E-409C-BE32-E72D297353CC}">
              <c16:uniqueId val="{00000005-8341-4966-8AAB-89B787758015}"/>
            </c:ext>
          </c:extLst>
        </c:ser>
        <c:ser>
          <c:idx val="2"/>
          <c:order val="2"/>
          <c:tx>
            <c:strRef>
              <c:f>Slide15_Datenblatt!$A$14</c:f>
              <c:strCache>
                <c:ptCount val="1"/>
                <c:pt idx="0">
                  <c:v>Abschreibungen</c:v>
                </c:pt>
              </c:strCache>
            </c:strRef>
          </c:tx>
          <c:spPr>
            <a:solidFill>
              <a:srgbClr val="9C9CFF"/>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7-8341-4966-8AAB-89B787758015}"/>
              </c:ext>
            </c:extLst>
          </c:dPt>
          <c:val>
            <c:numRef>
              <c:f>Slide15_Datenblatt!$B$14:$G$14</c:f>
              <c:numCache>
                <c:formatCode>#,##0</c:formatCode>
                <c:ptCount val="6"/>
                <c:pt idx="0" formatCode="0">
                  <c:v>227198.82953571426</c:v>
                </c:pt>
                <c:pt idx="1">
                  <c:v>105237.99449999999</c:v>
                </c:pt>
                <c:pt idx="2">
                  <c:v>97263.70229999999</c:v>
                </c:pt>
                <c:pt idx="3">
                  <c:v>57663.878400000001</c:v>
                </c:pt>
                <c:pt idx="4">
                  <c:v>44242.495200000005</c:v>
                </c:pt>
                <c:pt idx="5">
                  <c:v>39562.081200000001</c:v>
                </c:pt>
              </c:numCache>
            </c:numRef>
          </c:val>
          <c:extLst>
            <c:ext xmlns:c16="http://schemas.microsoft.com/office/drawing/2014/chart" uri="{C3380CC4-5D6E-409C-BE32-E72D297353CC}">
              <c16:uniqueId val="{00000008-8341-4966-8AAB-89B787758015}"/>
            </c:ext>
          </c:extLst>
        </c:ser>
        <c:ser>
          <c:idx val="3"/>
          <c:order val="3"/>
          <c:tx>
            <c:strRef>
              <c:f>Slide15_Datenblatt!$A$15</c:f>
              <c:strCache>
                <c:ptCount val="1"/>
                <c:pt idx="0">
                  <c:v>Restaufwand</c:v>
                </c:pt>
              </c:strCache>
            </c:strRef>
          </c:tx>
          <c:spPr>
            <a:solidFill>
              <a:srgbClr val="B8B8FF"/>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A-8341-4966-8AAB-89B787758015}"/>
              </c:ext>
            </c:extLst>
          </c:dPt>
          <c:val>
            <c:numRef>
              <c:f>Slide15_Datenblatt!$B$15:$G$15</c:f>
              <c:numCache>
                <c:formatCode>#,##0</c:formatCode>
                <c:ptCount val="6"/>
                <c:pt idx="0" formatCode="0">
                  <c:v>357970.44908892864</c:v>
                </c:pt>
                <c:pt idx="1">
                  <c:v>566523.47700000007</c:v>
                </c:pt>
                <c:pt idx="2">
                  <c:v>551617.61679999996</c:v>
                </c:pt>
                <c:pt idx="3">
                  <c:v>409943.77919999993</c:v>
                </c:pt>
                <c:pt idx="4">
                  <c:v>281952.1728</c:v>
                </c:pt>
                <c:pt idx="5">
                  <c:v>274404.43530000001</c:v>
                </c:pt>
              </c:numCache>
            </c:numRef>
          </c:val>
          <c:extLst>
            <c:ext xmlns:c16="http://schemas.microsoft.com/office/drawing/2014/chart" uri="{C3380CC4-5D6E-409C-BE32-E72D297353CC}">
              <c16:uniqueId val="{0000000B-8341-4966-8AAB-89B787758015}"/>
            </c:ext>
          </c:extLst>
        </c:ser>
        <c:ser>
          <c:idx val="4"/>
          <c:order val="6"/>
          <c:tx>
            <c:strRef>
              <c:f>Slide15_Datenblatt!$A$16</c:f>
              <c:strCache>
                <c:ptCount val="1"/>
                <c:pt idx="0">
                  <c:v>Gesamtleistung</c:v>
                </c:pt>
              </c:strCache>
            </c:strRef>
          </c:tx>
          <c:spPr>
            <a:noFill/>
            <a:ln w="25400">
              <a:noFill/>
            </a:ln>
          </c:spPr>
          <c:invertIfNegative val="0"/>
          <c:val>
            <c:numRef>
              <c:f>Slide15_Datenblatt!$B$16:$G$16</c:f>
              <c:numCache>
                <c:formatCode>#,##0</c:formatCode>
                <c:ptCount val="6"/>
                <c:pt idx="0">
                  <c:v>454397.65907142853</c:v>
                </c:pt>
                <c:pt idx="1">
                  <c:v>454397.65907142853</c:v>
                </c:pt>
                <c:pt idx="2">
                  <c:v>454397.65907142853</c:v>
                </c:pt>
                <c:pt idx="3">
                  <c:v>454397.65907142853</c:v>
                </c:pt>
                <c:pt idx="4">
                  <c:v>454397.65907142853</c:v>
                </c:pt>
                <c:pt idx="5">
                  <c:v>454397.65907142853</c:v>
                </c:pt>
              </c:numCache>
            </c:numRef>
          </c:val>
          <c:extLst>
            <c:ext xmlns:c16="http://schemas.microsoft.com/office/drawing/2014/chart" uri="{C3380CC4-5D6E-409C-BE32-E72D297353CC}">
              <c16:uniqueId val="{0000000C-8341-4966-8AAB-89B787758015}"/>
            </c:ext>
          </c:extLst>
        </c:ser>
        <c:dLbls>
          <c:showLegendKey val="0"/>
          <c:showVal val="0"/>
          <c:showCatName val="0"/>
          <c:showSerName val="0"/>
          <c:showPercent val="0"/>
          <c:showBubbleSize val="0"/>
        </c:dLbls>
        <c:gapWidth val="50"/>
        <c:overlap val="100"/>
        <c:axId val="308514176"/>
        <c:axId val="25302144"/>
      </c:barChart>
      <c:scatterChart>
        <c:scatterStyle val="lineMarker"/>
        <c:varyColors val="0"/>
        <c:ser>
          <c:idx val="6"/>
          <c:order val="4"/>
          <c:tx>
            <c:v>xAchse</c:v>
          </c:tx>
          <c:spPr>
            <a:ln w="38100">
              <a:solidFill>
                <a:srgbClr val="000000"/>
              </a:solidFill>
              <a:prstDash val="solid"/>
            </a:ln>
          </c:spPr>
          <c:marker>
            <c:symbol val="none"/>
          </c:marker>
          <c:xVal>
            <c:numRef>
              <c:f>Slide15_Datenblatt!$I$55:$I$56</c:f>
              <c:numCache>
                <c:formatCode>General</c:formatCode>
                <c:ptCount val="2"/>
                <c:pt idx="0">
                  <c:v>1.5</c:v>
                </c:pt>
                <c:pt idx="1">
                  <c:v>6.5</c:v>
                </c:pt>
              </c:numCache>
            </c:numRef>
          </c:xVal>
          <c:yVal>
            <c:numRef>
              <c:f>Slide15_Datenblatt!$J$55:$J$56</c:f>
              <c:numCache>
                <c:formatCode>General</c:formatCode>
                <c:ptCount val="2"/>
                <c:pt idx="0">
                  <c:v>-10602.612045</c:v>
                </c:pt>
                <c:pt idx="1">
                  <c:v>-10602.612045</c:v>
                </c:pt>
              </c:numCache>
            </c:numRef>
          </c:yVal>
          <c:smooth val="0"/>
          <c:extLst>
            <c:ext xmlns:c16="http://schemas.microsoft.com/office/drawing/2014/chart" uri="{C3380CC4-5D6E-409C-BE32-E72D297353CC}">
              <c16:uniqueId val="{0000000D-8341-4966-8AAB-89B787758015}"/>
            </c:ext>
          </c:extLst>
        </c:ser>
        <c:ser>
          <c:idx val="5"/>
          <c:order val="5"/>
          <c:tx>
            <c:v>Beschriftung</c:v>
          </c:tx>
          <c:spPr>
            <a:ln w="28575">
              <a:noFill/>
            </a:ln>
          </c:spPr>
          <c:marker>
            <c:symbol val="none"/>
          </c:marker>
          <c:dLbls>
            <c:dLbl>
              <c:idx val="0"/>
              <c:tx>
                <c:strRef>
                  <c:f>Slide15_Datenblatt!$I$59</c:f>
                  <c:strCache>
                    <c:ptCount val="1"/>
                    <c:pt idx="0">
                      <c:v>2014</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{07F5BC63-7920-4156-94AC-3D54B5FD77EE}</c15:txfldGUID>
                      <c15:f>Slide15_Datenblatt!$I$59</c15:f>
                      <c15:dlblFieldTableCache>
                        <c:ptCount val="1"/>
                        <c:pt idx="0">
                          <c:v>2014</c:v>
                        </c:pt>
                      </c15:dlblFieldTableCache>
                    </c15:dlblFTEntry>
                  </c15:dlblFieldTable>
                  <c15:showDataLabelsRange val="0"/>
                </c:ext>
                <c:ext xmlns:c16="http://schemas.microsoft.com/office/drawing/2014/chart" uri="{C3380CC4-5D6E-409C-BE32-E72D297353CC}">
                  <c16:uniqueId val="{0000000E-8341-4966-8AAB-89B787758015}"/>
                </c:ext>
              </c:extLst>
            </c:dLbl>
            <c:dLbl>
              <c:idx val="1"/>
              <c:tx>
                <c:strRef>
                  <c:f>Slide15_Datenblatt!$J$59</c:f>
                  <c:strCache>
                    <c:ptCount val="1"/>
                    <c:pt idx="0">
                      <c:v>2015</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{BDA67D33-3C60-442F-9753-45F980044F78}</c15:txfldGUID>
                      <c15:f>Slide15_Datenblatt!$J$59</c15:f>
                      <c15:dlblFieldTableCache>
                        <c:ptCount val="1"/>
                        <c:pt idx="0">
                          <c:v>2015</c:v>
                        </c:pt>
                      </c15:dlblFieldTableCache>
                    </c15:dlblFTEntry>
                  </c15:dlblFieldTable>
                  <c15:showDataLabelsRange val="0"/>
                </c:ext>
                <c:ext xmlns:c16="http://schemas.microsoft.com/office/drawing/2014/chart" uri="{C3380CC4-5D6E-409C-BE32-E72D297353CC}">
                  <c16:uniqueId val="{0000000F-8341-4966-8AAB-89B787758015}"/>
                </c:ext>
              </c:extLst>
            </c:dLbl>
            <c:dLbl>
              <c:idx val="2"/>
              <c:tx>
                <c:strRef>
                  <c:f>Slide15_Datenblatt!$K$59</c:f>
                  <c:strCache>
                    <c:ptCount val="1"/>
                    <c:pt idx="0">
                      <c:v>2016</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{0602C274-43CA-4225-85A8-46D9A2AAC203}</c15:txfldGUID>
                      <c15:f>Slide15_Datenblatt!$K$59</c15:f>
                      <c15:dlblFieldTableCache>
                        <c:ptCount val="1"/>
                        <c:pt idx="0">
                          <c:v>2016</c:v>
                        </c:pt>
                      </c15:dlblFieldTableCache>
                    </c15:dlblFTEntry>
                  </c15:dlblFieldTable>
                  <c15:showDataLabelsRange val="0"/>
                </c:ext>
                <c:ext xmlns:c16="http://schemas.microsoft.com/office/drawing/2014/chart" uri="{C3380CC4-5D6E-409C-BE32-E72D297353CC}">
                  <c16:uniqueId val="{00000010-8341-4966-8AAB-89B787758015}"/>
                </c:ext>
              </c:extLst>
            </c:dLbl>
            <c:dLbl>
              <c:idx val="3"/>
              <c:tx>
                <c:strRef>
                  <c:f>Slide15_Datenblatt!$L$59</c:f>
                  <c:strCache>
                    <c:ptCount val="1"/>
                    <c:pt idx="0">
                      <c:v>2017</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{98992221-50C1-4C21-85F7-B7E6CC75EE65}</c15:txfldGUID>
                      <c15:f>Slide15_Datenblatt!$L$59</c15:f>
                      <c15:dlblFieldTableCache>
                        <c:ptCount val="1"/>
                        <c:pt idx="0">
                          <c:v>2017</c:v>
                        </c:pt>
                      </c15:dlblFieldTableCache>
                    </c15:dlblFTEntry>
                  </c15:dlblFieldTable>
                  <c15:showDataLabelsRange val="0"/>
                </c:ext>
                <c:ext xmlns:c16="http://schemas.microsoft.com/office/drawing/2014/chart" uri="{C3380CC4-5D6E-409C-BE32-E72D297353CC}">
                  <c16:uniqueId val="{00000011-8341-4966-8AAB-89B787758015}"/>
                </c:ext>
              </c:extLst>
            </c:dLbl>
            <c:dLbl>
              <c:idx val="4"/>
              <c:tx>
                <c:strRef>
                  <c:f>Slide15_Datenblatt!$M$59</c:f>
                  <c:strCache>
                    <c:ptCount val="1"/>
                    <c:pt idx="0">
                      <c:v>2018</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{DB94C5D0-6A7A-4DA4-97EC-E0CD268955A9}</c15:txfldGUID>
                      <c15:f>Slide15_Datenblatt!$M$59</c15:f>
                      <c15:dlblFieldTableCache>
                        <c:ptCount val="1"/>
                        <c:pt idx="0">
                          <c:v>2018</c:v>
                        </c:pt>
                      </c15:dlblFieldTableCache>
                    </c15:dlblFTEntry>
                  </c15:dlblFieldTable>
                  <c15:showDataLabelsRange val="0"/>
                </c:ext>
                <c:ext xmlns:c16="http://schemas.microsoft.com/office/drawing/2014/chart" uri="{C3380CC4-5D6E-409C-BE32-E72D297353CC}">
                  <c16:uniqueId val="{00000012-8341-4966-8AAB-89B787758015}"/>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Slide15_Datenblatt!$I$60:$M$60</c:f>
              <c:numCache>
                <c:formatCode>General</c:formatCode>
                <c:ptCount val="5"/>
                <c:pt idx="0">
                  <c:v>2</c:v>
                </c:pt>
                <c:pt idx="1">
                  <c:v>3</c:v>
                </c:pt>
                <c:pt idx="2">
                  <c:v>4</c:v>
                </c:pt>
                <c:pt idx="3">
                  <c:v>5</c:v>
                </c:pt>
                <c:pt idx="4">
                  <c:v>6</c:v>
                </c:pt>
              </c:numCache>
            </c:numRef>
          </c:xVal>
          <c:yVal>
            <c:numRef>
              <c:f>Slide15_Datenblatt!$I$61:$M$61</c:f>
              <c:numCache>
                <c:formatCode>#,##0</c:formatCode>
                <c:ptCount val="5"/>
                <c:pt idx="0">
                  <c:v>-248404.05362571427</c:v>
                </c:pt>
                <c:pt idx="1">
                  <c:v>-248404.05362571427</c:v>
                </c:pt>
                <c:pt idx="2">
                  <c:v>-248404.05362571427</c:v>
                </c:pt>
                <c:pt idx="3">
                  <c:v>-248404.05362571427</c:v>
                </c:pt>
                <c:pt idx="4">
                  <c:v>-248404.05362571427</c:v>
                </c:pt>
              </c:numCache>
            </c:numRef>
          </c:yVal>
          <c:smooth val="0"/>
          <c:extLst>
            <c:ext xmlns:c16="http://schemas.microsoft.com/office/drawing/2014/chart" uri="{C3380CC4-5D6E-409C-BE32-E72D297353CC}">
              <c16:uniqueId val="{00000013-8341-4966-8AAB-89B787758015}"/>
            </c:ext>
          </c:extLst>
        </c:ser>
        <c:ser>
          <c:idx val="8"/>
          <c:order val="7"/>
          <c:tx>
            <c:strRef>
              <c:f>Slide15_Datenblatt!$A$57</c:f>
              <c:strCache>
                <c:ptCount val="1"/>
                <c:pt idx="0">
                  <c:v>Personal Beschriftung</c:v>
                </c:pt>
              </c:strCache>
            </c:strRef>
          </c:tx>
          <c:spPr>
            <a:ln w="28575">
              <a:noFill/>
            </a:ln>
          </c:spPr>
          <c:marker>
            <c:symbol val="none"/>
          </c:marker>
          <c:dLbls>
            <c:dLbl>
              <c:idx val="0"/>
              <c:layout>
                <c:manualLayout>
                  <c:x val="-9.0972222222222218E-2"/>
                  <c:y val="-6.4646464646464629E-3"/>
                </c:manualLayout>
              </c:layout>
              <c:tx>
                <c:strRef>
                  <c:f>Slide15_Datenblatt!$A$13</c:f>
                  <c:strCache>
                    <c:ptCount val="1"/>
                    <c:pt idx="0">
                      <c:v>Personal</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{9449BDBE-C0B3-4179-AFEA-F8AE19C499D2}</c15:txfldGUID>
                      <c15:f>Slide15_Datenblatt!$A$13</c15:f>
                      <c15:dlblFieldTableCache>
                        <c:ptCount val="1"/>
                        <c:pt idx="0">
                          <c:v>Personal</c:v>
                        </c:pt>
                      </c15:dlblFieldTableCache>
                    </c15:dlblFTEntry>
                  </c15:dlblFieldTable>
                  <c15:showDataLabelsRange val="0"/>
                </c:ext>
                <c:ext xmlns:c16="http://schemas.microsoft.com/office/drawing/2014/chart" uri="{C3380CC4-5D6E-409C-BE32-E72D297353CC}">
                  <c16:uniqueId val="{00000014-8341-4966-8AAB-89B787758015}"/>
                </c:ext>
              </c:extLst>
            </c:dLbl>
            <c:dLbl>
              <c:idx val="1"/>
              <c:tx>
                <c:strRef>
                  <c:f>Slide15_Datenblatt!$C$68</c:f>
                  <c:strCache>
                    <c:ptCount val="1"/>
                    <c:pt idx="0">
                      <c:v>30,3</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{D5D6492E-AA28-4229-A47E-0FF288B64778}</c15:txfldGUID>
                      <c15:f>Slide15_Datenblatt!$C$68</c15:f>
                      <c15:dlblFieldTableCache>
                        <c:ptCount val="1"/>
                        <c:pt idx="0">
                          <c:v>30,3</c:v>
                        </c:pt>
                      </c15:dlblFieldTableCache>
                    </c15:dlblFTEntry>
                  </c15:dlblFieldTable>
                  <c15:showDataLabelsRange val="0"/>
                </c:ext>
                <c:ext xmlns:c16="http://schemas.microsoft.com/office/drawing/2014/chart" uri="{C3380CC4-5D6E-409C-BE32-E72D297353CC}">
                  <c16:uniqueId val="{00000015-8341-4966-8AAB-89B787758015}"/>
                </c:ext>
              </c:extLst>
            </c:dLbl>
            <c:dLbl>
              <c:idx val="2"/>
              <c:tx>
                <c:strRef>
                  <c:f>Slide15_Datenblatt!$D$68</c:f>
                  <c:strCache>
                    <c:ptCount val="1"/>
                    <c:pt idx="0">
                      <c:v>31,2</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{1756B851-316B-4AC7-9D6B-BD5F8C2370E2}</c15:txfldGUID>
                      <c15:f>Slide15_Datenblatt!$D$68</c15:f>
                      <c15:dlblFieldTableCache>
                        <c:ptCount val="1"/>
                        <c:pt idx="0">
                          <c:v>31,2</c:v>
                        </c:pt>
                      </c15:dlblFieldTableCache>
                    </c15:dlblFTEntry>
                  </c15:dlblFieldTable>
                  <c15:showDataLabelsRange val="0"/>
                </c:ext>
                <c:ext xmlns:c16="http://schemas.microsoft.com/office/drawing/2014/chart" uri="{C3380CC4-5D6E-409C-BE32-E72D297353CC}">
                  <c16:uniqueId val="{00000016-8341-4966-8AAB-89B787758015}"/>
                </c:ext>
              </c:extLst>
            </c:dLbl>
            <c:dLbl>
              <c:idx val="3"/>
              <c:tx>
                <c:strRef>
                  <c:f>Slide15_Datenblatt!$E$68</c:f>
                  <c:strCache>
                    <c:ptCount val="1"/>
                    <c:pt idx="0">
                      <c:v>32,2</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{8FC4672C-8E5A-4DDA-9428-999A754283D8}</c15:txfldGUID>
                      <c15:f>Slide15_Datenblatt!$E$68</c15:f>
                      <c15:dlblFieldTableCache>
                        <c:ptCount val="1"/>
                        <c:pt idx="0">
                          <c:v>32,2</c:v>
                        </c:pt>
                      </c15:dlblFieldTableCache>
                    </c15:dlblFTEntry>
                  </c15:dlblFieldTable>
                  <c15:showDataLabelsRange val="0"/>
                </c:ext>
                <c:ext xmlns:c16="http://schemas.microsoft.com/office/drawing/2014/chart" uri="{C3380CC4-5D6E-409C-BE32-E72D297353CC}">
                  <c16:uniqueId val="{00000017-8341-4966-8AAB-89B787758015}"/>
                </c:ext>
              </c:extLst>
            </c:dLbl>
            <c:dLbl>
              <c:idx val="4"/>
              <c:tx>
                <c:strRef>
                  <c:f>Slide15_Datenblatt!$F$68</c:f>
                  <c:strCache>
                    <c:ptCount val="1"/>
                    <c:pt idx="0">
                      <c:v>31,2</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{4F4E80F9-6442-414B-B23E-384DBD31D5B9}</c15:txfldGUID>
                      <c15:f>Slide15_Datenblatt!$F$68</c15:f>
                      <c15:dlblFieldTableCache>
                        <c:ptCount val="1"/>
                        <c:pt idx="0">
                          <c:v>31,2</c:v>
                        </c:pt>
                      </c15:dlblFieldTableCache>
                    </c15:dlblFTEntry>
                  </c15:dlblFieldTable>
                  <c15:showDataLabelsRange val="0"/>
                </c:ext>
                <c:ext xmlns:c16="http://schemas.microsoft.com/office/drawing/2014/chart" uri="{C3380CC4-5D6E-409C-BE32-E72D297353CC}">
                  <c16:uniqueId val="{00000018-8341-4966-8AAB-89B787758015}"/>
                </c:ext>
              </c:extLst>
            </c:dLbl>
            <c:dLbl>
              <c:idx val="5"/>
              <c:tx>
                <c:strRef>
                  <c:f>Slide15_Datenblatt!$G$68</c:f>
                  <c:strCache>
                    <c:ptCount val="1"/>
                    <c:pt idx="0">
                      <c:v>32,7</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{6AEACFE0-7AC3-457A-822F-3F8B67BEB147}</c15:txfldGUID>
                      <c15:f>Slide15_Datenblatt!$G$68</c15:f>
                      <c15:dlblFieldTableCache>
                        <c:ptCount val="1"/>
                        <c:pt idx="0">
                          <c:v>32,7</c:v>
                        </c:pt>
                      </c15:dlblFieldTableCache>
                    </c15:dlblFTEntry>
                  </c15:dlblFieldTable>
                  <c15:showDataLabelsRange val="0"/>
                </c:ext>
                <c:ext xmlns:c16="http://schemas.microsoft.com/office/drawing/2014/chart" uri="{C3380CC4-5D6E-409C-BE32-E72D297353CC}">
                  <c16:uniqueId val="{00000019-8341-4966-8AAB-89B787758015}"/>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Slide15_Datenblatt!$B$61:$G$61</c:f>
              <c:numCache>
                <c:formatCode>General</c:formatCode>
                <c:ptCount val="6"/>
                <c:pt idx="0">
                  <c:v>1</c:v>
                </c:pt>
                <c:pt idx="1">
                  <c:v>2</c:v>
                </c:pt>
                <c:pt idx="2">
                  <c:v>3</c:v>
                </c:pt>
                <c:pt idx="3">
                  <c:v>4</c:v>
                </c:pt>
                <c:pt idx="4">
                  <c:v>5</c:v>
                </c:pt>
                <c:pt idx="5">
                  <c:v>6</c:v>
                </c:pt>
              </c:numCache>
            </c:numRef>
          </c:xVal>
          <c:yVal>
            <c:numRef>
              <c:f>Slide15_Datenblatt!$B$57:$G$57</c:f>
              <c:numCache>
                <c:formatCode>#,##0</c:formatCode>
                <c:ptCount val="6"/>
                <c:pt idx="0" formatCode="0">
                  <c:v>2865996.8370000003</c:v>
                </c:pt>
                <c:pt idx="1">
                  <c:v>2865996.8370000003</c:v>
                </c:pt>
                <c:pt idx="2">
                  <c:v>2807861.5279000001</c:v>
                </c:pt>
                <c:pt idx="3">
                  <c:v>2045742.0767999999</c:v>
                </c:pt>
                <c:pt idx="4">
                  <c:v>1508369.1372000002</c:v>
                </c:pt>
                <c:pt idx="5">
                  <c:v>1410089.1790499999</c:v>
                </c:pt>
              </c:numCache>
            </c:numRef>
          </c:yVal>
          <c:smooth val="0"/>
          <c:extLst>
            <c:ext xmlns:c16="http://schemas.microsoft.com/office/drawing/2014/chart" uri="{C3380CC4-5D6E-409C-BE32-E72D297353CC}">
              <c16:uniqueId val="{0000001A-8341-4966-8AAB-89B787758015}"/>
            </c:ext>
          </c:extLst>
        </c:ser>
        <c:ser>
          <c:idx val="9"/>
          <c:order val="8"/>
          <c:tx>
            <c:strRef>
              <c:f>Slide15_Datenblatt!$A$58</c:f>
              <c:strCache>
                <c:ptCount val="1"/>
                <c:pt idx="0">
                  <c:v>Abschreibung Beschriftung</c:v>
                </c:pt>
              </c:strCache>
            </c:strRef>
          </c:tx>
          <c:spPr>
            <a:ln w="28575">
              <a:noFill/>
            </a:ln>
          </c:spPr>
          <c:marker>
            <c:symbol val="none"/>
          </c:marker>
          <c:dLbls>
            <c:dLbl>
              <c:idx val="0"/>
              <c:layout>
                <c:manualLayout>
                  <c:x val="-8.9930555555555555E-2"/>
                  <c:y val="-5.6601005682370446E-3"/>
                </c:manualLayout>
              </c:layout>
              <c:tx>
                <c:strRef>
                  <c:f>Slide15_Datenblatt!$A$14</c:f>
                  <c:strCache>
                    <c:ptCount val="1"/>
                    <c:pt idx="0">
                      <c:v>Abschreibungen</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{B244C285-5BFF-4208-A855-DFA882FD8A98}</c15:txfldGUID>
                      <c15:f>Slide15_Datenblatt!$A$14</c15:f>
                      <c15:dlblFieldTableCache>
                        <c:ptCount val="1"/>
                        <c:pt idx="0">
                          <c:v>Abschreibungen</c:v>
                        </c:pt>
                      </c15:dlblFieldTableCache>
                    </c15:dlblFTEntry>
                  </c15:dlblFieldTable>
                  <c15:showDataLabelsRange val="0"/>
                </c:ext>
                <c:ext xmlns:c16="http://schemas.microsoft.com/office/drawing/2014/chart" uri="{C3380CC4-5D6E-409C-BE32-E72D297353CC}">
                  <c16:uniqueId val="{0000001B-8341-4966-8AAB-89B787758015}"/>
                </c:ext>
              </c:extLst>
            </c:dLbl>
            <c:dLbl>
              <c:idx val="1"/>
              <c:tx>
                <c:strRef>
                  <c:f>Slide15_Datenblatt!$C$69</c:f>
                  <c:strCache>
                    <c:ptCount val="1"/>
                    <c:pt idx="0">
                      <c:v>2,3</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{4F67C7B0-2A36-4C2D-8E45-24591CE600B5}</c15:txfldGUID>
                      <c15:f>Slide15_Datenblatt!$C$69</c15:f>
                      <c15:dlblFieldTableCache>
                        <c:ptCount val="1"/>
                        <c:pt idx="0">
                          <c:v>2,3</c:v>
                        </c:pt>
                      </c15:dlblFieldTableCache>
                    </c15:dlblFTEntry>
                  </c15:dlblFieldTable>
                  <c15:showDataLabelsRange val="0"/>
                </c:ext>
                <c:ext xmlns:c16="http://schemas.microsoft.com/office/drawing/2014/chart" uri="{C3380CC4-5D6E-409C-BE32-E72D297353CC}">
                  <c16:uniqueId val="{0000001C-8341-4966-8AAB-89B787758015}"/>
                </c:ext>
              </c:extLst>
            </c:dLbl>
            <c:dLbl>
              <c:idx val="2"/>
              <c:tx>
                <c:strRef>
                  <c:f>Slide15_Datenblatt!$D$69</c:f>
                  <c:strCache>
                    <c:ptCount val="1"/>
                    <c:pt idx="0">
                      <c:v>2,1</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{B4B7FCAB-9F99-42BA-8038-9DCC78CE1C8F}</c15:txfldGUID>
                      <c15:f>Slide15_Datenblatt!$D$69</c15:f>
                      <c15:dlblFieldTableCache>
                        <c:ptCount val="1"/>
                        <c:pt idx="0">
                          <c:v>2,1</c:v>
                        </c:pt>
                      </c15:dlblFieldTableCache>
                    </c15:dlblFTEntry>
                  </c15:dlblFieldTable>
                  <c15:showDataLabelsRange val="0"/>
                </c:ext>
                <c:ext xmlns:c16="http://schemas.microsoft.com/office/drawing/2014/chart" uri="{C3380CC4-5D6E-409C-BE32-E72D297353CC}">
                  <c16:uniqueId val="{0000001D-8341-4966-8AAB-89B787758015}"/>
                </c:ext>
              </c:extLst>
            </c:dLbl>
            <c:dLbl>
              <c:idx val="3"/>
              <c:tx>
                <c:strRef>
                  <c:f>Slide15_Datenblatt!$E$69</c:f>
                  <c:strCache>
                    <c:ptCount val="1"/>
                    <c:pt idx="0">
                      <c:v>1,7</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{84EE6B1C-8374-4446-85F8-1AC41D466C71}</c15:txfldGUID>
                      <c15:f>Slide15_Datenblatt!$E$69</c15:f>
                      <c15:dlblFieldTableCache>
                        <c:ptCount val="1"/>
                        <c:pt idx="0">
                          <c:v>1,7</c:v>
                        </c:pt>
                      </c15:dlblFieldTableCache>
                    </c15:dlblFTEntry>
                  </c15:dlblFieldTable>
                  <c15:showDataLabelsRange val="0"/>
                </c:ext>
                <c:ext xmlns:c16="http://schemas.microsoft.com/office/drawing/2014/chart" uri="{C3380CC4-5D6E-409C-BE32-E72D297353CC}">
                  <c16:uniqueId val="{0000001E-8341-4966-8AAB-89B787758015}"/>
                </c:ext>
              </c:extLst>
            </c:dLbl>
            <c:dLbl>
              <c:idx val="4"/>
              <c:tx>
                <c:strRef>
                  <c:f>Slide15_Datenblatt!$F$69</c:f>
                  <c:strCache>
                    <c:ptCount val="1"/>
                    <c:pt idx="0">
                      <c:v>1,8</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{F65CA335-96DC-4C45-845B-9DEEA3CE3684}</c15:txfldGUID>
                      <c15:f>Slide15_Datenblatt!$F$69</c15:f>
                      <c15:dlblFieldTableCache>
                        <c:ptCount val="1"/>
                        <c:pt idx="0">
                          <c:v>1,8</c:v>
                        </c:pt>
                      </c15:dlblFieldTableCache>
                    </c15:dlblFTEntry>
                  </c15:dlblFieldTable>
                  <c15:showDataLabelsRange val="0"/>
                </c:ext>
                <c:ext xmlns:c16="http://schemas.microsoft.com/office/drawing/2014/chart" uri="{C3380CC4-5D6E-409C-BE32-E72D297353CC}">
                  <c16:uniqueId val="{0000001F-8341-4966-8AAB-89B787758015}"/>
                </c:ext>
              </c:extLst>
            </c:dLbl>
            <c:dLbl>
              <c:idx val="5"/>
              <c:tx>
                <c:strRef>
                  <c:f>Slide15_Datenblatt!$G$69</c:f>
                  <c:strCache>
                    <c:ptCount val="1"/>
                    <c:pt idx="0">
                      <c:v>1,7</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{0534C2C0-DEFA-4B12-9272-C9CB35413086}</c15:txfldGUID>
                      <c15:f>Slide15_Datenblatt!$G$69</c15:f>
                      <c15:dlblFieldTableCache>
                        <c:ptCount val="1"/>
                        <c:pt idx="0">
                          <c:v>1,7</c:v>
                        </c:pt>
                      </c15:dlblFieldTableCache>
                    </c15:dlblFTEntry>
                  </c15:dlblFieldTable>
                  <c15:showDataLabelsRange val="0"/>
                </c:ext>
                <c:ext xmlns:c16="http://schemas.microsoft.com/office/drawing/2014/chart" uri="{C3380CC4-5D6E-409C-BE32-E72D297353CC}">
                  <c16:uniqueId val="{00000020-8341-4966-8AAB-89B787758015}"/>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Slide15_Datenblatt!$B$61:$G$61</c:f>
              <c:numCache>
                <c:formatCode>General</c:formatCode>
                <c:ptCount val="6"/>
                <c:pt idx="0">
                  <c:v>1</c:v>
                </c:pt>
                <c:pt idx="1">
                  <c:v>2</c:v>
                </c:pt>
                <c:pt idx="2">
                  <c:v>3</c:v>
                </c:pt>
                <c:pt idx="3">
                  <c:v>4</c:v>
                </c:pt>
                <c:pt idx="4">
                  <c:v>5</c:v>
                </c:pt>
                <c:pt idx="5">
                  <c:v>6</c:v>
                </c:pt>
              </c:numCache>
            </c:numRef>
          </c:xVal>
          <c:yVal>
            <c:numRef>
              <c:f>Slide15_Datenblatt!$B$58:$G$58</c:f>
              <c:numCache>
                <c:formatCode>#,##0</c:formatCode>
                <c:ptCount val="6"/>
                <c:pt idx="0" formatCode="0">
                  <c:v>3682882.7612678572</c:v>
                </c:pt>
                <c:pt idx="1">
                  <c:v>3682882.7612678572</c:v>
                </c:pt>
                <c:pt idx="2">
                  <c:v>3633814.818667857</c:v>
                </c:pt>
                <c:pt idx="3">
                  <c:v>2692898.0675678574</c:v>
                </c:pt>
                <c:pt idx="4">
                  <c:v>2011277.5139678572</c:v>
                </c:pt>
                <c:pt idx="5">
                  <c:v>1900103.3954678571</c:v>
                </c:pt>
              </c:numCache>
            </c:numRef>
          </c:yVal>
          <c:smooth val="0"/>
          <c:extLst>
            <c:ext xmlns:c16="http://schemas.microsoft.com/office/drawing/2014/chart" uri="{C3380CC4-5D6E-409C-BE32-E72D297353CC}">
              <c16:uniqueId val="{00000021-8341-4966-8AAB-89B787758015}"/>
            </c:ext>
          </c:extLst>
        </c:ser>
        <c:ser>
          <c:idx val="10"/>
          <c:order val="9"/>
          <c:tx>
            <c:strRef>
              <c:f>Slide15_Datenblatt!$A$59</c:f>
              <c:strCache>
                <c:ptCount val="1"/>
                <c:pt idx="0">
                  <c:v>Restaufwand Beschriftung</c:v>
                </c:pt>
              </c:strCache>
            </c:strRef>
          </c:tx>
          <c:spPr>
            <a:ln w="28575">
              <a:noFill/>
            </a:ln>
          </c:spPr>
          <c:marker>
            <c:symbol val="none"/>
          </c:marker>
          <c:dLbls>
            <c:dLbl>
              <c:idx val="0"/>
              <c:layout>
                <c:manualLayout>
                  <c:x val="-9.0972222222222218E-2"/>
                  <c:y val="-5.7074683846337279E-3"/>
                </c:manualLayout>
              </c:layout>
              <c:tx>
                <c:strRef>
                  <c:f>Slide15_Datenblatt!$A$15</c:f>
                  <c:strCache>
                    <c:ptCount val="1"/>
                    <c:pt idx="0">
                      <c:v>Restaufwand</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{5CC48BBB-0968-43D0-A109-233D4CFDD6B3}</c15:txfldGUID>
                      <c15:f>Slide15_Datenblatt!$A$15</c15:f>
                      <c15:dlblFieldTableCache>
                        <c:ptCount val="1"/>
                        <c:pt idx="0">
                          <c:v>Restaufwand</c:v>
                        </c:pt>
                      </c15:dlblFieldTableCache>
                    </c15:dlblFTEntry>
                  </c15:dlblFieldTable>
                  <c15:showDataLabelsRange val="0"/>
                </c:ext>
                <c:ext xmlns:c16="http://schemas.microsoft.com/office/drawing/2014/chart" uri="{C3380CC4-5D6E-409C-BE32-E72D297353CC}">
                  <c16:uniqueId val="{00000022-8341-4966-8AAB-89B787758015}"/>
                </c:ext>
              </c:extLst>
            </c:dLbl>
            <c:dLbl>
              <c:idx val="1"/>
              <c:tx>
                <c:strRef>
                  <c:f>Slide15_Datenblatt!$C$70</c:f>
                  <c:strCache>
                    <c:ptCount val="1"/>
                    <c:pt idx="0">
                      <c:v>12,2</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{C32C0C06-EF41-46B2-B374-68CE3EEC0332}</c15:txfldGUID>
                      <c15:f>Slide15_Datenblatt!$C$70</c15:f>
                      <c15:dlblFieldTableCache>
                        <c:ptCount val="1"/>
                        <c:pt idx="0">
                          <c:v>12,2</c:v>
                        </c:pt>
                      </c15:dlblFieldTableCache>
                    </c15:dlblFTEntry>
                  </c15:dlblFieldTable>
                  <c15:showDataLabelsRange val="0"/>
                </c:ext>
                <c:ext xmlns:c16="http://schemas.microsoft.com/office/drawing/2014/chart" uri="{C3380CC4-5D6E-409C-BE32-E72D297353CC}">
                  <c16:uniqueId val="{00000023-8341-4966-8AAB-89B787758015}"/>
                </c:ext>
              </c:extLst>
            </c:dLbl>
            <c:dLbl>
              <c:idx val="2"/>
              <c:tx>
                <c:strRef>
                  <c:f>Slide15_Datenblatt!$D$70</c:f>
                  <c:strCache>
                    <c:ptCount val="1"/>
                    <c:pt idx="0">
                      <c:v>12,1</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{36EF35FF-C217-4859-B0BA-4C93044DA660}</c15:txfldGUID>
                      <c15:f>Slide15_Datenblatt!$D$70</c15:f>
                      <c15:dlblFieldTableCache>
                        <c:ptCount val="1"/>
                        <c:pt idx="0">
                          <c:v>12,1</c:v>
                        </c:pt>
                      </c15:dlblFieldTableCache>
                    </c15:dlblFTEntry>
                  </c15:dlblFieldTable>
                  <c15:showDataLabelsRange val="0"/>
                </c:ext>
                <c:ext xmlns:c16="http://schemas.microsoft.com/office/drawing/2014/chart" uri="{C3380CC4-5D6E-409C-BE32-E72D297353CC}">
                  <c16:uniqueId val="{00000024-8341-4966-8AAB-89B787758015}"/>
                </c:ext>
              </c:extLst>
            </c:dLbl>
            <c:dLbl>
              <c:idx val="3"/>
              <c:tx>
                <c:strRef>
                  <c:f>Slide15_Datenblatt!$E$70</c:f>
                  <c:strCache>
                    <c:ptCount val="1"/>
                    <c:pt idx="0">
                      <c:v>12,4</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{9C8EE0F6-4425-42B8-BDE8-FE0054E6EB45}</c15:txfldGUID>
                      <c15:f>Slide15_Datenblatt!$E$70</c15:f>
                      <c15:dlblFieldTableCache>
                        <c:ptCount val="1"/>
                        <c:pt idx="0">
                          <c:v>12,4</c:v>
                        </c:pt>
                      </c15:dlblFieldTableCache>
                    </c15:dlblFTEntry>
                  </c15:dlblFieldTable>
                  <c15:showDataLabelsRange val="0"/>
                </c:ext>
                <c:ext xmlns:c16="http://schemas.microsoft.com/office/drawing/2014/chart" uri="{C3380CC4-5D6E-409C-BE32-E72D297353CC}">
                  <c16:uniqueId val="{00000025-8341-4966-8AAB-89B787758015}"/>
                </c:ext>
              </c:extLst>
            </c:dLbl>
            <c:dLbl>
              <c:idx val="4"/>
              <c:tx>
                <c:strRef>
                  <c:f>Slide15_Datenblatt!$F$70</c:f>
                  <c:strCache>
                    <c:ptCount val="1"/>
                    <c:pt idx="0">
                      <c:v>11,3</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{8EF8E6B3-FEF0-4F61-9B07-988396FF4530}</c15:txfldGUID>
                      <c15:f>Slide15_Datenblatt!$F$70</c15:f>
                      <c15:dlblFieldTableCache>
                        <c:ptCount val="1"/>
                        <c:pt idx="0">
                          <c:v>11,3</c:v>
                        </c:pt>
                      </c15:dlblFieldTableCache>
                    </c15:dlblFTEntry>
                  </c15:dlblFieldTable>
                  <c15:showDataLabelsRange val="0"/>
                </c:ext>
                <c:ext xmlns:c16="http://schemas.microsoft.com/office/drawing/2014/chart" uri="{C3380CC4-5D6E-409C-BE32-E72D297353CC}">
                  <c16:uniqueId val="{00000026-8341-4966-8AAB-89B787758015}"/>
                </c:ext>
              </c:extLst>
            </c:dLbl>
            <c:dLbl>
              <c:idx val="5"/>
              <c:tx>
                <c:strRef>
                  <c:f>Slide15_Datenblatt!$G$70</c:f>
                  <c:strCache>
                    <c:ptCount val="1"/>
                    <c:pt idx="0">
                      <c:v>11,9</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{076F2B58-A1C5-46FD-A340-C2D15ACFE7C2}</c15:txfldGUID>
                      <c15:f>Slide15_Datenblatt!$G$70</c15:f>
                      <c15:dlblFieldTableCache>
                        <c:ptCount val="1"/>
                        <c:pt idx="0">
                          <c:v>11,9</c:v>
                        </c:pt>
                      </c15:dlblFieldTableCache>
                    </c15:dlblFTEntry>
                  </c15:dlblFieldTable>
                  <c15:showDataLabelsRange val="0"/>
                </c:ext>
                <c:ext xmlns:c16="http://schemas.microsoft.com/office/drawing/2014/chart" uri="{C3380CC4-5D6E-409C-BE32-E72D297353CC}">
                  <c16:uniqueId val="{00000027-8341-4966-8AAB-89B787758015}"/>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Slide15_Datenblatt!$B$61:$G$61</c:f>
              <c:numCache>
                <c:formatCode>General</c:formatCode>
                <c:ptCount val="6"/>
                <c:pt idx="0">
                  <c:v>1</c:v>
                </c:pt>
                <c:pt idx="1">
                  <c:v>2</c:v>
                </c:pt>
                <c:pt idx="2">
                  <c:v>3</c:v>
                </c:pt>
                <c:pt idx="3">
                  <c:v>4</c:v>
                </c:pt>
                <c:pt idx="4">
                  <c:v>5</c:v>
                </c:pt>
                <c:pt idx="5">
                  <c:v>6</c:v>
                </c:pt>
              </c:numCache>
            </c:numRef>
          </c:xVal>
          <c:yVal>
            <c:numRef>
              <c:f>Slide15_Datenblatt!$B$59:$G$59</c:f>
              <c:numCache>
                <c:formatCode>0</c:formatCode>
                <c:ptCount val="6"/>
                <c:pt idx="0">
                  <c:v>3957783.0795</c:v>
                </c:pt>
                <c:pt idx="1">
                  <c:v>3957783.0795</c:v>
                </c:pt>
                <c:pt idx="2">
                  <c:v>3893287.9145999998</c:v>
                </c:pt>
                <c:pt idx="3">
                  <c:v>2920096.8971035718</c:v>
                </c:pt>
                <c:pt idx="4">
                  <c:v>2238476.3435035716</c:v>
                </c:pt>
                <c:pt idx="5">
                  <c:v>2127302.2250035712</c:v>
                </c:pt>
              </c:numCache>
            </c:numRef>
          </c:yVal>
          <c:smooth val="0"/>
          <c:extLst>
            <c:ext xmlns:c16="http://schemas.microsoft.com/office/drawing/2014/chart" uri="{C3380CC4-5D6E-409C-BE32-E72D297353CC}">
              <c16:uniqueId val="{00000028-8341-4966-8AAB-89B787758015}"/>
            </c:ext>
          </c:extLst>
        </c:ser>
        <c:ser>
          <c:idx val="11"/>
          <c:order val="10"/>
          <c:tx>
            <c:strRef>
              <c:f>Slide15_Datenblatt!$A$60</c:f>
              <c:strCache>
                <c:ptCount val="1"/>
                <c:pt idx="0">
                  <c:v>Gesamtleistung Beschriftung</c:v>
                </c:pt>
              </c:strCache>
            </c:strRef>
          </c:tx>
          <c:spPr>
            <a:ln w="28575">
              <a:noFill/>
            </a:ln>
          </c:spPr>
          <c:marker>
            <c:symbol val="none"/>
          </c:marker>
          <c:dLbls>
            <c:dLbl>
              <c:idx val="0"/>
              <c:layout>
                <c:manualLayout>
                  <c:x val="-9.0972222222222218E-2"/>
                  <c:y val="-7.8148059775356386E-3"/>
                </c:manualLayout>
              </c:layout>
              <c:tx>
                <c:strRef>
                  <c:f>Slide15_Datenblatt!$A$16</c:f>
                  <c:strCache>
                    <c:ptCount val="1"/>
                    <c:pt idx="0">
                      <c:v>Gesamtleistung</c:v>
                    </c:pt>
                  </c:strCache>
                </c:strRef>
              </c:tx>
              <c:spPr>
                <a:noFill/>
                <a:ln w="25400">
                  <a:noFill/>
                </a:ln>
              </c:spPr>
              <c:txPr>
                <a:bodyPr/>
                <a:lstStyle/>
                <a:p>
                  <a:pPr algn="l">
                    <a:defRPr sz="1400" b="0" i="0" u="none" strike="noStrike" baseline="0">
                      <a:solidFill>
                        <a:srgbClr val="4848FF"/>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{2ACF9FA6-78F1-4515-9322-94554314E631}</c15:txfldGUID>
                      <c15:f>Slide15_Datenblatt!$A$16</c15:f>
                      <c15:dlblFieldTableCache>
                        <c:ptCount val="1"/>
                        <c:pt idx="0">
                          <c:v>Gesamtleistung</c:v>
                        </c:pt>
                      </c15:dlblFieldTableCache>
                    </c15:dlblFTEntry>
                  </c15:dlblFieldTable>
                  <c15:showDataLabelsRange val="0"/>
                </c:ext>
                <c:ext xmlns:c16="http://schemas.microsoft.com/office/drawing/2014/chart" uri="{C3380CC4-5D6E-409C-BE32-E72D297353CC}">
                  <c16:uniqueId val="{00000029-8341-4966-8AAB-89B787758015}"/>
                </c:ext>
              </c:extLst>
            </c:dLbl>
            <c:dLbl>
              <c:idx val="1"/>
              <c:tx>
                <c:strRef>
                  <c:f>Slide15_Datenblatt!$C$63</c:f>
                  <c:strCache>
                    <c:ptCount val="1"/>
                    <c:pt idx="0">
                      <c:v>4.636</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{0D3D2983-17C4-42EC-9982-D12698697591}</c15:txfldGUID>
                      <c15:f>Slide15_Datenblatt!$C$63</c15:f>
                      <c15:dlblFieldTableCache>
                        <c:ptCount val="1"/>
                        <c:pt idx="0">
                          <c:v>4.636</c:v>
                        </c:pt>
                      </c15:dlblFieldTableCache>
                    </c15:dlblFTEntry>
                  </c15:dlblFieldTable>
                  <c15:showDataLabelsRange val="0"/>
                </c:ext>
                <c:ext xmlns:c16="http://schemas.microsoft.com/office/drawing/2014/chart" uri="{C3380CC4-5D6E-409C-BE32-E72D297353CC}">
                  <c16:uniqueId val="{0000002A-8341-4966-8AAB-89B787758015}"/>
                </c:ext>
              </c:extLst>
            </c:dLbl>
            <c:dLbl>
              <c:idx val="2"/>
              <c:tx>
                <c:strRef>
                  <c:f>Slide15_Datenblatt!$D$63</c:f>
                  <c:strCache>
                    <c:ptCount val="1"/>
                    <c:pt idx="0">
                      <c:v>4.566</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{EC7FA5FA-42C8-43A0-B0BC-E829BCD9DA2E}</c15:txfldGUID>
                      <c15:f>Slide15_Datenblatt!$D$63</c15:f>
                      <c15:dlblFieldTableCache>
                        <c:ptCount val="1"/>
                        <c:pt idx="0">
                          <c:v>4.566</c:v>
                        </c:pt>
                      </c15:dlblFieldTableCache>
                    </c15:dlblFTEntry>
                  </c15:dlblFieldTable>
                  <c15:showDataLabelsRange val="0"/>
                </c:ext>
                <c:ext xmlns:c16="http://schemas.microsoft.com/office/drawing/2014/chart" uri="{C3380CC4-5D6E-409C-BE32-E72D297353CC}">
                  <c16:uniqueId val="{0000002B-8341-4966-8AAB-89B787758015}"/>
                </c:ext>
              </c:extLst>
            </c:dLbl>
            <c:dLbl>
              <c:idx val="3"/>
              <c:tx>
                <c:strRef>
                  <c:f>Slide15_Datenblatt!$E$63</c:f>
                  <c:strCache>
                    <c:ptCount val="1"/>
                    <c:pt idx="0">
                      <c:v>3.314</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{90EF79F9-ACE9-4797-AAB8-16185F20418B}</c15:txfldGUID>
                      <c15:f>Slide15_Datenblatt!$E$63</c15:f>
                      <c15:dlblFieldTableCache>
                        <c:ptCount val="1"/>
                        <c:pt idx="0">
                          <c:v>3.314</c:v>
                        </c:pt>
                      </c15:dlblFieldTableCache>
                    </c15:dlblFTEntry>
                  </c15:dlblFieldTable>
                  <c15:showDataLabelsRange val="0"/>
                </c:ext>
                <c:ext xmlns:c16="http://schemas.microsoft.com/office/drawing/2014/chart" uri="{C3380CC4-5D6E-409C-BE32-E72D297353CC}">
                  <c16:uniqueId val="{0000002C-8341-4966-8AAB-89B787758015}"/>
                </c:ext>
              </c:extLst>
            </c:dLbl>
            <c:dLbl>
              <c:idx val="4"/>
              <c:tx>
                <c:strRef>
                  <c:f>Slide15_Datenblatt!$F$63</c:f>
                  <c:strCache>
                    <c:ptCount val="1"/>
                    <c:pt idx="0">
                      <c:v>2.500</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{40FB0C76-08CA-4079-8FE5-E5D2684EB5D1}</c15:txfldGUID>
                      <c15:f>Slide15_Datenblatt!$F$63</c15:f>
                      <c15:dlblFieldTableCache>
                        <c:ptCount val="1"/>
                        <c:pt idx="0">
                          <c:v>2.500</c:v>
                        </c:pt>
                      </c15:dlblFieldTableCache>
                    </c15:dlblFTEntry>
                  </c15:dlblFieldTable>
                  <c15:showDataLabelsRange val="0"/>
                </c:ext>
                <c:ext xmlns:c16="http://schemas.microsoft.com/office/drawing/2014/chart" uri="{C3380CC4-5D6E-409C-BE32-E72D297353CC}">
                  <c16:uniqueId val="{0000002D-8341-4966-8AAB-89B787758015}"/>
                </c:ext>
              </c:extLst>
            </c:dLbl>
            <c:dLbl>
              <c:idx val="5"/>
              <c:tx>
                <c:strRef>
                  <c:f>Slide15_Datenblatt!$G$63</c:f>
                  <c:strCache>
                    <c:ptCount val="1"/>
                    <c:pt idx="0">
                      <c:v>2.300</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{C8063C3F-79D3-4F31-B5AE-49657F34E72E}</c15:txfldGUID>
                      <c15:f>Slide15_Datenblatt!$G$63</c15:f>
                      <c15:dlblFieldTableCache>
                        <c:ptCount val="1"/>
                        <c:pt idx="0">
                          <c:v>2.300</c:v>
                        </c:pt>
                      </c15:dlblFieldTableCache>
                    </c15:dlblFTEntry>
                  </c15:dlblFieldTable>
                  <c15:showDataLabelsRange val="0"/>
                </c:ext>
                <c:ext xmlns:c16="http://schemas.microsoft.com/office/drawing/2014/chart" uri="{C3380CC4-5D6E-409C-BE32-E72D297353CC}">
                  <c16:uniqueId val="{0000002E-8341-4966-8AAB-89B787758015}"/>
                </c:ext>
              </c:extLst>
            </c:dLbl>
            <c:spPr>
              <a:noFill/>
              <a:ln w="25400">
                <a:noFill/>
              </a:ln>
            </c:spPr>
            <c:txPr>
              <a:bodyPr/>
              <a:lstStyle/>
              <a:p>
                <a:pPr>
                  <a:defRPr sz="1400" b="0" i="0" u="none" strike="noStrike" baseline="0">
                    <a:solidFill>
                      <a:srgbClr val="4848FF"/>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Slide15_Datenblatt!$B$61:$G$61</c:f>
              <c:numCache>
                <c:formatCode>General</c:formatCode>
                <c:ptCount val="6"/>
                <c:pt idx="0">
                  <c:v>1</c:v>
                </c:pt>
                <c:pt idx="1">
                  <c:v>2</c:v>
                </c:pt>
                <c:pt idx="2">
                  <c:v>3</c:v>
                </c:pt>
                <c:pt idx="3">
                  <c:v>4</c:v>
                </c:pt>
                <c:pt idx="4">
                  <c:v>5</c:v>
                </c:pt>
                <c:pt idx="5">
                  <c:v>6</c:v>
                </c:pt>
              </c:numCache>
            </c:numRef>
          </c:xVal>
          <c:yVal>
            <c:numRef>
              <c:f>Slide15_Datenblatt!$B$60:$G$60</c:f>
              <c:numCache>
                <c:formatCode>0</c:formatCode>
                <c:ptCount val="6"/>
                <c:pt idx="0">
                  <c:v>4695442.4770714287</c:v>
                </c:pt>
                <c:pt idx="1">
                  <c:v>4695442.4770714287</c:v>
                </c:pt>
                <c:pt idx="2">
                  <c:v>4623494.382071428</c:v>
                </c:pt>
                <c:pt idx="3">
                  <c:v>3501303.9694714285</c:v>
                </c:pt>
                <c:pt idx="4">
                  <c:v>2692874.0025750003</c:v>
                </c:pt>
                <c:pt idx="5">
                  <c:v>2581699.884075</c:v>
                </c:pt>
              </c:numCache>
            </c:numRef>
          </c:yVal>
          <c:smooth val="0"/>
          <c:extLst>
            <c:ext xmlns:c16="http://schemas.microsoft.com/office/drawing/2014/chart" uri="{C3380CC4-5D6E-409C-BE32-E72D297353CC}">
              <c16:uniqueId val="{0000002F-8341-4966-8AAB-89B787758015}"/>
            </c:ext>
          </c:extLst>
        </c:ser>
        <c:ser>
          <c:idx val="7"/>
          <c:order val="11"/>
          <c:tx>
            <c:strRef>
              <c:f>Slide15_Datenblatt!$A$56</c:f>
              <c:strCache>
                <c:ptCount val="1"/>
                <c:pt idx="0">
                  <c:v>Material Beschriftung</c:v>
                </c:pt>
              </c:strCache>
            </c:strRef>
          </c:tx>
          <c:spPr>
            <a:ln w="28575">
              <a:noFill/>
            </a:ln>
          </c:spPr>
          <c:marker>
            <c:symbol val="none"/>
          </c:marker>
          <c:dLbls>
            <c:dLbl>
              <c:idx val="0"/>
              <c:layout>
                <c:manualLayout>
                  <c:x val="-9.0972222222222218E-2"/>
                  <c:y val="-5.7007520524581341E-3"/>
                </c:manualLayout>
              </c:layout>
              <c:tx>
                <c:strRef>
                  <c:f>Slide15_Datenblatt!$A$12</c:f>
                  <c:strCache>
                    <c:ptCount val="1"/>
                    <c:pt idx="0">
                      <c:v>Material</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{99D19639-0B8F-4B73-A126-59D528213652}</c15:txfldGUID>
                      <c15:f>Slide15_Datenblatt!$A$12</c15:f>
                      <c15:dlblFieldTableCache>
                        <c:ptCount val="1"/>
                        <c:pt idx="0">
                          <c:v>Material</c:v>
                        </c:pt>
                      </c15:dlblFieldTableCache>
                    </c15:dlblFTEntry>
                  </c15:dlblFieldTable>
                  <c15:showDataLabelsRange val="0"/>
                </c:ext>
                <c:ext xmlns:c16="http://schemas.microsoft.com/office/drawing/2014/chart" uri="{C3380CC4-5D6E-409C-BE32-E72D297353CC}">
                  <c16:uniqueId val="{00000030-8341-4966-8AAB-89B787758015}"/>
                </c:ext>
              </c:extLst>
            </c:dLbl>
            <c:dLbl>
              <c:idx val="1"/>
              <c:tx>
                <c:strRef>
                  <c:f>Slide15_Datenblatt!$C$67</c:f>
                  <c:strCache>
                    <c:ptCount val="1"/>
                    <c:pt idx="0">
                      <c:v>46,7</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{CA3E7BCB-751D-4760-9949-77E2B9A8387A}</c15:txfldGUID>
                      <c15:f>Slide15_Datenblatt!$C$67</c15:f>
                      <c15:dlblFieldTableCache>
                        <c:ptCount val="1"/>
                        <c:pt idx="0">
                          <c:v>46,7</c:v>
                        </c:pt>
                      </c15:dlblFieldTableCache>
                    </c15:dlblFTEntry>
                  </c15:dlblFieldTable>
                  <c15:showDataLabelsRange val="0"/>
                </c:ext>
                <c:ext xmlns:c16="http://schemas.microsoft.com/office/drawing/2014/chart" uri="{C3380CC4-5D6E-409C-BE32-E72D297353CC}">
                  <c16:uniqueId val="{00000031-8341-4966-8AAB-89B787758015}"/>
                </c:ext>
              </c:extLst>
            </c:dLbl>
            <c:dLbl>
              <c:idx val="2"/>
              <c:tx>
                <c:strRef>
                  <c:f>Slide15_Datenblatt!$D$67</c:f>
                  <c:strCache>
                    <c:ptCount val="1"/>
                    <c:pt idx="0">
                      <c:v>45,9</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{C6E2EB20-04D1-4248-946B-02C005E935DB}</c15:txfldGUID>
                      <c15:f>Slide15_Datenblatt!$D$67</c15:f>
                      <c15:dlblFieldTableCache>
                        <c:ptCount val="1"/>
                        <c:pt idx="0">
                          <c:v>45,9</c:v>
                        </c:pt>
                      </c15:dlblFieldTableCache>
                    </c15:dlblFTEntry>
                  </c15:dlblFieldTable>
                  <c15:showDataLabelsRange val="0"/>
                </c:ext>
                <c:ext xmlns:c16="http://schemas.microsoft.com/office/drawing/2014/chart" uri="{C3380CC4-5D6E-409C-BE32-E72D297353CC}">
                  <c16:uniqueId val="{00000032-8341-4966-8AAB-89B787758015}"/>
                </c:ext>
              </c:extLst>
            </c:dLbl>
            <c:dLbl>
              <c:idx val="3"/>
              <c:tx>
                <c:strRef>
                  <c:f>Slide15_Datenblatt!$E$67</c:f>
                  <c:strCache>
                    <c:ptCount val="1"/>
                    <c:pt idx="0">
                      <c:v>45,6</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{FD3D43B3-143B-4B7E-8625-720FB5E51A83}</c15:txfldGUID>
                      <c15:f>Slide15_Datenblatt!$E$67</c15:f>
                      <c15:dlblFieldTableCache>
                        <c:ptCount val="1"/>
                        <c:pt idx="0">
                          <c:v>45,6</c:v>
                        </c:pt>
                      </c15:dlblFieldTableCache>
                    </c15:dlblFTEntry>
                  </c15:dlblFieldTable>
                  <c15:showDataLabelsRange val="0"/>
                </c:ext>
                <c:ext xmlns:c16="http://schemas.microsoft.com/office/drawing/2014/chart" uri="{C3380CC4-5D6E-409C-BE32-E72D297353CC}">
                  <c16:uniqueId val="{00000033-8341-4966-8AAB-89B787758015}"/>
                </c:ext>
              </c:extLst>
            </c:dLbl>
            <c:dLbl>
              <c:idx val="4"/>
              <c:tx>
                <c:strRef>
                  <c:f>Slide15_Datenblatt!$F$67</c:f>
                  <c:strCache>
                    <c:ptCount val="1"/>
                    <c:pt idx="0">
                      <c:v>44,8</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{48EF7386-41BF-442A-BDD9-3CFF9BAB6ABE}</c15:txfldGUID>
                      <c15:f>Slide15_Datenblatt!$F$67</c15:f>
                      <c15:dlblFieldTableCache>
                        <c:ptCount val="1"/>
                        <c:pt idx="0">
                          <c:v>44,8</c:v>
                        </c:pt>
                      </c15:dlblFieldTableCache>
                    </c15:dlblFTEntry>
                  </c15:dlblFieldTable>
                  <c15:showDataLabelsRange val="0"/>
                </c:ext>
                <c:ext xmlns:c16="http://schemas.microsoft.com/office/drawing/2014/chart" uri="{C3380CC4-5D6E-409C-BE32-E72D297353CC}">
                  <c16:uniqueId val="{00000034-8341-4966-8AAB-89B787758015}"/>
                </c:ext>
              </c:extLst>
            </c:dLbl>
            <c:dLbl>
              <c:idx val="5"/>
              <c:tx>
                <c:strRef>
                  <c:f>Slide15_Datenblatt!$G$67</c:f>
                  <c:strCache>
                    <c:ptCount val="1"/>
                    <c:pt idx="0">
                      <c:v>44,9</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{EF6EA1B5-03C6-4120-A886-3116A7A94D43}</c15:txfldGUID>
                      <c15:f>Slide15_Datenblatt!$G$67</c15:f>
                      <c15:dlblFieldTableCache>
                        <c:ptCount val="1"/>
                        <c:pt idx="0">
                          <c:v>44,9</c:v>
                        </c:pt>
                      </c15:dlblFieldTableCache>
                    </c15:dlblFTEntry>
                  </c15:dlblFieldTable>
                  <c15:showDataLabelsRange val="0"/>
                </c:ext>
                <c:ext xmlns:c16="http://schemas.microsoft.com/office/drawing/2014/chart" uri="{C3380CC4-5D6E-409C-BE32-E72D297353CC}">
                  <c16:uniqueId val="{00000035-8341-4966-8AAB-89B787758015}"/>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Slide15_Datenblatt!$B$61:$G$61</c:f>
              <c:numCache>
                <c:formatCode>General</c:formatCode>
                <c:ptCount val="6"/>
                <c:pt idx="0">
                  <c:v>1</c:v>
                </c:pt>
                <c:pt idx="1">
                  <c:v>2</c:v>
                </c:pt>
                <c:pt idx="2">
                  <c:v>3</c:v>
                </c:pt>
                <c:pt idx="3">
                  <c:v>4</c:v>
                </c:pt>
                <c:pt idx="4">
                  <c:v>5</c:v>
                </c:pt>
                <c:pt idx="5">
                  <c:v>6</c:v>
                </c:pt>
              </c:numCache>
            </c:numRef>
          </c:xVal>
          <c:yVal>
            <c:numRef>
              <c:f>Slide15_Datenblatt!$B$56:$G$56</c:f>
              <c:numCache>
                <c:formatCode>#,##0</c:formatCode>
                <c:ptCount val="6"/>
                <c:pt idx="0" formatCode="0">
                  <c:v>1081355.1637500001</c:v>
                </c:pt>
                <c:pt idx="1">
                  <c:v>1081355.1637500001</c:v>
                </c:pt>
                <c:pt idx="2">
                  <c:v>1047753.82595</c:v>
                </c:pt>
                <c:pt idx="3">
                  <c:v>756092.75040000002</c:v>
                </c:pt>
                <c:pt idx="4">
                  <c:v>559530.08760000009</c:v>
                </c:pt>
                <c:pt idx="5">
                  <c:v>516837.1887</c:v>
                </c:pt>
              </c:numCache>
            </c:numRef>
          </c:yVal>
          <c:smooth val="0"/>
          <c:extLst>
            <c:ext xmlns:c16="http://schemas.microsoft.com/office/drawing/2014/chart" uri="{C3380CC4-5D6E-409C-BE32-E72D297353CC}">
              <c16:uniqueId val="{00000036-8341-4966-8AAB-89B787758015}"/>
            </c:ext>
          </c:extLst>
        </c:ser>
        <c:dLbls>
          <c:showLegendKey val="0"/>
          <c:showVal val="0"/>
          <c:showCatName val="0"/>
          <c:showSerName val="0"/>
          <c:showPercent val="0"/>
          <c:showBubbleSize val="0"/>
        </c:dLbls>
        <c:axId val="308514176"/>
        <c:axId val="25302144"/>
      </c:scatterChart>
      <c:catAx>
        <c:axId val="308514176"/>
        <c:scaling>
          <c:orientation val="minMax"/>
        </c:scaling>
        <c:delete val="1"/>
        <c:axPos val="b"/>
        <c:majorTickMark val="out"/>
        <c:minorTickMark val="none"/>
        <c:tickLblPos val="nextTo"/>
        <c:crossAx val="25302144"/>
        <c:crosses val="autoZero"/>
        <c:auto val="0"/>
        <c:lblAlgn val="ctr"/>
        <c:lblOffset val="100"/>
        <c:noMultiLvlLbl val="0"/>
      </c:catAx>
      <c:valAx>
        <c:axId val="25302144"/>
        <c:scaling>
          <c:orientation val="minMax"/>
        </c:scaling>
        <c:delete val="1"/>
        <c:axPos val="l"/>
        <c:numFmt formatCode="0" sourceLinked="1"/>
        <c:majorTickMark val="out"/>
        <c:minorTickMark val="none"/>
        <c:tickLblPos val="nextTo"/>
        <c:crossAx val="308514176"/>
        <c:crosses val="autoZero"/>
        <c:crossBetween val="between"/>
      </c:valAx>
      <c:spPr>
        <a:no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Slide16_Datenblatt!$A$50</c:f>
              <c:strCache>
                <c:ptCount val="1"/>
                <c:pt idx="0">
                  <c:v>2014</c:v>
                </c:pt>
              </c:strCache>
            </c:strRef>
          </c:tx>
          <c:spPr>
            <a:solidFill>
              <a:srgbClr val="8080FF"/>
            </a:solidFill>
            <a:ln w="25400">
              <a:noFill/>
            </a:ln>
          </c:spPr>
          <c:invertIfNegative val="0"/>
          <c:dPt>
            <c:idx val="0"/>
            <c:invertIfNegative val="0"/>
            <c:bubble3D val="0"/>
            <c:spPr>
              <a:solidFill>
                <a:srgbClr val="4848FF"/>
              </a:solidFill>
              <a:ln w="25400">
                <a:noFill/>
              </a:ln>
            </c:spPr>
            <c:extLst>
              <c:ext xmlns:c16="http://schemas.microsoft.com/office/drawing/2014/chart" uri="{C3380CC4-5D6E-409C-BE32-E72D297353CC}">
                <c16:uniqueId val="{00000001-592A-4B77-B42D-5AB005F912E9}"/>
              </c:ext>
            </c:extLst>
          </c:dPt>
          <c:dPt>
            <c:idx val="1"/>
            <c:invertIfNegative val="0"/>
            <c:bubble3D val="0"/>
            <c:extLst>
              <c:ext xmlns:c16="http://schemas.microsoft.com/office/drawing/2014/chart" uri="{C3380CC4-5D6E-409C-BE32-E72D297353CC}">
                <c16:uniqueId val="{00000002-592A-4B77-B42D-5AB005F912E9}"/>
              </c:ext>
            </c:extLst>
          </c:dPt>
          <c:dLbls>
            <c:dLbl>
              <c:idx val="0"/>
              <c:tx>
                <c:strRef>
                  <c:f>Slide16_Datenblatt!$E$50</c:f>
                  <c:strCache>
                    <c:ptCount val="1"/>
                    <c:pt idx="0">
                      <c:v>2.163</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{E136C0E2-AD99-4431-B4B9-52093961C8BC}</c15:txfldGUID>
                      <c15:f>Slide16_Datenblatt!$E$50</c15:f>
                      <c15:dlblFieldTableCache>
                        <c:ptCount val="1"/>
                        <c:pt idx="0">
                          <c:v>2.163</c:v>
                        </c:pt>
                      </c15:dlblFieldTableCache>
                    </c15:dlblFTEntry>
                  </c15:dlblFieldTable>
                  <c15:showDataLabelsRange val="0"/>
                </c:ext>
                <c:ext xmlns:c16="http://schemas.microsoft.com/office/drawing/2014/chart" uri="{C3380CC4-5D6E-409C-BE32-E72D297353CC}">
                  <c16:uniqueId val="{00000001-592A-4B77-B42D-5AB005F912E9}"/>
                </c:ext>
              </c:extLst>
            </c:dLbl>
            <c:dLbl>
              <c:idx val="1"/>
              <c:tx>
                <c:strRef>
                  <c:f>Slide16_Datenblatt!$F$50</c:f>
                  <c:strCache>
                    <c:ptCount val="1"/>
                    <c:pt idx="0">
                      <c:v>1.407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{C51EE124-9ADB-47D6-B6B1-F4ACFA833073}</c15:txfldGUID>
                      <c15:f>Slide16_Datenblatt!$F$50</c15:f>
                      <c15:dlblFieldTableCache>
                        <c:ptCount val="1"/>
                        <c:pt idx="0">
                          <c:v>1.407</c:v>
                        </c:pt>
                      </c15:dlblFieldTableCache>
                    </c15:dlblFTEntry>
                  </c15:dlblFieldTable>
                  <c15:showDataLabelsRange val="0"/>
                </c:ext>
                <c:ext xmlns:c16="http://schemas.microsoft.com/office/drawing/2014/chart" uri="{C3380CC4-5D6E-409C-BE32-E72D297353CC}">
                  <c16:uniqueId val="{00000002-592A-4B77-B42D-5AB005F912E9}"/>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Slide16_Datenblatt!$B$49:$C$49</c:f>
              <c:strCache>
                <c:ptCount val="2"/>
                <c:pt idx="0">
                  <c:v>Materialaufwand</c:v>
                </c:pt>
                <c:pt idx="1">
                  <c:v>Personalaufwand</c:v>
                </c:pt>
              </c:strCache>
            </c:strRef>
          </c:cat>
          <c:val>
            <c:numRef>
              <c:f>Slide16_Datenblatt!$I$50:$J$50</c:f>
              <c:numCache>
                <c:formatCode>General</c:formatCode>
                <c:ptCount val="2"/>
                <c:pt idx="0" formatCode="#,##0">
                  <c:v>2162527</c:v>
                </c:pt>
                <c:pt idx="1">
                  <c:v>1406770</c:v>
                </c:pt>
              </c:numCache>
            </c:numRef>
          </c:val>
          <c:extLst>
            <c:ext xmlns:c16="http://schemas.microsoft.com/office/drawing/2014/chart" uri="{C3380CC4-5D6E-409C-BE32-E72D297353CC}">
              <c16:uniqueId val="{00000003-592A-4B77-B42D-5AB005F912E9}"/>
            </c:ext>
          </c:extLst>
        </c:ser>
        <c:ser>
          <c:idx val="2"/>
          <c:order val="1"/>
          <c:tx>
            <c:strRef>
              <c:f>Slide16_Datenblatt!$A$51</c:f>
              <c:strCache>
                <c:ptCount val="1"/>
                <c:pt idx="0">
                  <c:v>2015</c:v>
                </c:pt>
              </c:strCache>
            </c:strRef>
          </c:tx>
          <c:spPr>
            <a:solidFill>
              <a:srgbClr val="8080FF"/>
            </a:solidFill>
            <a:ln w="25400">
              <a:noFill/>
            </a:ln>
          </c:spPr>
          <c:invertIfNegative val="0"/>
          <c:dPt>
            <c:idx val="0"/>
            <c:invertIfNegative val="0"/>
            <c:bubble3D val="0"/>
            <c:spPr>
              <a:solidFill>
                <a:srgbClr val="4848FF"/>
              </a:solidFill>
              <a:ln w="25400">
                <a:noFill/>
              </a:ln>
            </c:spPr>
            <c:extLst>
              <c:ext xmlns:c16="http://schemas.microsoft.com/office/drawing/2014/chart" uri="{C3380CC4-5D6E-409C-BE32-E72D297353CC}">
                <c16:uniqueId val="{00000005-592A-4B77-B42D-5AB005F912E9}"/>
              </c:ext>
            </c:extLst>
          </c:dPt>
          <c:dPt>
            <c:idx val="1"/>
            <c:invertIfNegative val="0"/>
            <c:bubble3D val="0"/>
            <c:extLst>
              <c:ext xmlns:c16="http://schemas.microsoft.com/office/drawing/2014/chart" uri="{C3380CC4-5D6E-409C-BE32-E72D297353CC}">
                <c16:uniqueId val="{00000006-592A-4B77-B42D-5AB005F912E9}"/>
              </c:ext>
            </c:extLst>
          </c:dPt>
          <c:dLbls>
            <c:dLbl>
              <c:idx val="0"/>
              <c:tx>
                <c:strRef>
                  <c:f>Slide16_Datenblatt!$E$51</c:f>
                  <c:strCache>
                    <c:ptCount val="1"/>
                    <c:pt idx="0">
                      <c:v>2.095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{E7975514-304E-4284-ACB9-EAEB31E19A00}</c15:txfldGUID>
                      <c15:f>Slide16_Datenblatt!$E$51</c15:f>
                      <c15:dlblFieldTableCache>
                        <c:ptCount val="1"/>
                        <c:pt idx="0">
                          <c:v>2.095</c:v>
                        </c:pt>
                      </c15:dlblFieldTableCache>
                    </c15:dlblFTEntry>
                  </c15:dlblFieldTable>
                  <c15:showDataLabelsRange val="0"/>
                </c:ext>
                <c:ext xmlns:c16="http://schemas.microsoft.com/office/drawing/2014/chart" uri="{C3380CC4-5D6E-409C-BE32-E72D297353CC}">
                  <c16:uniqueId val="{00000005-592A-4B77-B42D-5AB005F912E9}"/>
                </c:ext>
              </c:extLst>
            </c:dLbl>
            <c:dLbl>
              <c:idx val="1"/>
              <c:tx>
                <c:strRef>
                  <c:f>Slide16_Datenblatt!$F$51</c:f>
                  <c:strCache>
                    <c:ptCount val="1"/>
                    <c:pt idx="0">
                      <c:v>1.425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{7A532D77-0F9A-421D-80CB-CE49DAB72E88}</c15:txfldGUID>
                      <c15:f>Slide16_Datenblatt!$F$51</c15:f>
                      <c15:dlblFieldTableCache>
                        <c:ptCount val="1"/>
                        <c:pt idx="0">
                          <c:v>1.425</c:v>
                        </c:pt>
                      </c15:dlblFieldTableCache>
                    </c15:dlblFTEntry>
                  </c15:dlblFieldTable>
                  <c15:showDataLabelsRange val="0"/>
                </c:ext>
                <c:ext xmlns:c16="http://schemas.microsoft.com/office/drawing/2014/chart" uri="{C3380CC4-5D6E-409C-BE32-E72D297353CC}">
                  <c16:uniqueId val="{00000006-592A-4B77-B42D-5AB005F912E9}"/>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Slide16_Datenblatt!$B$49:$C$49</c:f>
              <c:strCache>
                <c:ptCount val="2"/>
                <c:pt idx="0">
                  <c:v>Materialaufwand</c:v>
                </c:pt>
                <c:pt idx="1">
                  <c:v>Personalaufwand</c:v>
                </c:pt>
              </c:strCache>
            </c:strRef>
          </c:cat>
          <c:val>
            <c:numRef>
              <c:f>Slide16_Datenblatt!$I$51:$J$51</c:f>
              <c:numCache>
                <c:formatCode>General</c:formatCode>
                <c:ptCount val="2"/>
                <c:pt idx="0" formatCode="#,##0">
                  <c:v>2095371</c:v>
                </c:pt>
                <c:pt idx="1">
                  <c:v>1424754</c:v>
                </c:pt>
              </c:numCache>
            </c:numRef>
          </c:val>
          <c:extLst>
            <c:ext xmlns:c16="http://schemas.microsoft.com/office/drawing/2014/chart" uri="{C3380CC4-5D6E-409C-BE32-E72D297353CC}">
              <c16:uniqueId val="{00000007-592A-4B77-B42D-5AB005F912E9}"/>
            </c:ext>
          </c:extLst>
        </c:ser>
        <c:ser>
          <c:idx val="1"/>
          <c:order val="2"/>
          <c:tx>
            <c:strRef>
              <c:f>Slide16_Datenblatt!$A$52</c:f>
              <c:strCache>
                <c:ptCount val="1"/>
                <c:pt idx="0">
                  <c:v>2016</c:v>
                </c:pt>
              </c:strCache>
            </c:strRef>
          </c:tx>
          <c:spPr>
            <a:solidFill>
              <a:srgbClr val="8080FF"/>
            </a:solidFill>
            <a:ln w="25400">
              <a:noFill/>
            </a:ln>
          </c:spPr>
          <c:invertIfNegative val="0"/>
          <c:dPt>
            <c:idx val="0"/>
            <c:invertIfNegative val="0"/>
            <c:bubble3D val="0"/>
            <c:spPr>
              <a:solidFill>
                <a:srgbClr val="4848FF"/>
              </a:solidFill>
              <a:ln w="25400">
                <a:noFill/>
              </a:ln>
            </c:spPr>
            <c:extLst>
              <c:ext xmlns:c16="http://schemas.microsoft.com/office/drawing/2014/chart" uri="{C3380CC4-5D6E-409C-BE32-E72D297353CC}">
                <c16:uniqueId val="{00000009-592A-4B77-B42D-5AB005F912E9}"/>
              </c:ext>
            </c:extLst>
          </c:dPt>
          <c:dPt>
            <c:idx val="1"/>
            <c:invertIfNegative val="0"/>
            <c:bubble3D val="0"/>
            <c:extLst>
              <c:ext xmlns:c16="http://schemas.microsoft.com/office/drawing/2014/chart" uri="{C3380CC4-5D6E-409C-BE32-E72D297353CC}">
                <c16:uniqueId val="{0000000A-592A-4B77-B42D-5AB005F912E9}"/>
              </c:ext>
            </c:extLst>
          </c:dPt>
          <c:dLbls>
            <c:dLbl>
              <c:idx val="0"/>
              <c:tx>
                <c:strRef>
                  <c:f>Slide16_Datenblatt!$E$52</c:f>
                  <c:strCache>
                    <c:ptCount val="1"/>
                    <c:pt idx="0">
                      <c:v>1.512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{7B1A45C7-4276-4978-B041-720A2F7B6D86}</c15:txfldGUID>
                      <c15:f>Slide16_Datenblatt!$E$52</c15:f>
                      <c15:dlblFieldTableCache>
                        <c:ptCount val="1"/>
                        <c:pt idx="0">
                          <c:v>1.512</c:v>
                        </c:pt>
                      </c15:dlblFieldTableCache>
                    </c15:dlblFTEntry>
                  </c15:dlblFieldTable>
                  <c15:showDataLabelsRange val="0"/>
                </c:ext>
                <c:ext xmlns:c16="http://schemas.microsoft.com/office/drawing/2014/chart" uri="{C3380CC4-5D6E-409C-BE32-E72D297353CC}">
                  <c16:uniqueId val="{00000009-592A-4B77-B42D-5AB005F912E9}"/>
                </c:ext>
              </c:extLst>
            </c:dLbl>
            <c:dLbl>
              <c:idx val="1"/>
              <c:tx>
                <c:strRef>
                  <c:f>Slide16_Datenblatt!$F$52</c:f>
                  <c:strCache>
                    <c:ptCount val="1"/>
                    <c:pt idx="0">
                      <c:v>1.067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{35C3F67E-B31E-4536-A413-D9F8BFF1BC1A}</c15:txfldGUID>
                      <c15:f>Slide16_Datenblatt!$F$52</c15:f>
                      <c15:dlblFieldTableCache>
                        <c:ptCount val="1"/>
                        <c:pt idx="0">
                          <c:v>1.067</c:v>
                        </c:pt>
                      </c15:dlblFieldTableCache>
                    </c15:dlblFTEntry>
                  </c15:dlblFieldTable>
                  <c15:showDataLabelsRange val="0"/>
                </c:ext>
                <c:ext xmlns:c16="http://schemas.microsoft.com/office/drawing/2014/chart" uri="{C3380CC4-5D6E-409C-BE32-E72D297353CC}">
                  <c16:uniqueId val="{0000000A-592A-4B77-B42D-5AB005F912E9}"/>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Slide16_Datenblatt!$B$49:$C$49</c:f>
              <c:strCache>
                <c:ptCount val="2"/>
                <c:pt idx="0">
                  <c:v>Materialaufwand</c:v>
                </c:pt>
                <c:pt idx="1">
                  <c:v>Personalaufwand</c:v>
                </c:pt>
              </c:strCache>
            </c:strRef>
          </c:cat>
          <c:val>
            <c:numRef>
              <c:f>Slide16_Datenblatt!$I$52:$J$52</c:f>
              <c:numCache>
                <c:formatCode>General</c:formatCode>
                <c:ptCount val="2"/>
                <c:pt idx="0" formatCode="#,##0">
                  <c:v>1512351</c:v>
                </c:pt>
                <c:pt idx="1">
                  <c:v>1067146</c:v>
                </c:pt>
              </c:numCache>
            </c:numRef>
          </c:val>
          <c:extLst>
            <c:ext xmlns:c16="http://schemas.microsoft.com/office/drawing/2014/chart" uri="{C3380CC4-5D6E-409C-BE32-E72D297353CC}">
              <c16:uniqueId val="{0000000B-592A-4B77-B42D-5AB005F912E9}"/>
            </c:ext>
          </c:extLst>
        </c:ser>
        <c:ser>
          <c:idx val="3"/>
          <c:order val="3"/>
          <c:tx>
            <c:strRef>
              <c:f>Slide16_Datenblatt!$A$53</c:f>
              <c:strCache>
                <c:ptCount val="1"/>
                <c:pt idx="0">
                  <c:v>2017</c:v>
                </c:pt>
              </c:strCache>
            </c:strRef>
          </c:tx>
          <c:spPr>
            <a:solidFill>
              <a:srgbClr val="8080FF"/>
            </a:solidFill>
            <a:ln w="25400">
              <a:noFill/>
            </a:ln>
          </c:spPr>
          <c:invertIfNegative val="0"/>
          <c:dPt>
            <c:idx val="0"/>
            <c:invertIfNegative val="0"/>
            <c:bubble3D val="0"/>
            <c:spPr>
              <a:solidFill>
                <a:srgbClr val="4848FF"/>
              </a:solidFill>
              <a:ln w="25400">
                <a:noFill/>
              </a:ln>
            </c:spPr>
            <c:extLst>
              <c:ext xmlns:c16="http://schemas.microsoft.com/office/drawing/2014/chart" uri="{C3380CC4-5D6E-409C-BE32-E72D297353CC}">
                <c16:uniqueId val="{0000000D-592A-4B77-B42D-5AB005F912E9}"/>
              </c:ext>
            </c:extLst>
          </c:dPt>
          <c:dPt>
            <c:idx val="1"/>
            <c:invertIfNegative val="0"/>
            <c:bubble3D val="0"/>
            <c:extLst>
              <c:ext xmlns:c16="http://schemas.microsoft.com/office/drawing/2014/chart" uri="{C3380CC4-5D6E-409C-BE32-E72D297353CC}">
                <c16:uniqueId val="{0000000E-592A-4B77-B42D-5AB005F912E9}"/>
              </c:ext>
            </c:extLst>
          </c:dPt>
          <c:dLbls>
            <c:dLbl>
              <c:idx val="0"/>
              <c:tx>
                <c:strRef>
                  <c:f>Slide16_Datenblatt!$E$53</c:f>
                  <c:strCache>
                    <c:ptCount val="1"/>
                    <c:pt idx="0">
                      <c:v>1.119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{BEF385D0-74B1-421D-83F5-EFD93B9E0AC1}</c15:txfldGUID>
                      <c15:f>Slide16_Datenblatt!$E$53</c15:f>
                      <c15:dlblFieldTableCache>
                        <c:ptCount val="1"/>
                        <c:pt idx="0">
                          <c:v>1.119</c:v>
                        </c:pt>
                      </c15:dlblFieldTableCache>
                    </c15:dlblFTEntry>
                  </c15:dlblFieldTable>
                  <c15:showDataLabelsRange val="0"/>
                </c:ext>
                <c:ext xmlns:c16="http://schemas.microsoft.com/office/drawing/2014/chart" uri="{C3380CC4-5D6E-409C-BE32-E72D297353CC}">
                  <c16:uniqueId val="{0000000D-592A-4B77-B42D-5AB005F912E9}"/>
                </c:ext>
              </c:extLst>
            </c:dLbl>
            <c:dLbl>
              <c:idx val="1"/>
              <c:tx>
                <c:strRef>
                  <c:f>Slide16_Datenblatt!$F$53</c:f>
                  <c:strCache>
                    <c:ptCount val="1"/>
                    <c:pt idx="0">
                      <c:v>778,6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{615D4BE2-B1CA-4445-9DBA-4C54040AC092}</c15:txfldGUID>
                      <c15:f>Slide16_Datenblatt!$F$53</c15:f>
                      <c15:dlblFieldTableCache>
                        <c:ptCount val="1"/>
                        <c:pt idx="0">
                          <c:v>778,6</c:v>
                        </c:pt>
                      </c15:dlblFieldTableCache>
                    </c15:dlblFTEntry>
                  </c15:dlblFieldTable>
                  <c15:showDataLabelsRange val="0"/>
                </c:ext>
                <c:ext xmlns:c16="http://schemas.microsoft.com/office/drawing/2014/chart" uri="{C3380CC4-5D6E-409C-BE32-E72D297353CC}">
                  <c16:uniqueId val="{0000000E-592A-4B77-B42D-5AB005F912E9}"/>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Slide16_Datenblatt!$B$49:$C$49</c:f>
              <c:strCache>
                <c:ptCount val="2"/>
                <c:pt idx="0">
                  <c:v>Materialaufwand</c:v>
                </c:pt>
                <c:pt idx="1">
                  <c:v>Personalaufwand</c:v>
                </c:pt>
              </c:strCache>
            </c:strRef>
          </c:cat>
          <c:val>
            <c:numRef>
              <c:f>Slide16_Datenblatt!$I$53:$J$53</c:f>
              <c:numCache>
                <c:formatCode>General</c:formatCode>
                <c:ptCount val="2"/>
                <c:pt idx="0" formatCode="#,##0">
                  <c:v>1118958</c:v>
                </c:pt>
                <c:pt idx="1">
                  <c:v>778631</c:v>
                </c:pt>
              </c:numCache>
            </c:numRef>
          </c:val>
          <c:extLst>
            <c:ext xmlns:c16="http://schemas.microsoft.com/office/drawing/2014/chart" uri="{C3380CC4-5D6E-409C-BE32-E72D297353CC}">
              <c16:uniqueId val="{0000000F-592A-4B77-B42D-5AB005F912E9}"/>
            </c:ext>
          </c:extLst>
        </c:ser>
        <c:ser>
          <c:idx val="4"/>
          <c:order val="4"/>
          <c:tx>
            <c:strRef>
              <c:f>Slide16_Datenblatt!$A$54</c:f>
              <c:strCache>
                <c:ptCount val="1"/>
                <c:pt idx="0">
                  <c:v>2018</c:v>
                </c:pt>
              </c:strCache>
            </c:strRef>
          </c:tx>
          <c:spPr>
            <a:solidFill>
              <a:srgbClr val="8080FF"/>
            </a:solidFill>
            <a:ln w="25400">
              <a:noFill/>
            </a:ln>
          </c:spPr>
          <c:invertIfNegative val="0"/>
          <c:dPt>
            <c:idx val="0"/>
            <c:invertIfNegative val="0"/>
            <c:bubble3D val="0"/>
            <c:spPr>
              <a:solidFill>
                <a:srgbClr val="4848FF"/>
              </a:solidFill>
              <a:ln w="25400">
                <a:noFill/>
              </a:ln>
            </c:spPr>
            <c:extLst>
              <c:ext xmlns:c16="http://schemas.microsoft.com/office/drawing/2014/chart" uri="{C3380CC4-5D6E-409C-BE32-E72D297353CC}">
                <c16:uniqueId val="{00000011-592A-4B77-B42D-5AB005F912E9}"/>
              </c:ext>
            </c:extLst>
          </c:dPt>
          <c:dPt>
            <c:idx val="1"/>
            <c:invertIfNegative val="0"/>
            <c:bubble3D val="0"/>
            <c:extLst>
              <c:ext xmlns:c16="http://schemas.microsoft.com/office/drawing/2014/chart" uri="{C3380CC4-5D6E-409C-BE32-E72D297353CC}">
                <c16:uniqueId val="{00000012-592A-4B77-B42D-5AB005F912E9}"/>
              </c:ext>
            </c:extLst>
          </c:dPt>
          <c:dLbls>
            <c:dLbl>
              <c:idx val="0"/>
              <c:tx>
                <c:strRef>
                  <c:f>Slide16_Datenblatt!$E$54</c:f>
                  <c:strCache>
                    <c:ptCount val="1"/>
                    <c:pt idx="0">
                      <c:v>1.034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{F22BF3CC-E801-400D-97A1-5096C30D7013}</c15:txfldGUID>
                      <c15:f>Slide16_Datenblatt!$E$54</c15:f>
                      <c15:dlblFieldTableCache>
                        <c:ptCount val="1"/>
                        <c:pt idx="0">
                          <c:v>1.034</c:v>
                        </c:pt>
                      </c15:dlblFieldTableCache>
                    </c15:dlblFTEntry>
                  </c15:dlblFieldTable>
                  <c15:showDataLabelsRange val="0"/>
                </c:ext>
                <c:ext xmlns:c16="http://schemas.microsoft.com/office/drawing/2014/chart" uri="{C3380CC4-5D6E-409C-BE32-E72D297353CC}">
                  <c16:uniqueId val="{00000011-592A-4B77-B42D-5AB005F912E9}"/>
                </c:ext>
              </c:extLst>
            </c:dLbl>
            <c:dLbl>
              <c:idx val="1"/>
              <c:tx>
                <c:strRef>
                  <c:f>Slide16_Datenblatt!$F$54</c:f>
                  <c:strCache>
                    <c:ptCount val="1"/>
                    <c:pt idx="0">
                      <c:v>752,7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{1603FB01-C22F-495A-8BC6-ECDD3AA93C18}</c15:txfldGUID>
                      <c15:f>Slide16_Datenblatt!$F$54</c15:f>
                      <c15:dlblFieldTableCache>
                        <c:ptCount val="1"/>
                        <c:pt idx="0">
                          <c:v>752,7</c:v>
                        </c:pt>
                      </c15:dlblFieldTableCache>
                    </c15:dlblFTEntry>
                  </c15:dlblFieldTable>
                  <c15:showDataLabelsRange val="0"/>
                </c:ext>
                <c:ext xmlns:c16="http://schemas.microsoft.com/office/drawing/2014/chart" uri="{C3380CC4-5D6E-409C-BE32-E72D297353CC}">
                  <c16:uniqueId val="{00000012-592A-4B77-B42D-5AB005F912E9}"/>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Slide16_Datenblatt!$B$49:$C$49</c:f>
              <c:strCache>
                <c:ptCount val="2"/>
                <c:pt idx="0">
                  <c:v>Materialaufwand</c:v>
                </c:pt>
                <c:pt idx="1">
                  <c:v>Personalaufwand</c:v>
                </c:pt>
              </c:strCache>
            </c:strRef>
          </c:cat>
          <c:val>
            <c:numRef>
              <c:f>Slide16_Datenblatt!$I$54:$J$54</c:f>
              <c:numCache>
                <c:formatCode>General</c:formatCode>
                <c:ptCount val="2"/>
                <c:pt idx="0" formatCode="#,##0">
                  <c:v>1033585</c:v>
                </c:pt>
                <c:pt idx="1">
                  <c:v>752722</c:v>
                </c:pt>
              </c:numCache>
            </c:numRef>
          </c:val>
          <c:extLst>
            <c:ext xmlns:c16="http://schemas.microsoft.com/office/drawing/2014/chart" uri="{C3380CC4-5D6E-409C-BE32-E72D297353CC}">
              <c16:uniqueId val="{00000013-592A-4B77-B42D-5AB005F912E9}"/>
            </c:ext>
          </c:extLst>
        </c:ser>
        <c:dLbls>
          <c:showLegendKey val="0"/>
          <c:showVal val="0"/>
          <c:showCatName val="0"/>
          <c:showSerName val="0"/>
          <c:showPercent val="0"/>
          <c:showBubbleSize val="0"/>
        </c:dLbls>
        <c:gapWidth val="50"/>
        <c:overlap val="-10"/>
        <c:axId val="308960256"/>
        <c:axId val="308974336"/>
      </c:barChart>
      <c:barChart>
        <c:barDir val="col"/>
        <c:grouping val="clustered"/>
        <c:varyColors val="0"/>
        <c:ser>
          <c:idx val="5"/>
          <c:order val="8"/>
          <c:tx>
            <c:strRef>
              <c:f>Slide16_Datenblatt!$A$59</c:f>
              <c:strCache>
                <c:ptCount val="1"/>
                <c:pt idx="0">
                  <c:v>unsichtbar</c:v>
                </c:pt>
              </c:strCache>
            </c:strRef>
          </c:tx>
          <c:spPr>
            <a:noFill/>
            <a:ln w="25400">
              <a:noFill/>
            </a:ln>
          </c:spPr>
          <c:invertIfNegative val="0"/>
          <c:val>
            <c:numRef>
              <c:f>Slide16_Datenblatt!$B$59</c:f>
              <c:numCache>
                <c:formatCode>General</c:formatCode>
                <c:ptCount val="1"/>
                <c:pt idx="0">
                  <c:v>0</c:v>
                </c:pt>
              </c:numCache>
            </c:numRef>
          </c:val>
          <c:extLst>
            <c:ext xmlns:c16="http://schemas.microsoft.com/office/drawing/2014/chart" uri="{C3380CC4-5D6E-409C-BE32-E72D297353CC}">
              <c16:uniqueId val="{00000014-592A-4B77-B42D-5AB005F912E9}"/>
            </c:ext>
          </c:extLst>
        </c:ser>
        <c:dLbls>
          <c:showLegendKey val="0"/>
          <c:showVal val="0"/>
          <c:showCatName val="0"/>
          <c:showSerName val="0"/>
          <c:showPercent val="0"/>
          <c:showBubbleSize val="0"/>
        </c:dLbls>
        <c:gapWidth val="150"/>
        <c:axId val="308975872"/>
        <c:axId val="308994048"/>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Slide16_Datenblatt!$L$68:$L$73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Slide16_Datenblatt!$M$68:$M$73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5-592A-4B77-B42D-5AB005F912E9}"/>
            </c:ext>
          </c:extLst>
        </c:ser>
        <c:dLbls>
          <c:showLegendKey val="0"/>
          <c:showVal val="0"/>
          <c:showCatName val="0"/>
          <c:showSerName val="0"/>
          <c:showPercent val="0"/>
          <c:showBubbleSize val="0"/>
        </c:dLbls>
        <c:axId val="308960256"/>
        <c:axId val="308974336"/>
      </c:scatterChart>
      <c:scatterChart>
        <c:scatterStyle val="lineMarker"/>
        <c:varyColors val="0"/>
        <c:ser>
          <c:idx val="10"/>
          <c:order val="5"/>
          <c:tx>
            <c:v>beschriftung</c:v>
          </c:tx>
          <c:spPr>
            <a:ln w="28575">
              <a:noFill/>
            </a:ln>
          </c:spPr>
          <c:marker>
            <c:symbol val="none"/>
          </c:marker>
          <c:dLbls>
            <c:dLbl>
              <c:idx val="1"/>
              <c:tx>
                <c:strRef>
                  <c:f>Slide16_Datenblatt!$J$62</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{392B22B0-1683-4ADE-9BF9-27C48C7AA16C}</c15:txfldGUID>
                      <c15:f>Slide16_Datenblatt!$J$62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16-592A-4B77-B42D-5AB005F912E9}"/>
                </c:ext>
              </c:extLst>
            </c:dLbl>
            <c:dLbl>
              <c:idx val="2"/>
              <c:tx>
                <c:strRef>
                  <c:f>Slide16_Datenblatt!$J$63</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{1C45E7CA-4344-4C54-AE43-64BDBD93921E}</c15:txfldGUID>
                      <c15:f>Slide16_Datenblatt!$J$63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17-592A-4B77-B42D-5AB005F912E9}"/>
                </c:ext>
              </c:extLst>
            </c:dLbl>
            <c:dLbl>
              <c:idx val="3"/>
              <c:tx>
                <c:strRef>
                  <c:f>Slide16_Datenblatt!$J$64</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{3B9C5417-B8DA-4173-872F-9D093D031FA1}</c15:txfldGUID>
                      <c15:f>Slide16_Datenblatt!$J$64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18-592A-4B77-B42D-5AB005F912E9}"/>
                </c:ext>
              </c:extLst>
            </c:dLbl>
            <c:dLbl>
              <c:idx val="4"/>
              <c:tx>
                <c:strRef>
                  <c:f>Slide16_Datenblatt!$J$65</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{FEE4FAD5-AEBF-4647-BBFA-2785B29F4E03}</c15:txfldGUID>
                      <c15:f>Slide16_Datenblatt!$J$65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19-592A-4B77-B42D-5AB005F912E9}"/>
                </c:ext>
              </c:extLst>
            </c:dLbl>
            <c:dLbl>
              <c:idx val="5"/>
              <c:tx>
                <c:strRef>
                  <c:f>Slide16_Datenblatt!$J$66</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{8F6C885A-FB25-4E4C-B88D-4FB8D666DBD1}</c15:txfldGUID>
                      <c15:f>Slide16_Datenblatt!$J$66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1A-592A-4B77-B42D-5AB005F912E9}"/>
                </c:ext>
              </c:extLst>
            </c:dLbl>
            <c:dLbl>
              <c:idx val="6"/>
              <c:tx>
                <c:strRef>
                  <c:f>Slide16_Datenblatt!$J$68</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{A4556BAB-79E4-4F26-A857-28B3920C708D}</c15:txfldGUID>
                      <c15:f>Slide16_Datenblatt!$J$68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1B-592A-4B77-B42D-5AB005F912E9}"/>
                </c:ext>
              </c:extLst>
            </c:dLbl>
            <c:dLbl>
              <c:idx val="7"/>
              <c:tx>
                <c:strRef>
                  <c:f>Slide16_Datenblatt!$J$69</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{9C0FD953-31CE-4E2D-BB75-C494C03C3841}</c15:txfldGUID>
                      <c15:f>Slide16_Datenblatt!$J$69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1C-592A-4B77-B42D-5AB005F912E9}"/>
                </c:ext>
              </c:extLst>
            </c:dLbl>
            <c:dLbl>
              <c:idx val="8"/>
              <c:tx>
                <c:strRef>
                  <c:f>Slide16_Datenblatt!$J$70</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{73DCA7D8-F22D-40B5-85BF-E4A390EBC1B5}</c15:txfldGUID>
                      <c15:f>Slide16_Datenblatt!$J$70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1D-592A-4B77-B42D-5AB005F912E9}"/>
                </c:ext>
              </c:extLst>
            </c:dLbl>
            <c:dLbl>
              <c:idx val="9"/>
              <c:tx>
                <c:strRef>
                  <c:f>Slide16_Datenblatt!$J$71</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{21E73B70-61D8-4A9A-A42C-58B1ABFDD35E}</c15:txfldGUID>
                      <c15:f>Slide16_Datenblatt!$J$71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1E-592A-4B77-B42D-5AB005F912E9}"/>
                </c:ext>
              </c:extLst>
            </c:dLbl>
            <c:dLbl>
              <c:idx val="10"/>
              <c:tx>
                <c:strRef>
                  <c:f>Slide16_Datenblatt!$J$72</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{1F3149D6-B28F-4EDF-A838-22967D72BF2F}</c15:txfldGUID>
                      <c15:f>Slide16_Datenblatt!$J$72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1F-592A-4B77-B42D-5AB005F912E9}"/>
                </c:ext>
              </c:extLst>
            </c:dLbl>
            <c:dLbl>
              <c:idx val="11"/>
              <c:delete val="1"/>
              <c:extLst>
                <c:ext xmlns:c15="http://schemas.microsoft.com/office/drawing/2012/chart" uri="{CE6537A1-D6FC-4f65-9D91-7224C49458BB}"/>
                <c:ext xmlns:c16="http://schemas.microsoft.com/office/drawing/2014/chart" uri="{C3380CC4-5D6E-409C-BE32-E72D297353CC}">
                  <c16:uniqueId val="{00000020-592A-4B77-B42D-5AB005F912E9}"/>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Slide16_Datenblatt!$G$61:$G$72</c:f>
              <c:numCache>
                <c:formatCode>General</c:formatCode>
                <c:ptCount val="12"/>
                <c:pt idx="0">
                  <c:v>0.45</c:v>
                </c:pt>
                <c:pt idx="1">
                  <c:v>0.54500000000000004</c:v>
                </c:pt>
                <c:pt idx="2">
                  <c:v>0.73250000000000004</c:v>
                </c:pt>
                <c:pt idx="3">
                  <c:v>0.92</c:v>
                </c:pt>
                <c:pt idx="4">
                  <c:v>1.1074999999999999</c:v>
                </c:pt>
                <c:pt idx="5">
                  <c:v>1.2949999999999999</c:v>
                </c:pt>
                <c:pt idx="6">
                  <c:v>1.5449999999999999</c:v>
                </c:pt>
                <c:pt idx="7">
                  <c:v>1.7324999999999999</c:v>
                </c:pt>
                <c:pt idx="8">
                  <c:v>1.92</c:v>
                </c:pt>
                <c:pt idx="9">
                  <c:v>2.1074999999999999</c:v>
                </c:pt>
                <c:pt idx="10">
                  <c:v>2.2949999999999999</c:v>
                </c:pt>
                <c:pt idx="11">
                  <c:v>2.4824999999999999</c:v>
                </c:pt>
              </c:numCache>
            </c:numRef>
          </c:xVal>
          <c:yVal>
            <c:numRef>
              <c:f>Slide16_Datenblatt!$H$61:$H$72</c:f>
              <c:numCache>
                <c:formatCode>0.00</c:formatCode>
                <c:ptCount val="12"/>
                <c:pt idx="1">
                  <c:v>-108126.35</c:v>
                </c:pt>
                <c:pt idx="2">
                  <c:v>-108126.35</c:v>
                </c:pt>
                <c:pt idx="3">
                  <c:v>-108126.35</c:v>
                </c:pt>
                <c:pt idx="4">
                  <c:v>-108126.35</c:v>
                </c:pt>
                <c:pt idx="5">
                  <c:v>-108126.35</c:v>
                </c:pt>
                <c:pt idx="6">
                  <c:v>-108126.35</c:v>
                </c:pt>
                <c:pt idx="7">
                  <c:v>-108126.35</c:v>
                </c:pt>
                <c:pt idx="8">
                  <c:v>-108126.35</c:v>
                </c:pt>
                <c:pt idx="9">
                  <c:v>-108126.35</c:v>
                </c:pt>
                <c:pt idx="10">
                  <c:v>-108126.35</c:v>
                </c:pt>
                <c:pt idx="11">
                  <c:v>-108126.35</c:v>
                </c:pt>
              </c:numCache>
            </c:numRef>
          </c:yVal>
          <c:smooth val="0"/>
          <c:extLst>
            <c:ext xmlns:c16="http://schemas.microsoft.com/office/drawing/2014/chart" uri="{C3380CC4-5D6E-409C-BE32-E72D297353CC}">
              <c16:uniqueId val="{00000021-592A-4B77-B42D-5AB005F912E9}"/>
            </c:ext>
          </c:extLst>
        </c:ser>
        <c:ser>
          <c:idx val="9"/>
          <c:order val="6"/>
          <c:tx>
            <c:v>Achse</c:v>
          </c:tx>
          <c:spPr>
            <a:ln w="38100">
              <a:solidFill>
                <a:srgbClr val="000000"/>
              </a:solidFill>
              <a:prstDash val="solid"/>
            </a:ln>
          </c:spPr>
          <c:marker>
            <c:symbol val="none"/>
          </c:marker>
          <c:xVal>
            <c:numRef>
              <c:f>Slide16_Datenblatt!$L$61:$L$67</c:f>
              <c:numCache>
                <c:formatCode>General</c:formatCode>
                <c:ptCount val="7"/>
                <c:pt idx="0">
                  <c:v>0.52500000000000002</c:v>
                </c:pt>
                <c:pt idx="1">
                  <c:v>0.54500000000000004</c:v>
                </c:pt>
                <c:pt idx="2">
                  <c:v>0.72499999999999998</c:v>
                </c:pt>
                <c:pt idx="3">
                  <c:v>0.91500000000000004</c:v>
                </c:pt>
                <c:pt idx="4">
                  <c:v>1.1000000000000001</c:v>
                </c:pt>
                <c:pt idx="5">
                  <c:v>1.4750000000000001</c:v>
                </c:pt>
                <c:pt idx="6">
                  <c:v>1.4750000000000001</c:v>
                </c:pt>
              </c:numCache>
            </c:numRef>
          </c:xVal>
          <c:yVal>
            <c:numRef>
              <c:f>Slide16_Datenblatt!$M$61:$M$67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22-592A-4B77-B42D-5AB005F912E9}"/>
            </c:ext>
          </c:extLst>
        </c:ser>
        <c:ser>
          <c:idx val="11"/>
          <c:order val="7"/>
          <c:tx>
            <c:v>rubrik</c:v>
          </c:tx>
          <c:spPr>
            <a:ln w="28575">
              <a:noFill/>
            </a:ln>
          </c:spPr>
          <c:marker>
            <c:symbol val="none"/>
          </c:marker>
          <c:dLbls>
            <c:dLbl>
              <c:idx val="0"/>
              <c:layout>
                <c:manualLayout>
                  <c:x val="1.2152777777777781E-2"/>
                  <c:y val="-4.977332378907161E-3"/>
                </c:manualLayout>
              </c:layout>
              <c:tx>
                <c:strRef>
                  <c:f>Slide16_Datenblatt!$B$49</c:f>
                  <c:strCache>
                    <c:ptCount val="1"/>
                    <c:pt idx="0">
                      <c:v>Materialaufwand</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{459A3AC5-5A3A-4901-9944-61F8BDEB3795}</c15:txfldGUID>
                      <c15:f>Slide16_Datenblatt!$B$49</c15:f>
                      <c15:dlblFieldTableCache>
                        <c:ptCount val="1"/>
                        <c:pt idx="0">
                          <c:v>Materialaufwand</c:v>
                        </c:pt>
                      </c15:dlblFieldTableCache>
                    </c15:dlblFTEntry>
                  </c15:dlblFieldTable>
                  <c15:showDataLabelsRange val="0"/>
                </c:ext>
                <c:ext xmlns:c16="http://schemas.microsoft.com/office/drawing/2014/chart" uri="{C3380CC4-5D6E-409C-BE32-E72D297353CC}">
                  <c16:uniqueId val="{00000023-592A-4B77-B42D-5AB005F912E9}"/>
                </c:ext>
              </c:extLst>
            </c:dLbl>
            <c:dLbl>
              <c:idx val="1"/>
              <c:delete val="1"/>
              <c:extLst>
                <c:ext xmlns:c15="http://schemas.microsoft.com/office/drawing/2012/chart" uri="{CE6537A1-D6FC-4f65-9D91-7224C49458BB}"/>
                <c:ext xmlns:c16="http://schemas.microsoft.com/office/drawing/2014/chart" uri="{C3380CC4-5D6E-409C-BE32-E72D297353CC}">
                  <c16:uniqueId val="{00000024-592A-4B77-B42D-5AB005F912E9}"/>
                </c:ext>
              </c:extLst>
            </c:dLbl>
            <c:dLbl>
              <c:idx val="2"/>
              <c:delete val="1"/>
              <c:extLst>
                <c:ext xmlns:c15="http://schemas.microsoft.com/office/drawing/2012/chart" uri="{CE6537A1-D6FC-4f65-9D91-7224C49458BB}"/>
                <c:ext xmlns:c16="http://schemas.microsoft.com/office/drawing/2014/chart" uri="{C3380CC4-5D6E-409C-BE32-E72D297353CC}">
                  <c16:uniqueId val="{00000025-592A-4B77-B42D-5AB005F912E9}"/>
                </c:ext>
              </c:extLst>
            </c:dLbl>
            <c:dLbl>
              <c:idx val="3"/>
              <c:delete val="1"/>
              <c:extLst>
                <c:ext xmlns:c15="http://schemas.microsoft.com/office/drawing/2012/chart" uri="{CE6537A1-D6FC-4f65-9D91-7224C49458BB}"/>
                <c:ext xmlns:c16="http://schemas.microsoft.com/office/drawing/2014/chart" uri="{C3380CC4-5D6E-409C-BE32-E72D297353CC}">
                  <c16:uniqueId val="{00000026-592A-4B77-B42D-5AB005F912E9}"/>
                </c:ext>
              </c:extLst>
            </c:dLbl>
            <c:dLbl>
              <c:idx val="4"/>
              <c:delete val="1"/>
              <c:extLst>
                <c:ext xmlns:c15="http://schemas.microsoft.com/office/drawing/2012/chart" uri="{CE6537A1-D6FC-4f65-9D91-7224C49458BB}"/>
                <c:ext xmlns:c16="http://schemas.microsoft.com/office/drawing/2014/chart" uri="{C3380CC4-5D6E-409C-BE32-E72D297353CC}">
                  <c16:uniqueId val="{00000027-592A-4B77-B42D-5AB005F912E9}"/>
                </c:ext>
              </c:extLst>
            </c:dLbl>
            <c:dLbl>
              <c:idx val="5"/>
              <c:delete val="1"/>
              <c:extLst>
                <c:ext xmlns:c15="http://schemas.microsoft.com/office/drawing/2012/chart" uri="{CE6537A1-D6FC-4f65-9D91-7224C49458BB}"/>
                <c:ext xmlns:c16="http://schemas.microsoft.com/office/drawing/2014/chart" uri="{C3380CC4-5D6E-409C-BE32-E72D297353CC}">
                  <c16:uniqueId val="{00000028-592A-4B77-B42D-5AB005F912E9}"/>
                </c:ext>
              </c:extLst>
            </c:dLbl>
            <c:dLbl>
              <c:idx val="6"/>
              <c:layout>
                <c:manualLayout>
                  <c:x val="1.2152777777777813E-2"/>
                  <c:y val="-3.2938306954055411E-3"/>
                </c:manualLayout>
              </c:layout>
              <c:tx>
                <c:strRef>
                  <c:f>Slide16_Datenblatt!$C$49</c:f>
                  <c:strCache>
                    <c:ptCount val="1"/>
                    <c:pt idx="0">
                      <c:v>Personalaufwand</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{4C0515F0-50AF-433A-82BE-4F73F15B161B}</c15:txfldGUID>
                      <c15:f>Slide16_Datenblatt!$C$49</c15:f>
                      <c15:dlblFieldTableCache>
                        <c:ptCount val="1"/>
                        <c:pt idx="0">
                          <c:v>Personalaufwand</c:v>
                        </c:pt>
                      </c15:dlblFieldTableCache>
                    </c15:dlblFTEntry>
                  </c15:dlblFieldTable>
                  <c15:showDataLabelsRange val="0"/>
                </c:ext>
                <c:ext xmlns:c16="http://schemas.microsoft.com/office/drawing/2014/chart" uri="{C3380CC4-5D6E-409C-BE32-E72D297353CC}">
                  <c16:uniqueId val="{00000029-592A-4B77-B42D-5AB005F912E9}"/>
                </c:ext>
              </c:extLst>
            </c:dLbl>
            <c:dLbl>
              <c:idx val="7"/>
              <c:delete val="1"/>
              <c:extLst>
                <c:ext xmlns:c15="http://schemas.microsoft.com/office/drawing/2012/chart" uri="{CE6537A1-D6FC-4f65-9D91-7224C49458BB}"/>
                <c:ext xmlns:c16="http://schemas.microsoft.com/office/drawing/2014/chart" uri="{C3380CC4-5D6E-409C-BE32-E72D297353CC}">
                  <c16:uniqueId val="{0000002A-592A-4B77-B42D-5AB005F912E9}"/>
                </c:ext>
              </c:extLst>
            </c:dLbl>
            <c:dLbl>
              <c:idx val="8"/>
              <c:delete val="1"/>
              <c:extLst>
                <c:ext xmlns:c15="http://schemas.microsoft.com/office/drawing/2012/chart" uri="{CE6537A1-D6FC-4f65-9D91-7224C49458BB}"/>
                <c:ext xmlns:c16="http://schemas.microsoft.com/office/drawing/2014/chart" uri="{C3380CC4-5D6E-409C-BE32-E72D297353CC}">
                  <c16:uniqueId val="{0000002B-592A-4B77-B42D-5AB005F912E9}"/>
                </c:ext>
              </c:extLst>
            </c:dLbl>
            <c:dLbl>
              <c:idx val="9"/>
              <c:delete val="1"/>
              <c:extLst>
                <c:ext xmlns:c15="http://schemas.microsoft.com/office/drawing/2012/chart" uri="{CE6537A1-D6FC-4f65-9D91-7224C49458BB}"/>
                <c:ext xmlns:c16="http://schemas.microsoft.com/office/drawing/2014/chart" uri="{C3380CC4-5D6E-409C-BE32-E72D297353CC}">
                  <c16:uniqueId val="{0000002C-592A-4B77-B42D-5AB005F912E9}"/>
                </c:ext>
              </c:extLst>
            </c:dLbl>
            <c:dLbl>
              <c:idx val="10"/>
              <c:delete val="1"/>
              <c:extLst>
                <c:ext xmlns:c15="http://schemas.microsoft.com/office/drawing/2012/chart" uri="{CE6537A1-D6FC-4f65-9D91-7224C49458BB}"/>
                <c:ext xmlns:c16="http://schemas.microsoft.com/office/drawing/2014/chart" uri="{C3380CC4-5D6E-409C-BE32-E72D297353CC}">
                  <c16:uniqueId val="{0000002D-592A-4B77-B42D-5AB005F912E9}"/>
                </c:ext>
              </c:extLst>
            </c:dLbl>
            <c:dLbl>
              <c:idx val="11"/>
              <c:delete val="1"/>
              <c:extLst>
                <c:ext xmlns:c15="http://schemas.microsoft.com/office/drawing/2012/chart" uri="{CE6537A1-D6FC-4f65-9D91-7224C49458BB}"/>
                <c:ext xmlns:c16="http://schemas.microsoft.com/office/drawing/2014/chart" uri="{C3380CC4-5D6E-409C-BE32-E72D297353CC}">
                  <c16:uniqueId val="{0000002E-592A-4B77-B42D-5AB005F912E9}"/>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Slide16_Datenblatt!$O$61:$O$72</c:f>
              <c:numCache>
                <c:formatCode>General</c:formatCode>
                <c:ptCount val="12"/>
                <c:pt idx="0">
                  <c:v>0.52500000000000002</c:v>
                </c:pt>
                <c:pt idx="1">
                  <c:v>0.54500000000000004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numCache>
            </c:numRef>
          </c:xVal>
          <c:yVal>
            <c:numRef>
              <c:f>Slide16_Datenblatt!$P$61:$P$72</c:f>
              <c:numCache>
                <c:formatCode>#,##0</c:formatCode>
                <c:ptCount val="12"/>
                <c:pt idx="0">
                  <c:v>-540631.75</c:v>
                </c:pt>
                <c:pt idx="1">
                  <c:v>-540631.75</c:v>
                </c:pt>
                <c:pt idx="2">
                  <c:v>-540631.75</c:v>
                </c:pt>
                <c:pt idx="3">
                  <c:v>-540631.75</c:v>
                </c:pt>
                <c:pt idx="4">
                  <c:v>-540631.75</c:v>
                </c:pt>
                <c:pt idx="5">
                  <c:v>-540631.75</c:v>
                </c:pt>
                <c:pt idx="6">
                  <c:v>-540631.75</c:v>
                </c:pt>
                <c:pt idx="7">
                  <c:v>-540631.75</c:v>
                </c:pt>
                <c:pt idx="8">
                  <c:v>-540631.75</c:v>
                </c:pt>
                <c:pt idx="9">
                  <c:v>-540631.75</c:v>
                </c:pt>
                <c:pt idx="10">
                  <c:v>-540631.75</c:v>
                </c:pt>
                <c:pt idx="11">
                  <c:v>-540631.75</c:v>
                </c:pt>
              </c:numCache>
            </c:numRef>
          </c:yVal>
          <c:smooth val="0"/>
          <c:extLst>
            <c:ext xmlns:c16="http://schemas.microsoft.com/office/drawing/2014/chart" uri="{C3380CC4-5D6E-409C-BE32-E72D297353CC}">
              <c16:uniqueId val="{0000002F-592A-4B77-B42D-5AB005F912E9}"/>
            </c:ext>
          </c:extLst>
        </c:ser>
        <c:dLbls>
          <c:showLegendKey val="0"/>
          <c:showVal val="0"/>
          <c:showCatName val="0"/>
          <c:showSerName val="0"/>
          <c:showPercent val="0"/>
          <c:showBubbleSize val="0"/>
        </c:dLbls>
        <c:axId val="308975872"/>
        <c:axId val="308994048"/>
      </c:scatterChart>
      <c:catAx>
        <c:axId val="308960256"/>
        <c:scaling>
          <c:orientation val="minMax"/>
        </c:scaling>
        <c:delete val="0"/>
        <c:axPos val="b"/>
        <c:numFmt formatCode="General" sourceLinked="0"/>
        <c:majorTickMark val="out"/>
        <c:minorTickMark val="none"/>
        <c:tickLblPos val="none"/>
        <c:spPr>
          <a:ln w="9525">
            <a:noFill/>
          </a:ln>
        </c:spPr>
        <c:crossAx val="308974336"/>
        <c:crosses val="autoZero"/>
        <c:auto val="0"/>
        <c:lblAlgn val="ctr"/>
        <c:lblOffset val="100"/>
        <c:tickMarkSkip val="1"/>
        <c:noMultiLvlLbl val="0"/>
      </c:catAx>
      <c:valAx>
        <c:axId val="308974336"/>
        <c:scaling>
          <c:orientation val="minMax"/>
        </c:scaling>
        <c:delete val="1"/>
        <c:axPos val="l"/>
        <c:numFmt formatCode="#,##0" sourceLinked="1"/>
        <c:majorTickMark val="out"/>
        <c:minorTickMark val="none"/>
        <c:tickLblPos val="nextTo"/>
        <c:crossAx val="308960256"/>
        <c:crosses val="autoZero"/>
        <c:crossBetween val="between"/>
      </c:valAx>
      <c:catAx>
        <c:axId val="308975872"/>
        <c:scaling>
          <c:orientation val="minMax"/>
        </c:scaling>
        <c:delete val="1"/>
        <c:axPos val="b"/>
        <c:majorTickMark val="out"/>
        <c:minorTickMark val="none"/>
        <c:tickLblPos val="nextTo"/>
        <c:crossAx val="308994048"/>
        <c:crosses val="autoZero"/>
        <c:auto val="1"/>
        <c:lblAlgn val="ctr"/>
        <c:lblOffset val="100"/>
        <c:noMultiLvlLbl val="0"/>
      </c:catAx>
      <c:valAx>
        <c:axId val="308994048"/>
        <c:scaling>
          <c:orientation val="minMax"/>
        </c:scaling>
        <c:delete val="1"/>
        <c:axPos val="r"/>
        <c:numFmt formatCode="General" sourceLinked="1"/>
        <c:majorTickMark val="out"/>
        <c:minorTickMark val="none"/>
        <c:tickLblPos val="nextTo"/>
        <c:crossAx val="308975872"/>
        <c:crosses val="max"/>
        <c:crossBetween val="between"/>
      </c:valAx>
      <c:spPr>
        <a:no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Slide17_Datenblatt!$A$50</c:f>
              <c:strCache>
                <c:ptCount val="1"/>
                <c:pt idx="0">
                  <c:v>2014</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1-34B3-4B5C-8777-A4FA18825B20}"/>
              </c:ext>
            </c:extLst>
          </c:dPt>
          <c:dPt>
            <c:idx val="1"/>
            <c:invertIfNegative val="0"/>
            <c:bubble3D val="0"/>
            <c:spPr>
              <a:solidFill>
                <a:srgbClr val="B8B8FF"/>
              </a:solidFill>
              <a:ln w="25400">
                <a:noFill/>
              </a:ln>
            </c:spPr>
            <c:extLst>
              <c:ext xmlns:c16="http://schemas.microsoft.com/office/drawing/2014/chart" uri="{C3380CC4-5D6E-409C-BE32-E72D297353CC}">
                <c16:uniqueId val="{00000003-34B3-4B5C-8777-A4FA18825B20}"/>
              </c:ext>
            </c:extLst>
          </c:dPt>
          <c:dLbls>
            <c:dLbl>
              <c:idx val="0"/>
              <c:tx>
                <c:strRef>
                  <c:f>Slide17_Datenblatt!$E$50</c:f>
                  <c:strCache>
                    <c:ptCount val="1"/>
                    <c:pt idx="0">
                      <c:v>105,4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{E8070107-F63B-4A4D-9A10-9EDD041606DF}</c15:txfldGUID>
                      <c15:f>Slide17_Datenblatt!$E$50</c15:f>
                      <c15:dlblFieldTableCache>
                        <c:ptCount val="1"/>
                        <c:pt idx="0">
                          <c:v>105,4</c:v>
                        </c:pt>
                      </c15:dlblFieldTableCache>
                    </c15:dlblFTEntry>
                  </c15:dlblFieldTable>
                  <c15:showDataLabelsRange val="0"/>
                </c:ext>
                <c:ext xmlns:c16="http://schemas.microsoft.com/office/drawing/2014/chart" uri="{C3380CC4-5D6E-409C-BE32-E72D297353CC}">
                  <c16:uniqueId val="{00000001-34B3-4B5C-8777-A4FA18825B20}"/>
                </c:ext>
              </c:extLst>
            </c:dLbl>
            <c:dLbl>
              <c:idx val="1"/>
              <c:tx>
                <c:strRef>
                  <c:f>Slide17_Datenblatt!$F$50</c:f>
                  <c:strCache>
                    <c:ptCount val="1"/>
                    <c:pt idx="0">
                      <c:v>566,4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{2CD4AF3A-59D0-4C1B-B121-09150CD3886E}</c15:txfldGUID>
                      <c15:f>Slide17_Datenblatt!$F$50</c15:f>
                      <c15:dlblFieldTableCache>
                        <c:ptCount val="1"/>
                        <c:pt idx="0">
                          <c:v>566,4</c:v>
                        </c:pt>
                      </c15:dlblFieldTableCache>
                    </c15:dlblFTEntry>
                  </c15:dlblFieldTable>
                  <c15:showDataLabelsRange val="0"/>
                </c:ext>
                <c:ext xmlns:c16="http://schemas.microsoft.com/office/drawing/2014/chart" uri="{C3380CC4-5D6E-409C-BE32-E72D297353CC}">
                  <c16:uniqueId val="{00000003-34B3-4B5C-8777-A4FA18825B20}"/>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Slide17_Datenblatt!$B$49:$C$49</c:f>
              <c:strCache>
                <c:ptCount val="2"/>
                <c:pt idx="0">
                  <c:v>Abschreibungen</c:v>
                </c:pt>
                <c:pt idx="1">
                  <c:v>Restaufwand</c:v>
                </c:pt>
              </c:strCache>
            </c:strRef>
          </c:cat>
          <c:val>
            <c:numRef>
              <c:f>Slide17_Datenblatt!$I$50:$J$50</c:f>
              <c:numCache>
                <c:formatCode>General</c:formatCode>
                <c:ptCount val="2"/>
                <c:pt idx="0" formatCode="#,##0">
                  <c:v>105431</c:v>
                </c:pt>
                <c:pt idx="1">
                  <c:v>566366</c:v>
                </c:pt>
              </c:numCache>
            </c:numRef>
          </c:val>
          <c:extLst>
            <c:ext xmlns:c16="http://schemas.microsoft.com/office/drawing/2014/chart" uri="{C3380CC4-5D6E-409C-BE32-E72D297353CC}">
              <c16:uniqueId val="{00000004-34B3-4B5C-8777-A4FA18825B20}"/>
            </c:ext>
          </c:extLst>
        </c:ser>
        <c:ser>
          <c:idx val="2"/>
          <c:order val="1"/>
          <c:tx>
            <c:strRef>
              <c:f>Slide17_Datenblatt!$A$51</c:f>
              <c:strCache>
                <c:ptCount val="1"/>
                <c:pt idx="0">
                  <c:v>2015</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6-34B3-4B5C-8777-A4FA18825B20}"/>
              </c:ext>
            </c:extLst>
          </c:dPt>
          <c:dPt>
            <c:idx val="1"/>
            <c:invertIfNegative val="0"/>
            <c:bubble3D val="0"/>
            <c:spPr>
              <a:solidFill>
                <a:srgbClr val="B8B8FF"/>
              </a:solidFill>
              <a:ln w="25400">
                <a:noFill/>
              </a:ln>
            </c:spPr>
            <c:extLst>
              <c:ext xmlns:c16="http://schemas.microsoft.com/office/drawing/2014/chart" uri="{C3380CC4-5D6E-409C-BE32-E72D297353CC}">
                <c16:uniqueId val="{00000008-34B3-4B5C-8777-A4FA18825B20}"/>
              </c:ext>
            </c:extLst>
          </c:dPt>
          <c:dLbls>
            <c:dLbl>
              <c:idx val="0"/>
              <c:tx>
                <c:strRef>
                  <c:f>Slide17_Datenblatt!$E$51</c:f>
                  <c:strCache>
                    <c:ptCount val="1"/>
                    <c:pt idx="0">
                      <c:v>97,2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{5704444D-CA53-4B0B-8D17-7158ECFF3F4B}</c15:txfldGUID>
                      <c15:f>Slide17_Datenblatt!$E$51</c15:f>
                      <c15:dlblFieldTableCache>
                        <c:ptCount val="1"/>
                        <c:pt idx="0">
                          <c:v>97,2</c:v>
                        </c:pt>
                      </c15:dlblFieldTableCache>
                    </c15:dlblFTEntry>
                  </c15:dlblFieldTable>
                  <c15:showDataLabelsRange val="0"/>
                </c:ext>
                <c:ext xmlns:c16="http://schemas.microsoft.com/office/drawing/2014/chart" uri="{C3380CC4-5D6E-409C-BE32-E72D297353CC}">
                  <c16:uniqueId val="{00000006-34B3-4B5C-8777-A4FA18825B20}"/>
                </c:ext>
              </c:extLst>
            </c:dLbl>
            <c:dLbl>
              <c:idx val="1"/>
              <c:tx>
                <c:strRef>
                  <c:f>Slide17_Datenblatt!$F$51</c:f>
                  <c:strCache>
                    <c:ptCount val="1"/>
                    <c:pt idx="0">
                      <c:v>551,5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{E034BB1C-A738-4DBA-A738-664F92677A31}</c15:txfldGUID>
                      <c15:f>Slide17_Datenblatt!$F$51</c15:f>
                      <c15:dlblFieldTableCache>
                        <c:ptCount val="1"/>
                        <c:pt idx="0">
                          <c:v>551,5</c:v>
                        </c:pt>
                      </c15:dlblFieldTableCache>
                    </c15:dlblFTEntry>
                  </c15:dlblFieldTable>
                  <c15:showDataLabelsRange val="0"/>
                </c:ext>
                <c:ext xmlns:c16="http://schemas.microsoft.com/office/drawing/2014/chart" uri="{C3380CC4-5D6E-409C-BE32-E72D297353CC}">
                  <c16:uniqueId val="{00000008-34B3-4B5C-8777-A4FA18825B20}"/>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Slide17_Datenblatt!$B$49:$C$49</c:f>
              <c:strCache>
                <c:ptCount val="2"/>
                <c:pt idx="0">
                  <c:v>Abschreibungen</c:v>
                </c:pt>
                <c:pt idx="1">
                  <c:v>Restaufwand</c:v>
                </c:pt>
              </c:strCache>
            </c:strRef>
          </c:cat>
          <c:val>
            <c:numRef>
              <c:f>Slide17_Datenblatt!$I$51:$J$51</c:f>
              <c:numCache>
                <c:formatCode>General</c:formatCode>
                <c:ptCount val="2"/>
                <c:pt idx="0" formatCode="#,##0">
                  <c:v>97240</c:v>
                </c:pt>
                <c:pt idx="1">
                  <c:v>551520</c:v>
                </c:pt>
              </c:numCache>
            </c:numRef>
          </c:val>
          <c:extLst>
            <c:ext xmlns:c16="http://schemas.microsoft.com/office/drawing/2014/chart" uri="{C3380CC4-5D6E-409C-BE32-E72D297353CC}">
              <c16:uniqueId val="{00000009-34B3-4B5C-8777-A4FA18825B20}"/>
            </c:ext>
          </c:extLst>
        </c:ser>
        <c:ser>
          <c:idx val="1"/>
          <c:order val="2"/>
          <c:tx>
            <c:strRef>
              <c:f>Slide17_Datenblatt!$A$52</c:f>
              <c:strCache>
                <c:ptCount val="1"/>
                <c:pt idx="0">
                  <c:v>2016</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B-34B3-4B5C-8777-A4FA18825B20}"/>
              </c:ext>
            </c:extLst>
          </c:dPt>
          <c:dPt>
            <c:idx val="1"/>
            <c:invertIfNegative val="0"/>
            <c:bubble3D val="0"/>
            <c:spPr>
              <a:solidFill>
                <a:srgbClr val="B8B8FF"/>
              </a:solidFill>
              <a:ln w="25400">
                <a:noFill/>
              </a:ln>
            </c:spPr>
            <c:extLst>
              <c:ext xmlns:c16="http://schemas.microsoft.com/office/drawing/2014/chart" uri="{C3380CC4-5D6E-409C-BE32-E72D297353CC}">
                <c16:uniqueId val="{0000000D-34B3-4B5C-8777-A4FA18825B20}"/>
              </c:ext>
            </c:extLst>
          </c:dPt>
          <c:dLbls>
            <c:dLbl>
              <c:idx val="0"/>
              <c:tx>
                <c:strRef>
                  <c:f>Slide17_Datenblatt!$E$52</c:f>
                  <c:strCache>
                    <c:ptCount val="1"/>
                    <c:pt idx="0">
                      <c:v>57,7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{01F67783-0627-43E8-9F1A-91B3BC4D5E27}</c15:txfldGUID>
                      <c15:f>Slide17_Datenblatt!$E$52</c15:f>
                      <c15:dlblFieldTableCache>
                        <c:ptCount val="1"/>
                        <c:pt idx="0">
                          <c:v>57,7</c:v>
                        </c:pt>
                      </c15:dlblFieldTableCache>
                    </c15:dlblFTEntry>
                  </c15:dlblFieldTable>
                  <c15:showDataLabelsRange val="0"/>
                </c:ext>
                <c:ext xmlns:c16="http://schemas.microsoft.com/office/drawing/2014/chart" uri="{C3380CC4-5D6E-409C-BE32-E72D297353CC}">
                  <c16:uniqueId val="{0000000B-34B3-4B5C-8777-A4FA18825B20}"/>
                </c:ext>
              </c:extLst>
            </c:dLbl>
            <c:dLbl>
              <c:idx val="1"/>
              <c:tx>
                <c:strRef>
                  <c:f>Slide17_Datenblatt!$F$52</c:f>
                  <c:strCache>
                    <c:ptCount val="1"/>
                    <c:pt idx="0">
                      <c:v>410,0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{DA6D1BB9-2EF2-4003-8F13-37DF72E76AD0}</c15:txfldGUID>
                      <c15:f>Slide17_Datenblatt!$F$52</c15:f>
                      <c15:dlblFieldTableCache>
                        <c:ptCount val="1"/>
                        <c:pt idx="0">
                          <c:v>410,0</c:v>
                        </c:pt>
                      </c15:dlblFieldTableCache>
                    </c15:dlblFTEntry>
                  </c15:dlblFieldTable>
                  <c15:showDataLabelsRange val="0"/>
                </c:ext>
                <c:ext xmlns:c16="http://schemas.microsoft.com/office/drawing/2014/chart" uri="{C3380CC4-5D6E-409C-BE32-E72D297353CC}">
                  <c16:uniqueId val="{0000000D-34B3-4B5C-8777-A4FA18825B20}"/>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Slide17_Datenblatt!$B$49:$C$49</c:f>
              <c:strCache>
                <c:ptCount val="2"/>
                <c:pt idx="0">
                  <c:v>Abschreibungen</c:v>
                </c:pt>
                <c:pt idx="1">
                  <c:v>Restaufwand</c:v>
                </c:pt>
              </c:strCache>
            </c:strRef>
          </c:cat>
          <c:val>
            <c:numRef>
              <c:f>Slide17_Datenblatt!$I$52:$J$52</c:f>
              <c:numCache>
                <c:formatCode>General</c:formatCode>
                <c:ptCount val="2"/>
                <c:pt idx="0" formatCode="#,##0">
                  <c:v>57706</c:v>
                </c:pt>
                <c:pt idx="1">
                  <c:v>410027</c:v>
                </c:pt>
              </c:numCache>
            </c:numRef>
          </c:val>
          <c:extLst>
            <c:ext xmlns:c16="http://schemas.microsoft.com/office/drawing/2014/chart" uri="{C3380CC4-5D6E-409C-BE32-E72D297353CC}">
              <c16:uniqueId val="{0000000E-34B3-4B5C-8777-A4FA18825B20}"/>
            </c:ext>
          </c:extLst>
        </c:ser>
        <c:ser>
          <c:idx val="3"/>
          <c:order val="3"/>
          <c:tx>
            <c:strRef>
              <c:f>Slide17_Datenblatt!$A$53</c:f>
              <c:strCache>
                <c:ptCount val="1"/>
                <c:pt idx="0">
                  <c:v>2017</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10-34B3-4B5C-8777-A4FA18825B20}"/>
              </c:ext>
            </c:extLst>
          </c:dPt>
          <c:dPt>
            <c:idx val="1"/>
            <c:invertIfNegative val="0"/>
            <c:bubble3D val="0"/>
            <c:spPr>
              <a:solidFill>
                <a:srgbClr val="B8B8FF"/>
              </a:solidFill>
              <a:ln w="25400">
                <a:noFill/>
              </a:ln>
            </c:spPr>
            <c:extLst>
              <c:ext xmlns:c16="http://schemas.microsoft.com/office/drawing/2014/chart" uri="{C3380CC4-5D6E-409C-BE32-E72D297353CC}">
                <c16:uniqueId val="{00000012-34B3-4B5C-8777-A4FA18825B20}"/>
              </c:ext>
            </c:extLst>
          </c:dPt>
          <c:dLbls>
            <c:dLbl>
              <c:idx val="0"/>
              <c:tx>
                <c:strRef>
                  <c:f>Slide17_Datenblatt!$E$53</c:f>
                  <c:strCache>
                    <c:ptCount val="1"/>
                    <c:pt idx="0">
                      <c:v>44,1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{9E49E7E9-C8F8-46C7-ACA9-0ED58D81C6EF}</c15:txfldGUID>
                      <c15:f>Slide17_Datenblatt!$E$53</c15:f>
                      <c15:dlblFieldTableCache>
                        <c:ptCount val="1"/>
                        <c:pt idx="0">
                          <c:v>44,1</c:v>
                        </c:pt>
                      </c15:dlblFieldTableCache>
                    </c15:dlblFTEntry>
                  </c15:dlblFieldTable>
                  <c15:showDataLabelsRange val="0"/>
                </c:ext>
                <c:ext xmlns:c16="http://schemas.microsoft.com/office/drawing/2014/chart" uri="{C3380CC4-5D6E-409C-BE32-E72D297353CC}">
                  <c16:uniqueId val="{00000010-34B3-4B5C-8777-A4FA18825B20}"/>
                </c:ext>
              </c:extLst>
            </c:dLbl>
            <c:dLbl>
              <c:idx val="1"/>
              <c:tx>
                <c:strRef>
                  <c:f>Slide17_Datenblatt!$F$53</c:f>
                  <c:strCache>
                    <c:ptCount val="1"/>
                    <c:pt idx="0">
                      <c:v>281,9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{D6E9B55B-FB01-4D92-A131-4840ECC0D610}</c15:txfldGUID>
                      <c15:f>Slide17_Datenblatt!$F$53</c15:f>
                      <c15:dlblFieldTableCache>
                        <c:ptCount val="1"/>
                        <c:pt idx="0">
                          <c:v>281,9</c:v>
                        </c:pt>
                      </c15:dlblFieldTableCache>
                    </c15:dlblFTEntry>
                  </c15:dlblFieldTable>
                  <c15:showDataLabelsRange val="0"/>
                </c:ext>
                <c:ext xmlns:c16="http://schemas.microsoft.com/office/drawing/2014/chart" uri="{C3380CC4-5D6E-409C-BE32-E72D297353CC}">
                  <c16:uniqueId val="{00000012-34B3-4B5C-8777-A4FA18825B20}"/>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Slide17_Datenblatt!$B$49:$C$49</c:f>
              <c:strCache>
                <c:ptCount val="2"/>
                <c:pt idx="0">
                  <c:v>Abschreibungen</c:v>
                </c:pt>
                <c:pt idx="1">
                  <c:v>Restaufwand</c:v>
                </c:pt>
              </c:strCache>
            </c:strRef>
          </c:cat>
          <c:val>
            <c:numRef>
              <c:f>Slide17_Datenblatt!$I$53:$J$53</c:f>
              <c:numCache>
                <c:formatCode>General</c:formatCode>
                <c:ptCount val="2"/>
                <c:pt idx="0" formatCode="#,##0">
                  <c:v>44124</c:v>
                </c:pt>
                <c:pt idx="1">
                  <c:v>281944</c:v>
                </c:pt>
              </c:numCache>
            </c:numRef>
          </c:val>
          <c:extLst>
            <c:ext xmlns:c16="http://schemas.microsoft.com/office/drawing/2014/chart" uri="{C3380CC4-5D6E-409C-BE32-E72D297353CC}">
              <c16:uniqueId val="{00000013-34B3-4B5C-8777-A4FA18825B20}"/>
            </c:ext>
          </c:extLst>
        </c:ser>
        <c:ser>
          <c:idx val="4"/>
          <c:order val="4"/>
          <c:tx>
            <c:strRef>
              <c:f>Slide17_Datenblatt!$A$54</c:f>
              <c:strCache>
                <c:ptCount val="1"/>
                <c:pt idx="0">
                  <c:v>2018</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15-34B3-4B5C-8777-A4FA18825B20}"/>
              </c:ext>
            </c:extLst>
          </c:dPt>
          <c:dPt>
            <c:idx val="1"/>
            <c:invertIfNegative val="0"/>
            <c:bubble3D val="0"/>
            <c:spPr>
              <a:solidFill>
                <a:srgbClr val="B8B8FF"/>
              </a:solidFill>
              <a:ln w="25400">
                <a:noFill/>
              </a:ln>
            </c:spPr>
            <c:extLst>
              <c:ext xmlns:c16="http://schemas.microsoft.com/office/drawing/2014/chart" uri="{C3380CC4-5D6E-409C-BE32-E72D297353CC}">
                <c16:uniqueId val="{00000017-34B3-4B5C-8777-A4FA18825B20}"/>
              </c:ext>
            </c:extLst>
          </c:dPt>
          <c:dLbls>
            <c:dLbl>
              <c:idx val="0"/>
              <c:tx>
                <c:strRef>
                  <c:f>Slide17_Datenblatt!$E$54</c:f>
                  <c:strCache>
                    <c:ptCount val="1"/>
                    <c:pt idx="0">
                      <c:v>39,5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{E8B54A8F-74AE-4B2F-BA34-C8FF4BFEDEF3}</c15:txfldGUID>
                      <c15:f>Slide17_Datenblatt!$E$54</c15:f>
                      <c15:dlblFieldTableCache>
                        <c:ptCount val="1"/>
                        <c:pt idx="0">
                          <c:v>39,5</c:v>
                        </c:pt>
                      </c15:dlblFieldTableCache>
                    </c15:dlblFTEntry>
                  </c15:dlblFieldTable>
                  <c15:showDataLabelsRange val="0"/>
                </c:ext>
                <c:ext xmlns:c16="http://schemas.microsoft.com/office/drawing/2014/chart" uri="{C3380CC4-5D6E-409C-BE32-E72D297353CC}">
                  <c16:uniqueId val="{00000015-34B3-4B5C-8777-A4FA18825B20}"/>
                </c:ext>
              </c:extLst>
            </c:dLbl>
            <c:dLbl>
              <c:idx val="1"/>
              <c:tx>
                <c:strRef>
                  <c:f>Slide17_Datenblatt!$F$54</c:f>
                  <c:strCache>
                    <c:ptCount val="1"/>
                    <c:pt idx="0">
                      <c:v>274,4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{ECDDE8DB-50EB-4D38-8930-4ED84D498844}</c15:txfldGUID>
                      <c15:f>Slide17_Datenblatt!$F$54</c15:f>
                      <c15:dlblFieldTableCache>
                        <c:ptCount val="1"/>
                        <c:pt idx="0">
                          <c:v>274,4</c:v>
                        </c:pt>
                      </c15:dlblFieldTableCache>
                    </c15:dlblFTEntry>
                  </c15:dlblFieldTable>
                  <c15:showDataLabelsRange val="0"/>
                </c:ext>
                <c:ext xmlns:c16="http://schemas.microsoft.com/office/drawing/2014/chart" uri="{C3380CC4-5D6E-409C-BE32-E72D297353CC}">
                  <c16:uniqueId val="{00000017-34B3-4B5C-8777-A4FA18825B20}"/>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Slide17_Datenblatt!$B$49:$C$49</c:f>
              <c:strCache>
                <c:ptCount val="2"/>
                <c:pt idx="0">
                  <c:v>Abschreibungen</c:v>
                </c:pt>
                <c:pt idx="1">
                  <c:v>Restaufwand</c:v>
                </c:pt>
              </c:strCache>
            </c:strRef>
          </c:cat>
          <c:val>
            <c:numRef>
              <c:f>Slide17_Datenblatt!$I$54:$J$54</c:f>
              <c:numCache>
                <c:formatCode>General</c:formatCode>
                <c:ptCount val="2"/>
                <c:pt idx="0" formatCode="#,##0">
                  <c:v>39519</c:v>
                </c:pt>
                <c:pt idx="1">
                  <c:v>274386</c:v>
                </c:pt>
              </c:numCache>
            </c:numRef>
          </c:val>
          <c:extLst>
            <c:ext xmlns:c16="http://schemas.microsoft.com/office/drawing/2014/chart" uri="{C3380CC4-5D6E-409C-BE32-E72D297353CC}">
              <c16:uniqueId val="{00000018-34B3-4B5C-8777-A4FA18825B20}"/>
            </c:ext>
          </c:extLst>
        </c:ser>
        <c:dLbls>
          <c:showLegendKey val="0"/>
          <c:showVal val="0"/>
          <c:showCatName val="0"/>
          <c:showSerName val="0"/>
          <c:showPercent val="0"/>
          <c:showBubbleSize val="0"/>
        </c:dLbls>
        <c:gapWidth val="50"/>
        <c:overlap val="-10"/>
        <c:axId val="309262208"/>
        <c:axId val="309263744"/>
      </c:barChart>
      <c:barChart>
        <c:barDir val="col"/>
        <c:grouping val="clustered"/>
        <c:varyColors val="0"/>
        <c:ser>
          <c:idx val="5"/>
          <c:order val="8"/>
          <c:tx>
            <c:strRef>
              <c:f>Slide17_Datenblatt!$A$59</c:f>
              <c:strCache>
                <c:ptCount val="1"/>
                <c:pt idx="0">
                  <c:v>unsichtbar</c:v>
                </c:pt>
              </c:strCache>
            </c:strRef>
          </c:tx>
          <c:spPr>
            <a:noFill/>
            <a:ln w="25400">
              <a:noFill/>
            </a:ln>
          </c:spPr>
          <c:invertIfNegative val="0"/>
          <c:val>
            <c:numRef>
              <c:f>Slide17_Datenblatt!$B$59</c:f>
              <c:numCache>
                <c:formatCode>General</c:formatCode>
                <c:ptCount val="1"/>
                <c:pt idx="0">
                  <c:v>0</c:v>
                </c:pt>
              </c:numCache>
            </c:numRef>
          </c:val>
          <c:extLst>
            <c:ext xmlns:c16="http://schemas.microsoft.com/office/drawing/2014/chart" uri="{C3380CC4-5D6E-409C-BE32-E72D297353CC}">
              <c16:uniqueId val="{00000019-34B3-4B5C-8777-A4FA18825B20}"/>
            </c:ext>
          </c:extLst>
        </c:ser>
        <c:dLbls>
          <c:showLegendKey val="0"/>
          <c:showVal val="0"/>
          <c:showCatName val="0"/>
          <c:showSerName val="0"/>
          <c:showPercent val="0"/>
          <c:showBubbleSize val="0"/>
        </c:dLbls>
        <c:gapWidth val="150"/>
        <c:axId val="309290112"/>
        <c:axId val="309291648"/>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Slide17_Datenblatt!$L$68:$L$73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Slide17_Datenblatt!$M$68:$M$73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A-34B3-4B5C-8777-A4FA18825B20}"/>
            </c:ext>
          </c:extLst>
        </c:ser>
        <c:dLbls>
          <c:showLegendKey val="0"/>
          <c:showVal val="0"/>
          <c:showCatName val="0"/>
          <c:showSerName val="0"/>
          <c:showPercent val="0"/>
          <c:showBubbleSize val="0"/>
        </c:dLbls>
        <c:axId val="309262208"/>
        <c:axId val="309263744"/>
      </c:scatterChart>
      <c:scatterChart>
        <c:scatterStyle val="lineMarker"/>
        <c:varyColors val="0"/>
        <c:ser>
          <c:idx val="10"/>
          <c:order val="5"/>
          <c:tx>
            <c:v>beschriftung</c:v>
          </c:tx>
          <c:spPr>
            <a:ln w="28575">
              <a:noFill/>
            </a:ln>
          </c:spPr>
          <c:marker>
            <c:symbol val="none"/>
          </c:marker>
          <c:dLbls>
            <c:dLbl>
              <c:idx val="1"/>
              <c:tx>
                <c:strRef>
                  <c:f>Slide17_Datenblatt!$J$62</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{7A2A41A3-0A2F-47FC-A485-4873C313F3E9}</c15:txfldGUID>
                      <c15:f>Slide17_Datenblatt!$J$62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1B-34B3-4B5C-8777-A4FA18825B20}"/>
                </c:ext>
              </c:extLst>
            </c:dLbl>
            <c:dLbl>
              <c:idx val="2"/>
              <c:tx>
                <c:strRef>
                  <c:f>Slide17_Datenblatt!$J$63</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{B1D373F3-C620-43FC-B047-95086D0EAAB7}</c15:txfldGUID>
                      <c15:f>Slide17_Datenblatt!$J$63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1C-34B3-4B5C-8777-A4FA18825B20}"/>
                </c:ext>
              </c:extLst>
            </c:dLbl>
            <c:dLbl>
              <c:idx val="3"/>
              <c:tx>
                <c:strRef>
                  <c:f>Slide17_Datenblatt!$J$64</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{CFE4F9BB-986D-437B-A3A6-3135399B3340}</c15:txfldGUID>
                      <c15:f>Slide17_Datenblatt!$J$64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1D-34B3-4B5C-8777-A4FA18825B20}"/>
                </c:ext>
              </c:extLst>
            </c:dLbl>
            <c:dLbl>
              <c:idx val="4"/>
              <c:tx>
                <c:strRef>
                  <c:f>Slide17_Datenblatt!$J$65</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{86D1EF58-0941-4282-8A46-E858DDFD72CB}</c15:txfldGUID>
                      <c15:f>Slide17_Datenblatt!$J$65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1E-34B3-4B5C-8777-A4FA18825B20}"/>
                </c:ext>
              </c:extLst>
            </c:dLbl>
            <c:dLbl>
              <c:idx val="5"/>
              <c:tx>
                <c:strRef>
                  <c:f>Slide17_Datenblatt!$J$66</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{BC046F40-1E69-43B7-B52C-1A5AFBC28D8B}</c15:txfldGUID>
                      <c15:f>Slide17_Datenblatt!$J$66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1F-34B3-4B5C-8777-A4FA18825B20}"/>
                </c:ext>
              </c:extLst>
            </c:dLbl>
            <c:dLbl>
              <c:idx val="6"/>
              <c:tx>
                <c:strRef>
                  <c:f>Slide17_Datenblatt!$J$68</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{95FBD6C4-DCE9-474B-9796-6C3AEA04C2DE}</c15:txfldGUID>
                      <c15:f>Slide17_Datenblatt!$J$68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0-34B3-4B5C-8777-A4FA18825B20}"/>
                </c:ext>
              </c:extLst>
            </c:dLbl>
            <c:dLbl>
              <c:idx val="7"/>
              <c:tx>
                <c:strRef>
                  <c:f>Slide17_Datenblatt!$J$69</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{93579717-E243-499A-92E2-728A6D77B373}</c15:txfldGUID>
                      <c15:f>Slide17_Datenblatt!$J$69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1-34B3-4B5C-8777-A4FA18825B20}"/>
                </c:ext>
              </c:extLst>
            </c:dLbl>
            <c:dLbl>
              <c:idx val="8"/>
              <c:tx>
                <c:strRef>
                  <c:f>Slide17_Datenblatt!$J$70</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{D54D1881-CD38-4A3B-970D-A8C6B5524AC2}</c15:txfldGUID>
                      <c15:f>Slide17_Datenblatt!$J$70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2-34B3-4B5C-8777-A4FA18825B20}"/>
                </c:ext>
              </c:extLst>
            </c:dLbl>
            <c:dLbl>
              <c:idx val="9"/>
              <c:tx>
                <c:strRef>
                  <c:f>Slide17_Datenblatt!$J$71</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{17C05681-2C23-46E0-B49A-78BC6054069B}</c15:txfldGUID>
                      <c15:f>Slide17_Datenblatt!$J$71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3-34B3-4B5C-8777-A4FA18825B20}"/>
                </c:ext>
              </c:extLst>
            </c:dLbl>
            <c:dLbl>
              <c:idx val="10"/>
              <c:tx>
                <c:strRef>
                  <c:f>Slide17_Datenblatt!$J$72</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{46C39DB4-9BF7-4D8B-8079-333542BD0BD4}</c15:txfldGUID>
                      <c15:f>Slide17_Datenblatt!$J$72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4-34B3-4B5C-8777-A4FA18825B20}"/>
                </c:ext>
              </c:extLst>
            </c:dLbl>
            <c:dLbl>
              <c:idx val="11"/>
              <c:delete val="1"/>
              <c:extLst>
                <c:ext xmlns:c15="http://schemas.microsoft.com/office/drawing/2012/chart" uri="{CE6537A1-D6FC-4f65-9D91-7224C49458BB}"/>
                <c:ext xmlns:c16="http://schemas.microsoft.com/office/drawing/2014/chart" uri="{C3380CC4-5D6E-409C-BE32-E72D297353CC}">
                  <c16:uniqueId val="{00000025-34B3-4B5C-8777-A4FA18825B20}"/>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Slide17_Datenblatt!$G$61:$G$72</c:f>
              <c:numCache>
                <c:formatCode>General</c:formatCode>
                <c:ptCount val="12"/>
                <c:pt idx="0">
                  <c:v>0.45</c:v>
                </c:pt>
                <c:pt idx="1">
                  <c:v>0.54500000000000004</c:v>
                </c:pt>
                <c:pt idx="2">
                  <c:v>0.73250000000000004</c:v>
                </c:pt>
                <c:pt idx="3">
                  <c:v>0.92</c:v>
                </c:pt>
                <c:pt idx="4">
                  <c:v>1.1074999999999999</c:v>
                </c:pt>
                <c:pt idx="5">
                  <c:v>1.2949999999999999</c:v>
                </c:pt>
                <c:pt idx="6">
                  <c:v>1.5449999999999999</c:v>
                </c:pt>
                <c:pt idx="7">
                  <c:v>1.7324999999999999</c:v>
                </c:pt>
                <c:pt idx="8">
                  <c:v>1.92</c:v>
                </c:pt>
                <c:pt idx="9">
                  <c:v>2.1074999999999999</c:v>
                </c:pt>
                <c:pt idx="10">
                  <c:v>2.2949999999999999</c:v>
                </c:pt>
                <c:pt idx="11">
                  <c:v>2.4824999999999999</c:v>
                </c:pt>
              </c:numCache>
            </c:numRef>
          </c:xVal>
          <c:yVal>
            <c:numRef>
              <c:f>Slide17_Datenblatt!$H$61:$H$72</c:f>
              <c:numCache>
                <c:formatCode>0.00</c:formatCode>
                <c:ptCount val="12"/>
                <c:pt idx="1">
                  <c:v>-28318.300000000003</c:v>
                </c:pt>
                <c:pt idx="2">
                  <c:v>-28318.300000000003</c:v>
                </c:pt>
                <c:pt idx="3">
                  <c:v>-28318.300000000003</c:v>
                </c:pt>
                <c:pt idx="4">
                  <c:v>-28318.300000000003</c:v>
                </c:pt>
                <c:pt idx="5">
                  <c:v>-28318.300000000003</c:v>
                </c:pt>
                <c:pt idx="6">
                  <c:v>-28318.300000000003</c:v>
                </c:pt>
                <c:pt idx="7">
                  <c:v>-28318.300000000003</c:v>
                </c:pt>
                <c:pt idx="8">
                  <c:v>-28318.300000000003</c:v>
                </c:pt>
                <c:pt idx="9">
                  <c:v>-28318.300000000003</c:v>
                </c:pt>
                <c:pt idx="10">
                  <c:v>-28318.300000000003</c:v>
                </c:pt>
                <c:pt idx="11">
                  <c:v>-28318.300000000003</c:v>
                </c:pt>
              </c:numCache>
            </c:numRef>
          </c:yVal>
          <c:smooth val="0"/>
          <c:extLst>
            <c:ext xmlns:c16="http://schemas.microsoft.com/office/drawing/2014/chart" uri="{C3380CC4-5D6E-409C-BE32-E72D297353CC}">
              <c16:uniqueId val="{00000026-34B3-4B5C-8777-A4FA18825B20}"/>
            </c:ext>
          </c:extLst>
        </c:ser>
        <c:ser>
          <c:idx val="9"/>
          <c:order val="6"/>
          <c:tx>
            <c:v>Achse</c:v>
          </c:tx>
          <c:spPr>
            <a:ln w="38100">
              <a:solidFill>
                <a:srgbClr val="000000"/>
              </a:solidFill>
              <a:prstDash val="solid"/>
            </a:ln>
          </c:spPr>
          <c:marker>
            <c:symbol val="none"/>
          </c:marker>
          <c:xVal>
            <c:numRef>
              <c:f>Slide17_Datenblatt!$L$61:$L$67</c:f>
              <c:numCache>
                <c:formatCode>General</c:formatCode>
                <c:ptCount val="7"/>
                <c:pt idx="0">
                  <c:v>0.52500000000000002</c:v>
                </c:pt>
                <c:pt idx="1">
                  <c:v>0.54500000000000004</c:v>
                </c:pt>
                <c:pt idx="2">
                  <c:v>0.72499999999999998</c:v>
                </c:pt>
                <c:pt idx="3">
                  <c:v>0.91500000000000004</c:v>
                </c:pt>
                <c:pt idx="4">
                  <c:v>1.1000000000000001</c:v>
                </c:pt>
                <c:pt idx="5">
                  <c:v>1.4750000000000001</c:v>
                </c:pt>
                <c:pt idx="6">
                  <c:v>1.4750000000000001</c:v>
                </c:pt>
              </c:numCache>
            </c:numRef>
          </c:xVal>
          <c:yVal>
            <c:numRef>
              <c:f>Slide17_Datenblatt!$M$61:$M$67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27-34B3-4B5C-8777-A4FA18825B20}"/>
            </c:ext>
          </c:extLst>
        </c:ser>
        <c:ser>
          <c:idx val="11"/>
          <c:order val="7"/>
          <c:tx>
            <c:v>rubrik</c:v>
          </c:tx>
          <c:spPr>
            <a:ln w="28575">
              <a:noFill/>
            </a:ln>
          </c:spPr>
          <c:marker>
            <c:symbol val="none"/>
          </c:marker>
          <c:dLbls>
            <c:dLbl>
              <c:idx val="0"/>
              <c:layout>
                <c:manualLayout>
                  <c:x val="1.2152777777777781E-2"/>
                  <c:y val="-4.977332378907161E-3"/>
                </c:manualLayout>
              </c:layout>
              <c:tx>
                <c:strRef>
                  <c:f>Slide17_Datenblatt!$B$49</c:f>
                  <c:strCache>
                    <c:ptCount val="1"/>
                    <c:pt idx="0">
                      <c:v>Abschreibungen</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{42F59BCF-21CA-4726-BD97-25564B697F47}</c15:txfldGUID>
                      <c15:f>Slide17_Datenblatt!$B$49</c15:f>
                      <c15:dlblFieldTableCache>
                        <c:ptCount val="1"/>
                        <c:pt idx="0">
                          <c:v>Abschreibungen</c:v>
                        </c:pt>
                      </c15:dlblFieldTableCache>
                    </c15:dlblFTEntry>
                  </c15:dlblFieldTable>
                  <c15:showDataLabelsRange val="0"/>
                </c:ext>
                <c:ext xmlns:c16="http://schemas.microsoft.com/office/drawing/2014/chart" uri="{C3380CC4-5D6E-409C-BE32-E72D297353CC}">
                  <c16:uniqueId val="{00000028-34B3-4B5C-8777-A4FA18825B20}"/>
                </c:ext>
              </c:extLst>
            </c:dLbl>
            <c:dLbl>
              <c:idx val="1"/>
              <c:delete val="1"/>
              <c:extLst>
                <c:ext xmlns:c15="http://schemas.microsoft.com/office/drawing/2012/chart" uri="{CE6537A1-D6FC-4f65-9D91-7224C49458BB}"/>
                <c:ext xmlns:c16="http://schemas.microsoft.com/office/drawing/2014/chart" uri="{C3380CC4-5D6E-409C-BE32-E72D297353CC}">
                  <c16:uniqueId val="{00000029-34B3-4B5C-8777-A4FA18825B20}"/>
                </c:ext>
              </c:extLst>
            </c:dLbl>
            <c:dLbl>
              <c:idx val="2"/>
              <c:delete val="1"/>
              <c:extLst>
                <c:ext xmlns:c15="http://schemas.microsoft.com/office/drawing/2012/chart" uri="{CE6537A1-D6FC-4f65-9D91-7224C49458BB}"/>
                <c:ext xmlns:c16="http://schemas.microsoft.com/office/drawing/2014/chart" uri="{C3380CC4-5D6E-409C-BE32-E72D297353CC}">
                  <c16:uniqueId val="{0000002A-34B3-4B5C-8777-A4FA18825B20}"/>
                </c:ext>
              </c:extLst>
            </c:dLbl>
            <c:dLbl>
              <c:idx val="3"/>
              <c:delete val="1"/>
              <c:extLst>
                <c:ext xmlns:c15="http://schemas.microsoft.com/office/drawing/2012/chart" uri="{CE6537A1-D6FC-4f65-9D91-7224C49458BB}"/>
                <c:ext xmlns:c16="http://schemas.microsoft.com/office/drawing/2014/chart" uri="{C3380CC4-5D6E-409C-BE32-E72D297353CC}">
                  <c16:uniqueId val="{0000002B-34B3-4B5C-8777-A4FA18825B20}"/>
                </c:ext>
              </c:extLst>
            </c:dLbl>
            <c:dLbl>
              <c:idx val="4"/>
              <c:delete val="1"/>
              <c:extLst>
                <c:ext xmlns:c15="http://schemas.microsoft.com/office/drawing/2012/chart" uri="{CE6537A1-D6FC-4f65-9D91-7224C49458BB}"/>
                <c:ext xmlns:c16="http://schemas.microsoft.com/office/drawing/2014/chart" uri="{C3380CC4-5D6E-409C-BE32-E72D297353CC}">
                  <c16:uniqueId val="{0000002C-34B3-4B5C-8777-A4FA18825B20}"/>
                </c:ext>
              </c:extLst>
            </c:dLbl>
            <c:dLbl>
              <c:idx val="5"/>
              <c:delete val="1"/>
              <c:extLst>
                <c:ext xmlns:c15="http://schemas.microsoft.com/office/drawing/2012/chart" uri="{CE6537A1-D6FC-4f65-9D91-7224C49458BB}"/>
                <c:ext xmlns:c16="http://schemas.microsoft.com/office/drawing/2014/chart" uri="{C3380CC4-5D6E-409C-BE32-E72D297353CC}">
                  <c16:uniqueId val="{0000002D-34B3-4B5C-8777-A4FA18825B20}"/>
                </c:ext>
              </c:extLst>
            </c:dLbl>
            <c:dLbl>
              <c:idx val="6"/>
              <c:layout>
                <c:manualLayout>
                  <c:x val="1.215277777777782E-2"/>
                  <c:y val="-3.2938306954055411E-3"/>
                </c:manualLayout>
              </c:layout>
              <c:tx>
                <c:strRef>
                  <c:f>Slide17_Datenblatt!$C$49</c:f>
                  <c:strCache>
                    <c:ptCount val="1"/>
                    <c:pt idx="0">
                      <c:v>Restaufwand</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{65CF386F-1012-4F6E-A420-94611E0B1F4B}</c15:txfldGUID>
                      <c15:f>Slide17_Datenblatt!$C$49</c15:f>
                      <c15:dlblFieldTableCache>
                        <c:ptCount val="1"/>
                        <c:pt idx="0">
                          <c:v>Restaufwand</c:v>
                        </c:pt>
                      </c15:dlblFieldTableCache>
                    </c15:dlblFTEntry>
                  </c15:dlblFieldTable>
                  <c15:showDataLabelsRange val="0"/>
                </c:ext>
                <c:ext xmlns:c16="http://schemas.microsoft.com/office/drawing/2014/chart" uri="{C3380CC4-5D6E-409C-BE32-E72D297353CC}">
                  <c16:uniqueId val="{0000002E-34B3-4B5C-8777-A4FA18825B20}"/>
                </c:ext>
              </c:extLst>
            </c:dLbl>
            <c:dLbl>
              <c:idx val="7"/>
              <c:delete val="1"/>
              <c:extLst>
                <c:ext xmlns:c15="http://schemas.microsoft.com/office/drawing/2012/chart" uri="{CE6537A1-D6FC-4f65-9D91-7224C49458BB}"/>
                <c:ext xmlns:c16="http://schemas.microsoft.com/office/drawing/2014/chart" uri="{C3380CC4-5D6E-409C-BE32-E72D297353CC}">
                  <c16:uniqueId val="{0000002F-34B3-4B5C-8777-A4FA18825B20}"/>
                </c:ext>
              </c:extLst>
            </c:dLbl>
            <c:dLbl>
              <c:idx val="8"/>
              <c:delete val="1"/>
              <c:extLst>
                <c:ext xmlns:c15="http://schemas.microsoft.com/office/drawing/2012/chart" uri="{CE6537A1-D6FC-4f65-9D91-7224C49458BB}"/>
                <c:ext xmlns:c16="http://schemas.microsoft.com/office/drawing/2014/chart" uri="{C3380CC4-5D6E-409C-BE32-E72D297353CC}">
                  <c16:uniqueId val="{00000030-34B3-4B5C-8777-A4FA18825B20}"/>
                </c:ext>
              </c:extLst>
            </c:dLbl>
            <c:dLbl>
              <c:idx val="9"/>
              <c:delete val="1"/>
              <c:extLst>
                <c:ext xmlns:c15="http://schemas.microsoft.com/office/drawing/2012/chart" uri="{CE6537A1-D6FC-4f65-9D91-7224C49458BB}"/>
                <c:ext xmlns:c16="http://schemas.microsoft.com/office/drawing/2014/chart" uri="{C3380CC4-5D6E-409C-BE32-E72D297353CC}">
                  <c16:uniqueId val="{00000031-34B3-4B5C-8777-A4FA18825B20}"/>
                </c:ext>
              </c:extLst>
            </c:dLbl>
            <c:dLbl>
              <c:idx val="10"/>
              <c:delete val="1"/>
              <c:extLst>
                <c:ext xmlns:c15="http://schemas.microsoft.com/office/drawing/2012/chart" uri="{CE6537A1-D6FC-4f65-9D91-7224C49458BB}"/>
                <c:ext xmlns:c16="http://schemas.microsoft.com/office/drawing/2014/chart" uri="{C3380CC4-5D6E-409C-BE32-E72D297353CC}">
                  <c16:uniqueId val="{00000032-34B3-4B5C-8777-A4FA18825B20}"/>
                </c:ext>
              </c:extLst>
            </c:dLbl>
            <c:dLbl>
              <c:idx val="11"/>
              <c:delete val="1"/>
              <c:extLst>
                <c:ext xmlns:c15="http://schemas.microsoft.com/office/drawing/2012/chart" uri="{CE6537A1-D6FC-4f65-9D91-7224C49458BB}"/>
                <c:ext xmlns:c16="http://schemas.microsoft.com/office/drawing/2014/chart" uri="{C3380CC4-5D6E-409C-BE32-E72D297353CC}">
                  <c16:uniqueId val="{00000033-34B3-4B5C-8777-A4FA18825B20}"/>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Slide17_Datenblatt!$O$61:$O$72</c:f>
              <c:numCache>
                <c:formatCode>General</c:formatCode>
                <c:ptCount val="12"/>
                <c:pt idx="0">
                  <c:v>0.52500000000000002</c:v>
                </c:pt>
                <c:pt idx="1">
                  <c:v>0.54500000000000004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numCache>
            </c:numRef>
          </c:xVal>
          <c:yVal>
            <c:numRef>
              <c:f>Slide17_Datenblatt!$P$61:$P$72</c:f>
              <c:numCache>
                <c:formatCode>#,##0</c:formatCode>
                <c:ptCount val="12"/>
                <c:pt idx="0">
                  <c:v>-141591.5</c:v>
                </c:pt>
                <c:pt idx="1">
                  <c:v>-141591.5</c:v>
                </c:pt>
                <c:pt idx="2">
                  <c:v>-141591.5</c:v>
                </c:pt>
                <c:pt idx="3">
                  <c:v>-141591.5</c:v>
                </c:pt>
                <c:pt idx="4">
                  <c:v>-141591.5</c:v>
                </c:pt>
                <c:pt idx="5">
                  <c:v>-141591.5</c:v>
                </c:pt>
                <c:pt idx="6">
                  <c:v>-141591.5</c:v>
                </c:pt>
                <c:pt idx="7">
                  <c:v>-141591.5</c:v>
                </c:pt>
                <c:pt idx="8">
                  <c:v>-141591.5</c:v>
                </c:pt>
                <c:pt idx="9">
                  <c:v>-141591.5</c:v>
                </c:pt>
                <c:pt idx="10">
                  <c:v>-141591.5</c:v>
                </c:pt>
                <c:pt idx="11">
                  <c:v>-141591.5</c:v>
                </c:pt>
              </c:numCache>
            </c:numRef>
          </c:yVal>
          <c:smooth val="0"/>
          <c:extLst>
            <c:ext xmlns:c16="http://schemas.microsoft.com/office/drawing/2014/chart" uri="{C3380CC4-5D6E-409C-BE32-E72D297353CC}">
              <c16:uniqueId val="{00000034-34B3-4B5C-8777-A4FA18825B20}"/>
            </c:ext>
          </c:extLst>
        </c:ser>
        <c:dLbls>
          <c:showLegendKey val="0"/>
          <c:showVal val="0"/>
          <c:showCatName val="0"/>
          <c:showSerName val="0"/>
          <c:showPercent val="0"/>
          <c:showBubbleSize val="0"/>
        </c:dLbls>
        <c:axId val="309290112"/>
        <c:axId val="309291648"/>
      </c:scatterChart>
      <c:catAx>
        <c:axId val="309262208"/>
        <c:scaling>
          <c:orientation val="minMax"/>
        </c:scaling>
        <c:delete val="0"/>
        <c:axPos val="b"/>
        <c:numFmt formatCode="General" sourceLinked="0"/>
        <c:majorTickMark val="out"/>
        <c:minorTickMark val="none"/>
        <c:tickLblPos val="none"/>
        <c:spPr>
          <a:ln w="9525">
            <a:noFill/>
          </a:ln>
        </c:spPr>
        <c:crossAx val="309263744"/>
        <c:crosses val="autoZero"/>
        <c:auto val="0"/>
        <c:lblAlgn val="ctr"/>
        <c:lblOffset val="100"/>
        <c:tickMarkSkip val="1"/>
        <c:noMultiLvlLbl val="0"/>
      </c:catAx>
      <c:valAx>
        <c:axId val="309263744"/>
        <c:scaling>
          <c:orientation val="minMax"/>
        </c:scaling>
        <c:delete val="1"/>
        <c:axPos val="l"/>
        <c:numFmt formatCode="#,##0" sourceLinked="1"/>
        <c:majorTickMark val="out"/>
        <c:minorTickMark val="none"/>
        <c:tickLblPos val="nextTo"/>
        <c:crossAx val="309262208"/>
        <c:crosses val="autoZero"/>
        <c:crossBetween val="between"/>
      </c:valAx>
      <c:catAx>
        <c:axId val="309290112"/>
        <c:scaling>
          <c:orientation val="minMax"/>
        </c:scaling>
        <c:delete val="1"/>
        <c:axPos val="b"/>
        <c:majorTickMark val="out"/>
        <c:minorTickMark val="none"/>
        <c:tickLblPos val="nextTo"/>
        <c:crossAx val="309291648"/>
        <c:crosses val="autoZero"/>
        <c:auto val="1"/>
        <c:lblAlgn val="ctr"/>
        <c:lblOffset val="100"/>
        <c:noMultiLvlLbl val="0"/>
      </c:catAx>
      <c:valAx>
        <c:axId val="309291648"/>
        <c:scaling>
          <c:orientation val="minMax"/>
        </c:scaling>
        <c:delete val="1"/>
        <c:axPos val="r"/>
        <c:numFmt formatCode="General" sourceLinked="1"/>
        <c:majorTickMark val="out"/>
        <c:minorTickMark val="none"/>
        <c:tickLblPos val="nextTo"/>
        <c:crossAx val="309290112"/>
        <c:crosses val="max"/>
        <c:crossBetween val="between"/>
      </c:valAx>
      <c:spPr>
        <a:no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Slide18_Datenblatt!$A$50</c:f>
              <c:strCache>
                <c:ptCount val="1"/>
                <c:pt idx="0">
                  <c:v>2014</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1-A9B1-44BC-A37E-17965722E760}"/>
              </c:ext>
            </c:extLst>
          </c:dPt>
          <c:dPt>
            <c:idx val="1"/>
            <c:invertIfNegative val="0"/>
            <c:bubble3D val="0"/>
            <c:spPr>
              <a:solidFill>
                <a:srgbClr val="6464FF"/>
              </a:solidFill>
              <a:ln w="25400">
                <a:noFill/>
              </a:ln>
            </c:spPr>
            <c:extLst>
              <c:ext xmlns:c16="http://schemas.microsoft.com/office/drawing/2014/chart" uri="{C3380CC4-5D6E-409C-BE32-E72D297353CC}">
                <c16:uniqueId val="{00000003-A9B1-44BC-A37E-17965722E760}"/>
              </c:ext>
            </c:extLst>
          </c:dPt>
          <c:dLbls>
            <c:dLbl>
              <c:idx val="0"/>
              <c:tx>
                <c:strRef>
                  <c:f>Slide18_Datenblatt!$E$50</c:f>
                  <c:strCache>
                    <c:ptCount val="1"/>
                    <c:pt idx="0">
                      <c:v>149,5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{BDC150C2-BE61-4088-81A9-BBFCE3BE68CC}</c15:txfldGUID>
                      <c15:f>Slide18_Datenblatt!$E$50</c15:f>
                      <c15:dlblFieldTableCache>
                        <c:ptCount val="1"/>
                        <c:pt idx="0">
                          <c:v>149,5</c:v>
                        </c:pt>
                      </c15:dlblFieldTableCache>
                    </c15:dlblFTEntry>
                  </c15:dlblFieldTable>
                  <c15:showDataLabelsRange val="0"/>
                </c:ext>
                <c:ext xmlns:c16="http://schemas.microsoft.com/office/drawing/2014/chart" uri="{C3380CC4-5D6E-409C-BE32-E72D297353CC}">
                  <c16:uniqueId val="{00000001-A9B1-44BC-A37E-17965722E760}"/>
                </c:ext>
              </c:extLst>
            </c:dLbl>
            <c:dLbl>
              <c:idx val="1"/>
              <c:tx>
                <c:strRef>
                  <c:f>Slide18_Datenblatt!$F$50</c:f>
                  <c:strCache>
                    <c:ptCount val="1"/>
                    <c:pt idx="0">
                      <c:v>7,4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{33953A1D-259D-4CC8-B974-DDC196E8FD85}</c15:txfldGUID>
                      <c15:f>Slide18_Datenblatt!$F$50</c15:f>
                      <c15:dlblFieldTableCache>
                        <c:ptCount val="1"/>
                        <c:pt idx="0">
                          <c:v>7,4</c:v>
                        </c:pt>
                      </c15:dlblFieldTableCache>
                    </c15:dlblFTEntry>
                  </c15:dlblFieldTable>
                  <c15:showDataLabelsRange val="0"/>
                </c:ext>
                <c:ext xmlns:c16="http://schemas.microsoft.com/office/drawing/2014/chart" uri="{C3380CC4-5D6E-409C-BE32-E72D297353CC}">
                  <c16:uniqueId val="{00000003-A9B1-44BC-A37E-17965722E760}"/>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Slide18_Datenblatt!$B$49:$C$49</c:f>
              <c:strCache>
                <c:ptCount val="2"/>
                <c:pt idx="0">
                  <c:v>Umsatz pro 
Beschäftigten</c:v>
                </c:pt>
                <c:pt idx="1">
                  <c:v>Jahresüberschuss 
pro Beschäftigten</c:v>
                </c:pt>
              </c:strCache>
            </c:strRef>
          </c:cat>
          <c:val>
            <c:numRef>
              <c:f>Slide18_Datenblatt!$B$50:$C$50</c:f>
              <c:numCache>
                <c:formatCode>#,##0</c:formatCode>
                <c:ptCount val="2"/>
                <c:pt idx="0">
                  <c:v>149549</c:v>
                </c:pt>
                <c:pt idx="1">
                  <c:v>7445.1</c:v>
                </c:pt>
              </c:numCache>
            </c:numRef>
          </c:val>
          <c:extLst>
            <c:ext xmlns:c16="http://schemas.microsoft.com/office/drawing/2014/chart" uri="{C3380CC4-5D6E-409C-BE32-E72D297353CC}">
              <c16:uniqueId val="{00000004-A9B1-44BC-A37E-17965722E760}"/>
            </c:ext>
          </c:extLst>
        </c:ser>
        <c:ser>
          <c:idx val="2"/>
          <c:order val="1"/>
          <c:tx>
            <c:strRef>
              <c:f>Slide18_Datenblatt!$A$51</c:f>
              <c:strCache>
                <c:ptCount val="1"/>
                <c:pt idx="0">
                  <c:v>2015</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6-A9B1-44BC-A37E-17965722E760}"/>
              </c:ext>
            </c:extLst>
          </c:dPt>
          <c:dPt>
            <c:idx val="1"/>
            <c:invertIfNegative val="0"/>
            <c:bubble3D val="0"/>
            <c:spPr>
              <a:solidFill>
                <a:srgbClr val="6464FF"/>
              </a:solidFill>
              <a:ln w="25400">
                <a:noFill/>
              </a:ln>
            </c:spPr>
            <c:extLst>
              <c:ext xmlns:c16="http://schemas.microsoft.com/office/drawing/2014/chart" uri="{C3380CC4-5D6E-409C-BE32-E72D297353CC}">
                <c16:uniqueId val="{00000008-A9B1-44BC-A37E-17965722E760}"/>
              </c:ext>
            </c:extLst>
          </c:dPt>
          <c:dLbls>
            <c:dLbl>
              <c:idx val="0"/>
              <c:tx>
                <c:strRef>
                  <c:f>Slide18_Datenblatt!$E$51</c:f>
                  <c:strCache>
                    <c:ptCount val="1"/>
                    <c:pt idx="0">
                      <c:v>147,3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{51CED39A-6AD7-47C8-A362-52340A9DC436}</c15:txfldGUID>
                      <c15:f>Slide18_Datenblatt!$E$51</c15:f>
                      <c15:dlblFieldTableCache>
                        <c:ptCount val="1"/>
                        <c:pt idx="0">
                          <c:v>147,3</c:v>
                        </c:pt>
                      </c15:dlblFieldTableCache>
                    </c15:dlblFTEntry>
                  </c15:dlblFieldTable>
                  <c15:showDataLabelsRange val="0"/>
                </c:ext>
                <c:ext xmlns:c16="http://schemas.microsoft.com/office/drawing/2014/chart" uri="{C3380CC4-5D6E-409C-BE32-E72D297353CC}">
                  <c16:uniqueId val="{00000006-A9B1-44BC-A37E-17965722E760}"/>
                </c:ext>
              </c:extLst>
            </c:dLbl>
            <c:dLbl>
              <c:idx val="1"/>
              <c:tx>
                <c:strRef>
                  <c:f>Slide18_Datenblatt!$F$51</c:f>
                  <c:strCache>
                    <c:ptCount val="1"/>
                    <c:pt idx="0">
                      <c:v>7,9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{3A22E872-63FF-48D5-B412-F86B062C3212}</c15:txfldGUID>
                      <c15:f>Slide18_Datenblatt!$F$51</c15:f>
                      <c15:dlblFieldTableCache>
                        <c:ptCount val="1"/>
                        <c:pt idx="0">
                          <c:v>7,9</c:v>
                        </c:pt>
                      </c15:dlblFieldTableCache>
                    </c15:dlblFTEntry>
                  </c15:dlblFieldTable>
                  <c15:showDataLabelsRange val="0"/>
                </c:ext>
                <c:ext xmlns:c16="http://schemas.microsoft.com/office/drawing/2014/chart" uri="{C3380CC4-5D6E-409C-BE32-E72D297353CC}">
                  <c16:uniqueId val="{00000008-A9B1-44BC-A37E-17965722E760}"/>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Slide18_Datenblatt!$B$49:$C$49</c:f>
              <c:strCache>
                <c:ptCount val="2"/>
                <c:pt idx="0">
                  <c:v>Umsatz pro 
Beschäftigten</c:v>
                </c:pt>
                <c:pt idx="1">
                  <c:v>Jahresüberschuss 
pro Beschäftigten</c:v>
                </c:pt>
              </c:strCache>
            </c:strRef>
          </c:cat>
          <c:val>
            <c:numRef>
              <c:f>Slide18_Datenblatt!$B$51:$C$51</c:f>
              <c:numCache>
                <c:formatCode>#,##0</c:formatCode>
                <c:ptCount val="2"/>
                <c:pt idx="0">
                  <c:v>147302</c:v>
                </c:pt>
                <c:pt idx="1">
                  <c:v>7935.52</c:v>
                </c:pt>
              </c:numCache>
            </c:numRef>
          </c:val>
          <c:extLst>
            <c:ext xmlns:c16="http://schemas.microsoft.com/office/drawing/2014/chart" uri="{C3380CC4-5D6E-409C-BE32-E72D297353CC}">
              <c16:uniqueId val="{00000009-A9B1-44BC-A37E-17965722E760}"/>
            </c:ext>
          </c:extLst>
        </c:ser>
        <c:ser>
          <c:idx val="1"/>
          <c:order val="2"/>
          <c:tx>
            <c:strRef>
              <c:f>Slide18_Datenblatt!$A$52</c:f>
              <c:strCache>
                <c:ptCount val="1"/>
                <c:pt idx="0">
                  <c:v>2016</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B-A9B1-44BC-A37E-17965722E760}"/>
              </c:ext>
            </c:extLst>
          </c:dPt>
          <c:dPt>
            <c:idx val="1"/>
            <c:invertIfNegative val="0"/>
            <c:bubble3D val="0"/>
            <c:spPr>
              <a:solidFill>
                <a:srgbClr val="6464FF"/>
              </a:solidFill>
              <a:ln w="25400">
                <a:noFill/>
              </a:ln>
            </c:spPr>
            <c:extLst>
              <c:ext xmlns:c16="http://schemas.microsoft.com/office/drawing/2014/chart" uri="{C3380CC4-5D6E-409C-BE32-E72D297353CC}">
                <c16:uniqueId val="{0000000D-A9B1-44BC-A37E-17965722E760}"/>
              </c:ext>
            </c:extLst>
          </c:dPt>
          <c:dLbls>
            <c:dLbl>
              <c:idx val="0"/>
              <c:tx>
                <c:strRef>
                  <c:f>Slide18_Datenblatt!$E$52</c:f>
                  <c:strCache>
                    <c:ptCount val="1"/>
                    <c:pt idx="0">
                      <c:v>110,5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{298D567F-2349-4892-A340-C1D3E4E43B68}</c15:txfldGUID>
                      <c15:f>Slide18_Datenblatt!$E$52</c15:f>
                      <c15:dlblFieldTableCache>
                        <c:ptCount val="1"/>
                        <c:pt idx="0">
                          <c:v>110,5</c:v>
                        </c:pt>
                      </c15:dlblFieldTableCache>
                    </c15:dlblFTEntry>
                  </c15:dlblFieldTable>
                  <c15:showDataLabelsRange val="0"/>
                </c:ext>
                <c:ext xmlns:c16="http://schemas.microsoft.com/office/drawing/2014/chart" uri="{C3380CC4-5D6E-409C-BE32-E72D297353CC}">
                  <c16:uniqueId val="{0000000B-A9B1-44BC-A37E-17965722E760}"/>
                </c:ext>
              </c:extLst>
            </c:dLbl>
            <c:dLbl>
              <c:idx val="1"/>
              <c:tx>
                <c:strRef>
                  <c:f>Slide18_Datenblatt!$F$52</c:f>
                  <c:strCache>
                    <c:ptCount val="1"/>
                    <c:pt idx="0">
                      <c:v>4,7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{AA0D09D1-CC9C-470E-9473-CA1AC25F1375}</c15:txfldGUID>
                      <c15:f>Slide18_Datenblatt!$F$52</c15:f>
                      <c15:dlblFieldTableCache>
                        <c:ptCount val="1"/>
                        <c:pt idx="0">
                          <c:v>4,7</c:v>
                        </c:pt>
                      </c15:dlblFieldTableCache>
                    </c15:dlblFTEntry>
                  </c15:dlblFieldTable>
                  <c15:showDataLabelsRange val="0"/>
                </c:ext>
                <c:ext xmlns:c16="http://schemas.microsoft.com/office/drawing/2014/chart" uri="{C3380CC4-5D6E-409C-BE32-E72D297353CC}">
                  <c16:uniqueId val="{0000000D-A9B1-44BC-A37E-17965722E760}"/>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Slide18_Datenblatt!$B$49:$C$49</c:f>
              <c:strCache>
                <c:ptCount val="2"/>
                <c:pt idx="0">
                  <c:v>Umsatz pro 
Beschäftigten</c:v>
                </c:pt>
                <c:pt idx="1">
                  <c:v>Jahresüberschuss 
pro Beschäftigten</c:v>
                </c:pt>
              </c:strCache>
            </c:strRef>
          </c:cat>
          <c:val>
            <c:numRef>
              <c:f>Slide18_Datenblatt!$B$52:$C$52</c:f>
              <c:numCache>
                <c:formatCode>#,##0</c:formatCode>
                <c:ptCount val="2"/>
                <c:pt idx="0">
                  <c:v>110467</c:v>
                </c:pt>
                <c:pt idx="1">
                  <c:v>4741.3999999999996</c:v>
                </c:pt>
              </c:numCache>
            </c:numRef>
          </c:val>
          <c:extLst>
            <c:ext xmlns:c16="http://schemas.microsoft.com/office/drawing/2014/chart" uri="{C3380CC4-5D6E-409C-BE32-E72D297353CC}">
              <c16:uniqueId val="{0000000E-A9B1-44BC-A37E-17965722E760}"/>
            </c:ext>
          </c:extLst>
        </c:ser>
        <c:ser>
          <c:idx val="3"/>
          <c:order val="3"/>
          <c:tx>
            <c:strRef>
              <c:f>Slide18_Datenblatt!$A$53</c:f>
              <c:strCache>
                <c:ptCount val="1"/>
                <c:pt idx="0">
                  <c:v>2017</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10-A9B1-44BC-A37E-17965722E760}"/>
              </c:ext>
            </c:extLst>
          </c:dPt>
          <c:dPt>
            <c:idx val="1"/>
            <c:invertIfNegative val="0"/>
            <c:bubble3D val="0"/>
            <c:spPr>
              <a:solidFill>
                <a:srgbClr val="6464FF"/>
              </a:solidFill>
              <a:ln w="25400">
                <a:noFill/>
              </a:ln>
            </c:spPr>
            <c:extLst>
              <c:ext xmlns:c16="http://schemas.microsoft.com/office/drawing/2014/chart" uri="{C3380CC4-5D6E-409C-BE32-E72D297353CC}">
                <c16:uniqueId val="{00000012-A9B1-44BC-A37E-17965722E760}"/>
              </c:ext>
            </c:extLst>
          </c:dPt>
          <c:dLbls>
            <c:dLbl>
              <c:idx val="0"/>
              <c:tx>
                <c:strRef>
                  <c:f>Slide18_Datenblatt!$E$53</c:f>
                  <c:strCache>
                    <c:ptCount val="1"/>
                    <c:pt idx="0">
                      <c:v>92,6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{ED927D5E-F570-42F4-8140-5DFE98C189FD}</c15:txfldGUID>
                      <c15:f>Slide18_Datenblatt!$E$53</c15:f>
                      <c15:dlblFieldTableCache>
                        <c:ptCount val="1"/>
                        <c:pt idx="0">
                          <c:v>92,6</c:v>
                        </c:pt>
                      </c15:dlblFieldTableCache>
                    </c15:dlblFTEntry>
                  </c15:dlblFieldTable>
                  <c15:showDataLabelsRange val="0"/>
                </c:ext>
                <c:ext xmlns:c16="http://schemas.microsoft.com/office/drawing/2014/chart" uri="{C3380CC4-5D6E-409C-BE32-E72D297353CC}">
                  <c16:uniqueId val="{00000010-A9B1-44BC-A37E-17965722E760}"/>
                </c:ext>
              </c:extLst>
            </c:dLbl>
            <c:dLbl>
              <c:idx val="1"/>
              <c:tx>
                <c:strRef>
                  <c:f>Slide18_Datenblatt!$F$53</c:f>
                  <c:strCache>
                    <c:ptCount val="1"/>
                    <c:pt idx="0">
                      <c:v>6,9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{1B8A0472-D6BF-4151-B113-BE40BFD276A3}</c15:txfldGUID>
                      <c15:f>Slide18_Datenblatt!$F$53</c15:f>
                      <c15:dlblFieldTableCache>
                        <c:ptCount val="1"/>
                        <c:pt idx="0">
                          <c:v>6,9</c:v>
                        </c:pt>
                      </c15:dlblFieldTableCache>
                    </c15:dlblFTEntry>
                  </c15:dlblFieldTable>
                  <c15:showDataLabelsRange val="0"/>
                </c:ext>
                <c:ext xmlns:c16="http://schemas.microsoft.com/office/drawing/2014/chart" uri="{C3380CC4-5D6E-409C-BE32-E72D297353CC}">
                  <c16:uniqueId val="{00000012-A9B1-44BC-A37E-17965722E760}"/>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Slide18_Datenblatt!$B$49:$C$49</c:f>
              <c:strCache>
                <c:ptCount val="2"/>
                <c:pt idx="0">
                  <c:v>Umsatz pro 
Beschäftigten</c:v>
                </c:pt>
                <c:pt idx="1">
                  <c:v>Jahresüberschuss 
pro Beschäftigten</c:v>
                </c:pt>
              </c:strCache>
            </c:strRef>
          </c:cat>
          <c:val>
            <c:numRef>
              <c:f>Slide18_Datenblatt!$B$53:$C$53</c:f>
              <c:numCache>
                <c:formatCode>#,##0</c:formatCode>
                <c:ptCount val="2"/>
                <c:pt idx="0">
                  <c:v>92576</c:v>
                </c:pt>
                <c:pt idx="1">
                  <c:v>6855.07</c:v>
                </c:pt>
              </c:numCache>
            </c:numRef>
          </c:val>
          <c:extLst>
            <c:ext xmlns:c16="http://schemas.microsoft.com/office/drawing/2014/chart" uri="{C3380CC4-5D6E-409C-BE32-E72D297353CC}">
              <c16:uniqueId val="{00000013-A9B1-44BC-A37E-17965722E760}"/>
            </c:ext>
          </c:extLst>
        </c:ser>
        <c:ser>
          <c:idx val="4"/>
          <c:order val="4"/>
          <c:tx>
            <c:strRef>
              <c:f>Slide18_Datenblatt!$A$54</c:f>
              <c:strCache>
                <c:ptCount val="1"/>
                <c:pt idx="0">
                  <c:v>2018</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15-A9B1-44BC-A37E-17965722E760}"/>
              </c:ext>
            </c:extLst>
          </c:dPt>
          <c:dPt>
            <c:idx val="1"/>
            <c:invertIfNegative val="0"/>
            <c:bubble3D val="0"/>
            <c:spPr>
              <a:solidFill>
                <a:srgbClr val="6464FF"/>
              </a:solidFill>
              <a:ln w="25400">
                <a:noFill/>
              </a:ln>
            </c:spPr>
            <c:extLst>
              <c:ext xmlns:c16="http://schemas.microsoft.com/office/drawing/2014/chart" uri="{C3380CC4-5D6E-409C-BE32-E72D297353CC}">
                <c16:uniqueId val="{00000017-A9B1-44BC-A37E-17965722E760}"/>
              </c:ext>
            </c:extLst>
          </c:dPt>
          <c:dLbls>
            <c:dLbl>
              <c:idx val="0"/>
              <c:tx>
                <c:strRef>
                  <c:f>Slide18_Datenblatt!$E$54</c:f>
                  <c:strCache>
                    <c:ptCount val="1"/>
                    <c:pt idx="0">
                      <c:v>88,5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{9C66D20D-450D-488B-9EEC-96931543F6E6}</c15:txfldGUID>
                      <c15:f>Slide18_Datenblatt!$E$54</c15:f>
                      <c15:dlblFieldTableCache>
                        <c:ptCount val="1"/>
                        <c:pt idx="0">
                          <c:v>88,5</c:v>
                        </c:pt>
                      </c15:dlblFieldTableCache>
                    </c15:dlblFTEntry>
                  </c15:dlblFieldTable>
                  <c15:showDataLabelsRange val="0"/>
                </c:ext>
                <c:ext xmlns:c16="http://schemas.microsoft.com/office/drawing/2014/chart" uri="{C3380CC4-5D6E-409C-BE32-E72D297353CC}">
                  <c16:uniqueId val="{00000015-A9B1-44BC-A37E-17965722E760}"/>
                </c:ext>
              </c:extLst>
            </c:dLbl>
            <c:dLbl>
              <c:idx val="1"/>
              <c:tx>
                <c:strRef>
                  <c:f>Slide18_Datenblatt!$F$54</c:f>
                  <c:strCache>
                    <c:ptCount val="1"/>
                    <c:pt idx="0">
                      <c:v>4,8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{C327EF94-359E-46CB-8BA8-90CEA6A5DF86}</c15:txfldGUID>
                      <c15:f>Slide18_Datenblatt!$F$54</c15:f>
                      <c15:dlblFieldTableCache>
                        <c:ptCount val="1"/>
                        <c:pt idx="0">
                          <c:v>4,8</c:v>
                        </c:pt>
                      </c15:dlblFieldTableCache>
                    </c15:dlblFTEntry>
                  </c15:dlblFieldTable>
                  <c15:showDataLabelsRange val="0"/>
                </c:ext>
                <c:ext xmlns:c16="http://schemas.microsoft.com/office/drawing/2014/chart" uri="{C3380CC4-5D6E-409C-BE32-E72D297353CC}">
                  <c16:uniqueId val="{00000017-A9B1-44BC-A37E-17965722E760}"/>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Slide18_Datenblatt!$B$49:$C$49</c:f>
              <c:strCache>
                <c:ptCount val="2"/>
                <c:pt idx="0">
                  <c:v>Umsatz pro 
Beschäftigten</c:v>
                </c:pt>
                <c:pt idx="1">
                  <c:v>Jahresüberschuss 
pro Beschäftigten</c:v>
                </c:pt>
              </c:strCache>
            </c:strRef>
          </c:cat>
          <c:val>
            <c:numRef>
              <c:f>Slide18_Datenblatt!$B$54:$C$54</c:f>
              <c:numCache>
                <c:formatCode>#,##0</c:formatCode>
                <c:ptCount val="2"/>
                <c:pt idx="0">
                  <c:v>88466</c:v>
                </c:pt>
                <c:pt idx="1">
                  <c:v>4848.62</c:v>
                </c:pt>
              </c:numCache>
            </c:numRef>
          </c:val>
          <c:extLst>
            <c:ext xmlns:c16="http://schemas.microsoft.com/office/drawing/2014/chart" uri="{C3380CC4-5D6E-409C-BE32-E72D297353CC}">
              <c16:uniqueId val="{00000018-A9B1-44BC-A37E-17965722E760}"/>
            </c:ext>
          </c:extLst>
        </c:ser>
        <c:dLbls>
          <c:showLegendKey val="0"/>
          <c:showVal val="0"/>
          <c:showCatName val="0"/>
          <c:showSerName val="0"/>
          <c:showPercent val="0"/>
          <c:showBubbleSize val="0"/>
        </c:dLbls>
        <c:gapWidth val="50"/>
        <c:overlap val="-10"/>
        <c:axId val="309707520"/>
        <c:axId val="309709056"/>
      </c:barChart>
      <c:barChart>
        <c:barDir val="col"/>
        <c:grouping val="clustered"/>
        <c:varyColors val="0"/>
        <c:ser>
          <c:idx val="5"/>
          <c:order val="8"/>
          <c:tx>
            <c:strRef>
              <c:f>Slide18_Datenblatt!$A$59</c:f>
              <c:strCache>
                <c:ptCount val="1"/>
                <c:pt idx="0">
                  <c:v>unsichtbar</c:v>
                </c:pt>
              </c:strCache>
            </c:strRef>
          </c:tx>
          <c:spPr>
            <a:noFill/>
            <a:ln w="25400">
              <a:noFill/>
            </a:ln>
          </c:spPr>
          <c:invertIfNegative val="0"/>
          <c:val>
            <c:numRef>
              <c:f>Slide18_Datenblatt!$B$59</c:f>
              <c:numCache>
                <c:formatCode>General</c:formatCode>
                <c:ptCount val="1"/>
                <c:pt idx="0">
                  <c:v>0</c:v>
                </c:pt>
              </c:numCache>
            </c:numRef>
          </c:val>
          <c:extLst>
            <c:ext xmlns:c16="http://schemas.microsoft.com/office/drawing/2014/chart" uri="{C3380CC4-5D6E-409C-BE32-E72D297353CC}">
              <c16:uniqueId val="{00000019-A9B1-44BC-A37E-17965722E760}"/>
            </c:ext>
          </c:extLst>
        </c:ser>
        <c:dLbls>
          <c:showLegendKey val="0"/>
          <c:showVal val="0"/>
          <c:showCatName val="0"/>
          <c:showSerName val="0"/>
          <c:showPercent val="0"/>
          <c:showBubbleSize val="0"/>
        </c:dLbls>
        <c:gapWidth val="150"/>
        <c:axId val="309727232"/>
        <c:axId val="309728768"/>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Slide18_Datenblatt!$L$68:$L$73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Slide18_Datenblatt!$M$68:$M$73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A-A9B1-44BC-A37E-17965722E760}"/>
            </c:ext>
          </c:extLst>
        </c:ser>
        <c:dLbls>
          <c:showLegendKey val="0"/>
          <c:showVal val="0"/>
          <c:showCatName val="0"/>
          <c:showSerName val="0"/>
          <c:showPercent val="0"/>
          <c:showBubbleSize val="0"/>
        </c:dLbls>
        <c:axId val="309707520"/>
        <c:axId val="309709056"/>
      </c:scatterChart>
      <c:scatterChart>
        <c:scatterStyle val="lineMarker"/>
        <c:varyColors val="0"/>
        <c:ser>
          <c:idx val="10"/>
          <c:order val="5"/>
          <c:tx>
            <c:v>beschriftung</c:v>
          </c:tx>
          <c:spPr>
            <a:ln w="28575">
              <a:noFill/>
            </a:ln>
          </c:spPr>
          <c:marker>
            <c:symbol val="none"/>
          </c:marker>
          <c:dLbls>
            <c:dLbl>
              <c:idx val="1"/>
              <c:tx>
                <c:strRef>
                  <c:f>Slide18_Datenblatt!$J$62</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{4AB79C4E-FD65-464A-8727-8CC010EEC337}</c15:txfldGUID>
                      <c15:f>Slide18_Datenblatt!$J$62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1B-A9B1-44BC-A37E-17965722E760}"/>
                </c:ext>
              </c:extLst>
            </c:dLbl>
            <c:dLbl>
              <c:idx val="2"/>
              <c:tx>
                <c:strRef>
                  <c:f>Slide18_Datenblatt!$J$63</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{4CB80F1E-564A-4A66-B639-B261F345D803}</c15:txfldGUID>
                      <c15:f>Slide18_Datenblatt!$J$63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1C-A9B1-44BC-A37E-17965722E760}"/>
                </c:ext>
              </c:extLst>
            </c:dLbl>
            <c:dLbl>
              <c:idx val="3"/>
              <c:tx>
                <c:strRef>
                  <c:f>Slide18_Datenblatt!$J$64</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{9B2C39BA-3A0D-4A62-86C0-3E6034E9AE07}</c15:txfldGUID>
                      <c15:f>Slide18_Datenblatt!$J$64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1D-A9B1-44BC-A37E-17965722E760}"/>
                </c:ext>
              </c:extLst>
            </c:dLbl>
            <c:dLbl>
              <c:idx val="4"/>
              <c:tx>
                <c:strRef>
                  <c:f>Slide18_Datenblatt!$J$65</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{CD7EC75F-F596-4744-A602-FDF24A8F1203}</c15:txfldGUID>
                      <c15:f>Slide18_Datenblatt!$J$65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1E-A9B1-44BC-A37E-17965722E760}"/>
                </c:ext>
              </c:extLst>
            </c:dLbl>
            <c:dLbl>
              <c:idx val="5"/>
              <c:tx>
                <c:strRef>
                  <c:f>Slide18_Datenblatt!$J$66</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{ADC5019F-A12D-4853-BC16-DDC3C01B8746}</c15:txfldGUID>
                      <c15:f>Slide18_Datenblatt!$J$66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1F-A9B1-44BC-A37E-17965722E760}"/>
                </c:ext>
              </c:extLst>
            </c:dLbl>
            <c:dLbl>
              <c:idx val="6"/>
              <c:tx>
                <c:strRef>
                  <c:f>Slide18_Datenblatt!$J$68</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{862B41FA-2C53-4E0A-8F52-40A75E3B2AFA}</c15:txfldGUID>
                      <c15:f>Slide18_Datenblatt!$J$68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0-A9B1-44BC-A37E-17965722E760}"/>
                </c:ext>
              </c:extLst>
            </c:dLbl>
            <c:dLbl>
              <c:idx val="7"/>
              <c:tx>
                <c:strRef>
                  <c:f>Slide18_Datenblatt!$J$69</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{840297D9-8914-4AA4-8715-71635419EAD2}</c15:txfldGUID>
                      <c15:f>Slide18_Datenblatt!$J$69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1-A9B1-44BC-A37E-17965722E760}"/>
                </c:ext>
              </c:extLst>
            </c:dLbl>
            <c:dLbl>
              <c:idx val="8"/>
              <c:tx>
                <c:strRef>
                  <c:f>Slide18_Datenblatt!$J$70</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{337FA555-6383-4D95-9F6E-CC4B5F0B6B5E}</c15:txfldGUID>
                      <c15:f>Slide18_Datenblatt!$J$70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2-A9B1-44BC-A37E-17965722E760}"/>
                </c:ext>
              </c:extLst>
            </c:dLbl>
            <c:dLbl>
              <c:idx val="9"/>
              <c:tx>
                <c:strRef>
                  <c:f>Slide18_Datenblatt!$J$71</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{B47E0CEB-A70C-4E00-BB86-051CAE90701F}</c15:txfldGUID>
                      <c15:f>Slide18_Datenblatt!$J$71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3-A9B1-44BC-A37E-17965722E760}"/>
                </c:ext>
              </c:extLst>
            </c:dLbl>
            <c:dLbl>
              <c:idx val="10"/>
              <c:tx>
                <c:strRef>
                  <c:f>Slide18_Datenblatt!$J$72</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{BD7F2204-873A-4919-94C0-E963EF1FDF51}</c15:txfldGUID>
                      <c15:f>Slide18_Datenblatt!$J$72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4-A9B1-44BC-A37E-17965722E760}"/>
                </c:ext>
              </c:extLst>
            </c:dLbl>
            <c:dLbl>
              <c:idx val="11"/>
              <c:delete val="1"/>
              <c:extLst>
                <c:ext xmlns:c15="http://schemas.microsoft.com/office/drawing/2012/chart" uri="{CE6537A1-D6FC-4f65-9D91-7224C49458BB}"/>
                <c:ext xmlns:c16="http://schemas.microsoft.com/office/drawing/2014/chart" uri="{C3380CC4-5D6E-409C-BE32-E72D297353CC}">
                  <c16:uniqueId val="{00000025-A9B1-44BC-A37E-17965722E760}"/>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Slide18_Datenblatt!$G$61:$G$72</c:f>
              <c:numCache>
                <c:formatCode>General</c:formatCode>
                <c:ptCount val="12"/>
                <c:pt idx="0">
                  <c:v>0.45</c:v>
                </c:pt>
                <c:pt idx="1">
                  <c:v>0.54500000000000004</c:v>
                </c:pt>
                <c:pt idx="2">
                  <c:v>0.73250000000000004</c:v>
                </c:pt>
                <c:pt idx="3">
                  <c:v>0.92</c:v>
                </c:pt>
                <c:pt idx="4">
                  <c:v>1.1074999999999999</c:v>
                </c:pt>
                <c:pt idx="5">
                  <c:v>1.2949999999999999</c:v>
                </c:pt>
                <c:pt idx="6">
                  <c:v>1.5449999999999999</c:v>
                </c:pt>
                <c:pt idx="7">
                  <c:v>1.7324999999999999</c:v>
                </c:pt>
                <c:pt idx="8">
                  <c:v>1.92</c:v>
                </c:pt>
                <c:pt idx="9">
                  <c:v>2.1074999999999999</c:v>
                </c:pt>
                <c:pt idx="10">
                  <c:v>2.2949999999999999</c:v>
                </c:pt>
                <c:pt idx="11">
                  <c:v>2.4824999999999999</c:v>
                </c:pt>
              </c:numCache>
            </c:numRef>
          </c:xVal>
          <c:yVal>
            <c:numRef>
              <c:f>Slide18_Datenblatt!$H$61:$H$72</c:f>
              <c:numCache>
                <c:formatCode>0.00</c:formatCode>
                <c:ptCount val="12"/>
                <c:pt idx="1">
                  <c:v>-7477.4500000000007</c:v>
                </c:pt>
                <c:pt idx="2">
                  <c:v>-7477.4500000000007</c:v>
                </c:pt>
                <c:pt idx="3">
                  <c:v>-7477.4500000000007</c:v>
                </c:pt>
                <c:pt idx="4">
                  <c:v>-7477.4500000000007</c:v>
                </c:pt>
                <c:pt idx="5">
                  <c:v>-7477.4500000000007</c:v>
                </c:pt>
                <c:pt idx="6">
                  <c:v>-7477.4500000000007</c:v>
                </c:pt>
                <c:pt idx="7">
                  <c:v>-7477.4500000000007</c:v>
                </c:pt>
                <c:pt idx="8">
                  <c:v>-7477.4500000000007</c:v>
                </c:pt>
                <c:pt idx="9">
                  <c:v>-7477.4500000000007</c:v>
                </c:pt>
                <c:pt idx="10">
                  <c:v>-7477.4500000000007</c:v>
                </c:pt>
                <c:pt idx="11">
                  <c:v>-7477.4500000000007</c:v>
                </c:pt>
              </c:numCache>
            </c:numRef>
          </c:yVal>
          <c:smooth val="0"/>
          <c:extLst>
            <c:ext xmlns:c16="http://schemas.microsoft.com/office/drawing/2014/chart" uri="{C3380CC4-5D6E-409C-BE32-E72D297353CC}">
              <c16:uniqueId val="{00000026-A9B1-44BC-A37E-17965722E760}"/>
            </c:ext>
          </c:extLst>
        </c:ser>
        <c:ser>
          <c:idx val="9"/>
          <c:order val="6"/>
          <c:tx>
            <c:v>Achse</c:v>
          </c:tx>
          <c:spPr>
            <a:ln w="38100">
              <a:solidFill>
                <a:srgbClr val="000000"/>
              </a:solidFill>
              <a:prstDash val="solid"/>
            </a:ln>
          </c:spPr>
          <c:marker>
            <c:symbol val="none"/>
          </c:marker>
          <c:xVal>
            <c:numRef>
              <c:f>Slide18_Datenblatt!$L$61:$L$67</c:f>
              <c:numCache>
                <c:formatCode>General</c:formatCode>
                <c:ptCount val="7"/>
                <c:pt idx="0">
                  <c:v>0.52500000000000002</c:v>
                </c:pt>
                <c:pt idx="1">
                  <c:v>0.54500000000000004</c:v>
                </c:pt>
                <c:pt idx="2">
                  <c:v>0.72499999999999998</c:v>
                </c:pt>
                <c:pt idx="3">
                  <c:v>0.91500000000000004</c:v>
                </c:pt>
                <c:pt idx="4">
                  <c:v>1.1000000000000001</c:v>
                </c:pt>
                <c:pt idx="5">
                  <c:v>1.4750000000000001</c:v>
                </c:pt>
                <c:pt idx="6">
                  <c:v>1.4750000000000001</c:v>
                </c:pt>
              </c:numCache>
            </c:numRef>
          </c:xVal>
          <c:yVal>
            <c:numRef>
              <c:f>Slide18_Datenblatt!$M$61:$M$67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27-A9B1-44BC-A37E-17965722E760}"/>
            </c:ext>
          </c:extLst>
        </c:ser>
        <c:ser>
          <c:idx val="11"/>
          <c:order val="7"/>
          <c:tx>
            <c:v>rubrik</c:v>
          </c:tx>
          <c:spPr>
            <a:ln w="28575">
              <a:noFill/>
            </a:ln>
          </c:spPr>
          <c:marker>
            <c:symbol val="none"/>
          </c:marker>
          <c:dLbls>
            <c:dLbl>
              <c:idx val="0"/>
              <c:layout>
                <c:manualLayout>
                  <c:x val="1.2152777777777785E-2"/>
                  <c:y val="-6.249193598274941E-3"/>
                </c:manualLayout>
              </c:layout>
              <c:tx>
                <c:strRef>
                  <c:f>Slide18_Datenblatt!$B$49</c:f>
                  <c:strCache>
                    <c:ptCount val="1"/>
                    <c:pt idx="0">
                      <c:v>Umsatz pro 
Beschäftigten</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{41D86762-535A-4B5C-AEBA-FCC10BFE34FB}</c15:txfldGUID>
                      <c15:f>Slide18_Datenblatt!$B$49</c15:f>
                      <c15:dlblFieldTableCache>
                        <c:ptCount val="1"/>
                        <c:pt idx="0">
                          <c:v>Umsatz pro 
Beschäftigten</c:v>
                        </c:pt>
                      </c15:dlblFieldTableCache>
                    </c15:dlblFTEntry>
                  </c15:dlblFieldTable>
                  <c15:showDataLabelsRange val="0"/>
                </c:ext>
                <c:ext xmlns:c16="http://schemas.microsoft.com/office/drawing/2014/chart" uri="{C3380CC4-5D6E-409C-BE32-E72D297353CC}">
                  <c16:uniqueId val="{00000028-A9B1-44BC-A37E-17965722E760}"/>
                </c:ext>
              </c:extLst>
            </c:dLbl>
            <c:dLbl>
              <c:idx val="1"/>
              <c:delete val="1"/>
              <c:extLst>
                <c:ext xmlns:c15="http://schemas.microsoft.com/office/drawing/2012/chart" uri="{CE6537A1-D6FC-4f65-9D91-7224C49458BB}"/>
                <c:ext xmlns:c16="http://schemas.microsoft.com/office/drawing/2014/chart" uri="{C3380CC4-5D6E-409C-BE32-E72D297353CC}">
                  <c16:uniqueId val="{00000029-A9B1-44BC-A37E-17965722E760}"/>
                </c:ext>
              </c:extLst>
            </c:dLbl>
            <c:dLbl>
              <c:idx val="2"/>
              <c:delete val="1"/>
              <c:extLst>
                <c:ext xmlns:c15="http://schemas.microsoft.com/office/drawing/2012/chart" uri="{CE6537A1-D6FC-4f65-9D91-7224C49458BB}"/>
                <c:ext xmlns:c16="http://schemas.microsoft.com/office/drawing/2014/chart" uri="{C3380CC4-5D6E-409C-BE32-E72D297353CC}">
                  <c16:uniqueId val="{0000002A-A9B1-44BC-A37E-17965722E760}"/>
                </c:ext>
              </c:extLst>
            </c:dLbl>
            <c:dLbl>
              <c:idx val="3"/>
              <c:delete val="1"/>
              <c:extLst>
                <c:ext xmlns:c15="http://schemas.microsoft.com/office/drawing/2012/chart" uri="{CE6537A1-D6FC-4f65-9D91-7224C49458BB}"/>
                <c:ext xmlns:c16="http://schemas.microsoft.com/office/drawing/2014/chart" uri="{C3380CC4-5D6E-409C-BE32-E72D297353CC}">
                  <c16:uniqueId val="{0000002B-A9B1-44BC-A37E-17965722E760}"/>
                </c:ext>
              </c:extLst>
            </c:dLbl>
            <c:dLbl>
              <c:idx val="4"/>
              <c:delete val="1"/>
              <c:extLst>
                <c:ext xmlns:c15="http://schemas.microsoft.com/office/drawing/2012/chart" uri="{CE6537A1-D6FC-4f65-9D91-7224C49458BB}"/>
                <c:ext xmlns:c16="http://schemas.microsoft.com/office/drawing/2014/chart" uri="{C3380CC4-5D6E-409C-BE32-E72D297353CC}">
                  <c16:uniqueId val="{0000002C-A9B1-44BC-A37E-17965722E760}"/>
                </c:ext>
              </c:extLst>
            </c:dLbl>
            <c:dLbl>
              <c:idx val="5"/>
              <c:delete val="1"/>
              <c:extLst>
                <c:ext xmlns:c15="http://schemas.microsoft.com/office/drawing/2012/chart" uri="{CE6537A1-D6FC-4f65-9D91-7224C49458BB}"/>
                <c:ext xmlns:c16="http://schemas.microsoft.com/office/drawing/2014/chart" uri="{C3380CC4-5D6E-409C-BE32-E72D297353CC}">
                  <c16:uniqueId val="{0000002D-A9B1-44BC-A37E-17965722E760}"/>
                </c:ext>
              </c:extLst>
            </c:dLbl>
            <c:dLbl>
              <c:idx val="6"/>
              <c:layout>
                <c:manualLayout>
                  <c:x val="1.2152777777777865E-2"/>
                  <c:y val="-4.5656919147732096E-3"/>
                </c:manualLayout>
              </c:layout>
              <c:tx>
                <c:strRef>
                  <c:f>Slide18_Datenblatt!$C$49</c:f>
                  <c:strCache>
                    <c:ptCount val="1"/>
                    <c:pt idx="0">
                      <c:v>Jahresüberschuss 
pro Beschäftigten</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{238246D8-F3D1-47BD-B0FE-A32DA461F3AF}</c15:txfldGUID>
                      <c15:f>Slide18_Datenblatt!$C$49</c15:f>
                      <c15:dlblFieldTableCache>
                        <c:ptCount val="1"/>
                        <c:pt idx="0">
                          <c:v>Jahresüberschuss 
pro Beschäftigten</c:v>
                        </c:pt>
                      </c15:dlblFieldTableCache>
                    </c15:dlblFTEntry>
                  </c15:dlblFieldTable>
                  <c15:showDataLabelsRange val="0"/>
                </c:ext>
                <c:ext xmlns:c16="http://schemas.microsoft.com/office/drawing/2014/chart" uri="{C3380CC4-5D6E-409C-BE32-E72D297353CC}">
                  <c16:uniqueId val="{0000002E-A9B1-44BC-A37E-17965722E760}"/>
                </c:ext>
              </c:extLst>
            </c:dLbl>
            <c:dLbl>
              <c:idx val="7"/>
              <c:delete val="1"/>
              <c:extLst>
                <c:ext xmlns:c15="http://schemas.microsoft.com/office/drawing/2012/chart" uri="{CE6537A1-D6FC-4f65-9D91-7224C49458BB}"/>
                <c:ext xmlns:c16="http://schemas.microsoft.com/office/drawing/2014/chart" uri="{C3380CC4-5D6E-409C-BE32-E72D297353CC}">
                  <c16:uniqueId val="{0000002F-A9B1-44BC-A37E-17965722E760}"/>
                </c:ext>
              </c:extLst>
            </c:dLbl>
            <c:dLbl>
              <c:idx val="8"/>
              <c:delete val="1"/>
              <c:extLst>
                <c:ext xmlns:c15="http://schemas.microsoft.com/office/drawing/2012/chart" uri="{CE6537A1-D6FC-4f65-9D91-7224C49458BB}"/>
                <c:ext xmlns:c16="http://schemas.microsoft.com/office/drawing/2014/chart" uri="{C3380CC4-5D6E-409C-BE32-E72D297353CC}">
                  <c16:uniqueId val="{00000030-A9B1-44BC-A37E-17965722E760}"/>
                </c:ext>
              </c:extLst>
            </c:dLbl>
            <c:dLbl>
              <c:idx val="9"/>
              <c:delete val="1"/>
              <c:extLst>
                <c:ext xmlns:c15="http://schemas.microsoft.com/office/drawing/2012/chart" uri="{CE6537A1-D6FC-4f65-9D91-7224C49458BB}"/>
                <c:ext xmlns:c16="http://schemas.microsoft.com/office/drawing/2014/chart" uri="{C3380CC4-5D6E-409C-BE32-E72D297353CC}">
                  <c16:uniqueId val="{00000031-A9B1-44BC-A37E-17965722E760}"/>
                </c:ext>
              </c:extLst>
            </c:dLbl>
            <c:dLbl>
              <c:idx val="10"/>
              <c:delete val="1"/>
              <c:extLst>
                <c:ext xmlns:c15="http://schemas.microsoft.com/office/drawing/2012/chart" uri="{CE6537A1-D6FC-4f65-9D91-7224C49458BB}"/>
                <c:ext xmlns:c16="http://schemas.microsoft.com/office/drawing/2014/chart" uri="{C3380CC4-5D6E-409C-BE32-E72D297353CC}">
                  <c16:uniqueId val="{00000032-A9B1-44BC-A37E-17965722E760}"/>
                </c:ext>
              </c:extLst>
            </c:dLbl>
            <c:dLbl>
              <c:idx val="11"/>
              <c:delete val="1"/>
              <c:extLst>
                <c:ext xmlns:c15="http://schemas.microsoft.com/office/drawing/2012/chart" uri="{CE6537A1-D6FC-4f65-9D91-7224C49458BB}"/>
                <c:ext xmlns:c16="http://schemas.microsoft.com/office/drawing/2014/chart" uri="{C3380CC4-5D6E-409C-BE32-E72D297353CC}">
                  <c16:uniqueId val="{00000033-A9B1-44BC-A37E-17965722E760}"/>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Slide18_Datenblatt!$O$61:$O$72</c:f>
              <c:numCache>
                <c:formatCode>General</c:formatCode>
                <c:ptCount val="12"/>
                <c:pt idx="0">
                  <c:v>0.52500000000000002</c:v>
                </c:pt>
                <c:pt idx="1">
                  <c:v>0.54500000000000004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numCache>
            </c:numRef>
          </c:xVal>
          <c:yVal>
            <c:numRef>
              <c:f>Slide18_Datenblatt!$P$61:$P$72</c:f>
              <c:numCache>
                <c:formatCode>#,##0</c:formatCode>
                <c:ptCount val="12"/>
                <c:pt idx="0">
                  <c:v>-37387.25</c:v>
                </c:pt>
                <c:pt idx="1">
                  <c:v>-37387.25</c:v>
                </c:pt>
                <c:pt idx="2">
                  <c:v>-37387.25</c:v>
                </c:pt>
                <c:pt idx="3">
                  <c:v>-37387.25</c:v>
                </c:pt>
                <c:pt idx="4">
                  <c:v>-37387.25</c:v>
                </c:pt>
                <c:pt idx="5">
                  <c:v>-37387.25</c:v>
                </c:pt>
                <c:pt idx="6">
                  <c:v>-37387.25</c:v>
                </c:pt>
                <c:pt idx="7">
                  <c:v>-37387.25</c:v>
                </c:pt>
                <c:pt idx="8">
                  <c:v>-37387.25</c:v>
                </c:pt>
                <c:pt idx="9">
                  <c:v>-37387.25</c:v>
                </c:pt>
                <c:pt idx="10">
                  <c:v>-37387.25</c:v>
                </c:pt>
                <c:pt idx="11">
                  <c:v>-37387.25</c:v>
                </c:pt>
              </c:numCache>
            </c:numRef>
          </c:yVal>
          <c:smooth val="0"/>
          <c:extLst>
            <c:ext xmlns:c16="http://schemas.microsoft.com/office/drawing/2014/chart" uri="{C3380CC4-5D6E-409C-BE32-E72D297353CC}">
              <c16:uniqueId val="{00000034-A9B1-44BC-A37E-17965722E760}"/>
            </c:ext>
          </c:extLst>
        </c:ser>
        <c:dLbls>
          <c:showLegendKey val="0"/>
          <c:showVal val="0"/>
          <c:showCatName val="0"/>
          <c:showSerName val="0"/>
          <c:showPercent val="0"/>
          <c:showBubbleSize val="0"/>
        </c:dLbls>
        <c:axId val="309727232"/>
        <c:axId val="309728768"/>
      </c:scatterChart>
      <c:catAx>
        <c:axId val="309707520"/>
        <c:scaling>
          <c:orientation val="minMax"/>
        </c:scaling>
        <c:delete val="0"/>
        <c:axPos val="b"/>
        <c:numFmt formatCode="General" sourceLinked="0"/>
        <c:majorTickMark val="out"/>
        <c:minorTickMark val="none"/>
        <c:tickLblPos val="none"/>
        <c:spPr>
          <a:ln w="9525">
            <a:noFill/>
          </a:ln>
        </c:spPr>
        <c:crossAx val="309709056"/>
        <c:crosses val="autoZero"/>
        <c:auto val="0"/>
        <c:lblAlgn val="ctr"/>
        <c:lblOffset val="100"/>
        <c:tickMarkSkip val="1"/>
        <c:noMultiLvlLbl val="0"/>
      </c:catAx>
      <c:valAx>
        <c:axId val="309709056"/>
        <c:scaling>
          <c:orientation val="minMax"/>
        </c:scaling>
        <c:delete val="1"/>
        <c:axPos val="l"/>
        <c:numFmt formatCode="#,##0" sourceLinked="1"/>
        <c:majorTickMark val="out"/>
        <c:minorTickMark val="none"/>
        <c:tickLblPos val="nextTo"/>
        <c:crossAx val="309707520"/>
        <c:crosses val="autoZero"/>
        <c:crossBetween val="between"/>
      </c:valAx>
      <c:catAx>
        <c:axId val="309727232"/>
        <c:scaling>
          <c:orientation val="minMax"/>
        </c:scaling>
        <c:delete val="1"/>
        <c:axPos val="b"/>
        <c:majorTickMark val="out"/>
        <c:minorTickMark val="none"/>
        <c:tickLblPos val="nextTo"/>
        <c:crossAx val="309728768"/>
        <c:crosses val="autoZero"/>
        <c:auto val="1"/>
        <c:lblAlgn val="ctr"/>
        <c:lblOffset val="100"/>
        <c:noMultiLvlLbl val="0"/>
      </c:catAx>
      <c:valAx>
        <c:axId val="309728768"/>
        <c:scaling>
          <c:orientation val="minMax"/>
        </c:scaling>
        <c:delete val="1"/>
        <c:axPos val="r"/>
        <c:numFmt formatCode="General" sourceLinked="1"/>
        <c:majorTickMark val="out"/>
        <c:minorTickMark val="none"/>
        <c:tickLblPos val="nextTo"/>
        <c:crossAx val="309727232"/>
        <c:crosses val="max"/>
        <c:crossBetween val="between"/>
      </c:valAx>
      <c:spPr>
        <a:no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Slide19_Datenblatt!$A$50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0CD3-4B3A-BB15-16DC78F5607C}"/>
              </c:ext>
            </c:extLst>
          </c:dPt>
          <c:dPt>
            <c:idx val="1"/>
            <c:invertIfNegative val="0"/>
            <c:bubble3D val="0"/>
            <c:spPr>
              <a:solidFill>
                <a:srgbClr val="4848FF"/>
              </a:solidFill>
              <a:ln w="25400">
                <a:noFill/>
              </a:ln>
            </c:spPr>
            <c:extLst>
              <c:ext xmlns:c16="http://schemas.microsoft.com/office/drawing/2014/chart" uri="{C3380CC4-5D6E-409C-BE32-E72D297353CC}">
                <c16:uniqueId val="{00000003-0CD3-4B3A-BB15-16DC78F5607C}"/>
              </c:ext>
            </c:extLst>
          </c:dPt>
          <c:dPt>
            <c:idx val="2"/>
            <c:invertIfNegative val="0"/>
            <c:bubble3D val="0"/>
            <c:spPr>
              <a:solidFill>
                <a:srgbClr val="4848FF"/>
              </a:solidFill>
              <a:ln w="25400">
                <a:noFill/>
              </a:ln>
            </c:spPr>
            <c:extLst>
              <c:ext xmlns:c16="http://schemas.microsoft.com/office/drawing/2014/chart" uri="{C3380CC4-5D6E-409C-BE32-E72D297353CC}">
                <c16:uniqueId val="{00000005-0CD3-4B3A-BB15-16DC78F5607C}"/>
              </c:ext>
            </c:extLst>
          </c:dPt>
          <c:dLbls>
            <c:dLbl>
              <c:idx val="0"/>
              <c:tx>
                <c:strRef>
                  <c:f>Slide19_Datenblatt!$E$50</c:f>
                  <c:strCache>
                    <c:ptCount val="1"/>
                    <c:pt idx="0">
                      <c:v>149,5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{D1A8AFB7-48DF-43FE-97D3-2D4CF952EBE9}</c15:txfldGUID>
                      <c15:f>Slide19_Datenblatt!$E$50</c15:f>
                      <c15:dlblFieldTableCache>
                        <c:ptCount val="1"/>
                        <c:pt idx="0">
                          <c:v>149,5</c:v>
                        </c:pt>
                      </c15:dlblFieldTableCache>
                    </c15:dlblFTEntry>
                  </c15:dlblFieldTable>
                  <c15:showDataLabelsRange val="0"/>
                </c:ext>
                <c:ext xmlns:c16="http://schemas.microsoft.com/office/drawing/2014/chart" uri="{C3380CC4-5D6E-409C-BE32-E72D297353CC}">
                  <c16:uniqueId val="{00000001-0CD3-4B3A-BB15-16DC78F5607C}"/>
                </c:ext>
              </c:extLst>
            </c:dLbl>
            <c:dLbl>
              <c:idx val="1"/>
              <c:tx>
                <c:strRef>
                  <c:f>Slide19_Datenblatt!$F$50</c:f>
                  <c:strCache>
                    <c:ptCount val="1"/>
                    <c:pt idx="0">
                      <c:v>4.636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{35578F9E-ED53-4F51-90CA-F4C5CDCBDF5C}</c15:txfldGUID>
                      <c15:f>Slide19_Datenblatt!$F$50</c15:f>
                      <c15:dlblFieldTableCache>
                        <c:ptCount val="1"/>
                        <c:pt idx="0">
                          <c:v>4.636</c:v>
                        </c:pt>
                      </c15:dlblFieldTableCache>
                    </c15:dlblFTEntry>
                  </c15:dlblFieldTable>
                  <c15:showDataLabelsRange val="0"/>
                </c:ext>
                <c:ext xmlns:c16="http://schemas.microsoft.com/office/drawing/2014/chart" uri="{C3380CC4-5D6E-409C-BE32-E72D297353CC}">
                  <c16:uniqueId val="{00000003-0CD3-4B3A-BB15-16DC78F5607C}"/>
                </c:ext>
              </c:extLst>
            </c:dLbl>
            <c:dLbl>
              <c:idx val="2"/>
              <c:tx>
                <c:strRef>
                  <c:f>Slide19_Datenblatt!$G$50</c:f>
                  <c:strCache>
                    <c:ptCount val="1"/>
                    <c:pt idx="0">
                      <c:v>31,0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{8BF5EAA8-0AF1-478A-B1C8-6E6BB4D4418A}</c15:txfldGUID>
                      <c15:f>Slide19_Datenblatt!$G$50</c15:f>
                      <c15:dlblFieldTableCache>
                        <c:ptCount val="1"/>
                        <c:pt idx="0">
                          <c:v>31,0</c:v>
                        </c:pt>
                      </c15:dlblFieldTableCache>
                    </c15:dlblFTEntry>
                  </c15:dlblFieldTable>
                  <c15:showDataLabelsRange val="0"/>
                </c:ext>
                <c:ext xmlns:c16="http://schemas.microsoft.com/office/drawing/2014/chart" uri="{C3380CC4-5D6E-409C-BE32-E72D297353CC}">
                  <c16:uniqueId val="{00000005-0CD3-4B3A-BB15-16DC78F5607C}"/>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Slide19_Datenblatt!$B$49:$D$49</c:f>
              <c:strCache>
                <c:ptCount val="3"/>
                <c:pt idx="0">
                  <c:v>Umsatz pro Mitarbeiter</c:v>
                </c:pt>
                <c:pt idx="1">
                  <c:v>Gesamtleistung
</c:v>
                </c:pt>
                <c:pt idx="2">
                  <c:v>Anzahl Mitarbeiter
</c:v>
                </c:pt>
              </c:strCache>
            </c:strRef>
          </c:cat>
          <c:val>
            <c:numRef>
              <c:f>Slide19_Datenblatt!$I$50:$K$50</c:f>
              <c:numCache>
                <c:formatCode>General</c:formatCode>
                <c:ptCount val="3"/>
                <c:pt idx="0">
                  <c:v>149549</c:v>
                </c:pt>
                <c:pt idx="1">
                  <c:v>4636035</c:v>
                </c:pt>
                <c:pt idx="2">
                  <c:v>4636035</c:v>
                </c:pt>
              </c:numCache>
            </c:numRef>
          </c:val>
          <c:extLst>
            <c:ext xmlns:c16="http://schemas.microsoft.com/office/drawing/2014/chart" uri="{C3380CC4-5D6E-409C-BE32-E72D297353CC}">
              <c16:uniqueId val="{00000006-0CD3-4B3A-BB15-16DC78F5607C}"/>
            </c:ext>
          </c:extLst>
        </c:ser>
        <c:ser>
          <c:idx val="2"/>
          <c:order val="1"/>
          <c:tx>
            <c:strRef>
              <c:f>Slide19_Datenblatt!$A$51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8-0CD3-4B3A-BB15-16DC78F5607C}"/>
              </c:ext>
            </c:extLst>
          </c:dPt>
          <c:dPt>
            <c:idx val="1"/>
            <c:invertIfNegative val="0"/>
            <c:bubble3D val="0"/>
            <c:spPr>
              <a:solidFill>
                <a:srgbClr val="4848FF"/>
              </a:solidFill>
              <a:ln w="25400">
                <a:noFill/>
              </a:ln>
            </c:spPr>
            <c:extLst>
              <c:ext xmlns:c16="http://schemas.microsoft.com/office/drawing/2014/chart" uri="{C3380CC4-5D6E-409C-BE32-E72D297353CC}">
                <c16:uniqueId val="{0000000A-0CD3-4B3A-BB15-16DC78F5607C}"/>
              </c:ext>
            </c:extLst>
          </c:dPt>
          <c:dPt>
            <c:idx val="2"/>
            <c:invertIfNegative val="0"/>
            <c:bubble3D val="0"/>
            <c:spPr>
              <a:solidFill>
                <a:srgbClr val="4848FF"/>
              </a:solidFill>
              <a:ln w="25400">
                <a:noFill/>
              </a:ln>
            </c:spPr>
            <c:extLst>
              <c:ext xmlns:c16="http://schemas.microsoft.com/office/drawing/2014/chart" uri="{C3380CC4-5D6E-409C-BE32-E72D297353CC}">
                <c16:uniqueId val="{0000000C-0CD3-4B3A-BB15-16DC78F5607C}"/>
              </c:ext>
            </c:extLst>
          </c:dPt>
          <c:dLbls>
            <c:dLbl>
              <c:idx val="0"/>
              <c:tx>
                <c:strRef>
                  <c:f>Slide19_Datenblatt!$E$51</c:f>
                  <c:strCache>
                    <c:ptCount val="1"/>
                    <c:pt idx="0">
                      <c:v>147,3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{F631F4CB-135E-42E6-8C87-668BD1D7B6FE}</c15:txfldGUID>
                      <c15:f>Slide19_Datenblatt!$E$51</c15:f>
                      <c15:dlblFieldTableCache>
                        <c:ptCount val="1"/>
                        <c:pt idx="0">
                          <c:v>147,3</c:v>
                        </c:pt>
                      </c15:dlblFieldTableCache>
                    </c15:dlblFTEntry>
                  </c15:dlblFieldTable>
                  <c15:showDataLabelsRange val="0"/>
                </c:ext>
                <c:ext xmlns:c16="http://schemas.microsoft.com/office/drawing/2014/chart" uri="{C3380CC4-5D6E-409C-BE32-E72D297353CC}">
                  <c16:uniqueId val="{00000008-0CD3-4B3A-BB15-16DC78F5607C}"/>
                </c:ext>
              </c:extLst>
            </c:dLbl>
            <c:dLbl>
              <c:idx val="1"/>
              <c:tx>
                <c:strRef>
                  <c:f>Slide19_Datenblatt!$F$51</c:f>
                  <c:strCache>
                    <c:ptCount val="1"/>
                    <c:pt idx="0">
                      <c:v>4.566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{FF7ACA9F-121C-43E4-B054-B51742EEF26A}</c15:txfldGUID>
                      <c15:f>Slide19_Datenblatt!$F$51</c15:f>
                      <c15:dlblFieldTableCache>
                        <c:ptCount val="1"/>
                        <c:pt idx="0">
                          <c:v>4.566</c:v>
                        </c:pt>
                      </c15:dlblFieldTableCache>
                    </c15:dlblFTEntry>
                  </c15:dlblFieldTable>
                  <c15:showDataLabelsRange val="0"/>
                </c:ext>
                <c:ext xmlns:c16="http://schemas.microsoft.com/office/drawing/2014/chart" uri="{C3380CC4-5D6E-409C-BE32-E72D297353CC}">
                  <c16:uniqueId val="{0000000A-0CD3-4B3A-BB15-16DC78F5607C}"/>
                </c:ext>
              </c:extLst>
            </c:dLbl>
            <c:dLbl>
              <c:idx val="2"/>
              <c:tx>
                <c:strRef>
                  <c:f>Slide19_Datenblatt!$G$51</c:f>
                  <c:strCache>
                    <c:ptCount val="1"/>
                    <c:pt idx="0">
                      <c:v>31,0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{E76025A6-4198-49ED-B80D-8D3B3B8AB56E}</c15:txfldGUID>
                      <c15:f>Slide19_Datenblatt!$G$51</c15:f>
                      <c15:dlblFieldTableCache>
                        <c:ptCount val="1"/>
                        <c:pt idx="0">
                          <c:v>31,0</c:v>
                        </c:pt>
                      </c15:dlblFieldTableCache>
                    </c15:dlblFTEntry>
                  </c15:dlblFieldTable>
                  <c15:showDataLabelsRange val="0"/>
                </c:ext>
                <c:ext xmlns:c16="http://schemas.microsoft.com/office/drawing/2014/chart" uri="{C3380CC4-5D6E-409C-BE32-E72D297353CC}">
                  <c16:uniqueId val="{0000000C-0CD3-4B3A-BB15-16DC78F5607C}"/>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Slide19_Datenblatt!$B$49:$D$49</c:f>
              <c:strCache>
                <c:ptCount val="3"/>
                <c:pt idx="0">
                  <c:v>Umsatz pro Mitarbeiter</c:v>
                </c:pt>
                <c:pt idx="1">
                  <c:v>Gesamtleistung
</c:v>
                </c:pt>
                <c:pt idx="2">
                  <c:v>Anzahl Mitarbeiter
</c:v>
                </c:pt>
              </c:strCache>
            </c:strRef>
          </c:cat>
          <c:val>
            <c:numRef>
              <c:f>Slide19_Datenblatt!$I$51:$K$51</c:f>
              <c:numCache>
                <c:formatCode>General</c:formatCode>
                <c:ptCount val="3"/>
                <c:pt idx="0">
                  <c:v>147302</c:v>
                </c:pt>
                <c:pt idx="1">
                  <c:v>4566371</c:v>
                </c:pt>
                <c:pt idx="2">
                  <c:v>4636035</c:v>
                </c:pt>
              </c:numCache>
            </c:numRef>
          </c:val>
          <c:extLst>
            <c:ext xmlns:c16="http://schemas.microsoft.com/office/drawing/2014/chart" uri="{C3380CC4-5D6E-409C-BE32-E72D297353CC}">
              <c16:uniqueId val="{0000000D-0CD3-4B3A-BB15-16DC78F5607C}"/>
            </c:ext>
          </c:extLst>
        </c:ser>
        <c:ser>
          <c:idx val="1"/>
          <c:order val="2"/>
          <c:tx>
            <c:strRef>
              <c:f>Slide19_Datenblatt!$A$52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F-0CD3-4B3A-BB15-16DC78F5607C}"/>
              </c:ext>
            </c:extLst>
          </c:dPt>
          <c:dPt>
            <c:idx val="1"/>
            <c:invertIfNegative val="0"/>
            <c:bubble3D val="0"/>
            <c:spPr>
              <a:solidFill>
                <a:srgbClr val="4848FF"/>
              </a:solidFill>
              <a:ln w="25400">
                <a:noFill/>
              </a:ln>
            </c:spPr>
            <c:extLst>
              <c:ext xmlns:c16="http://schemas.microsoft.com/office/drawing/2014/chart" uri="{C3380CC4-5D6E-409C-BE32-E72D297353CC}">
                <c16:uniqueId val="{00000011-0CD3-4B3A-BB15-16DC78F5607C}"/>
              </c:ext>
            </c:extLst>
          </c:dPt>
          <c:dPt>
            <c:idx val="2"/>
            <c:invertIfNegative val="0"/>
            <c:bubble3D val="0"/>
            <c:spPr>
              <a:solidFill>
                <a:srgbClr val="4848FF"/>
              </a:solidFill>
              <a:ln w="25400">
                <a:noFill/>
              </a:ln>
            </c:spPr>
            <c:extLst>
              <c:ext xmlns:c16="http://schemas.microsoft.com/office/drawing/2014/chart" uri="{C3380CC4-5D6E-409C-BE32-E72D297353CC}">
                <c16:uniqueId val="{00000013-0CD3-4B3A-BB15-16DC78F5607C}"/>
              </c:ext>
            </c:extLst>
          </c:dPt>
          <c:dLbls>
            <c:dLbl>
              <c:idx val="0"/>
              <c:tx>
                <c:strRef>
                  <c:f>Slide19_Datenblatt!$E$52</c:f>
                  <c:strCache>
                    <c:ptCount val="1"/>
                    <c:pt idx="0">
                      <c:v>110,5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{9338885B-2A75-4272-B7CE-C36DC4FF81C3}</c15:txfldGUID>
                      <c15:f>Slide19_Datenblatt!$E$52</c15:f>
                      <c15:dlblFieldTableCache>
                        <c:ptCount val="1"/>
                        <c:pt idx="0">
                          <c:v>110,5</c:v>
                        </c:pt>
                      </c15:dlblFieldTableCache>
                    </c15:dlblFTEntry>
                  </c15:dlblFieldTable>
                  <c15:showDataLabelsRange val="0"/>
                </c:ext>
                <c:ext xmlns:c16="http://schemas.microsoft.com/office/drawing/2014/chart" uri="{C3380CC4-5D6E-409C-BE32-E72D297353CC}">
                  <c16:uniqueId val="{0000000F-0CD3-4B3A-BB15-16DC78F5607C}"/>
                </c:ext>
              </c:extLst>
            </c:dLbl>
            <c:dLbl>
              <c:idx val="1"/>
              <c:tx>
                <c:strRef>
                  <c:f>Slide19_Datenblatt!$F$52</c:f>
                  <c:strCache>
                    <c:ptCount val="1"/>
                    <c:pt idx="0">
                      <c:v>3.314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{87E1A6FF-4496-4854-9873-EBBD481C84EF}</c15:txfldGUID>
                      <c15:f>Slide19_Datenblatt!$F$52</c15:f>
                      <c15:dlblFieldTableCache>
                        <c:ptCount val="1"/>
                        <c:pt idx="0">
                          <c:v>3.314</c:v>
                        </c:pt>
                      </c15:dlblFieldTableCache>
                    </c15:dlblFTEntry>
                  </c15:dlblFieldTable>
                  <c15:showDataLabelsRange val="0"/>
                </c:ext>
                <c:ext xmlns:c16="http://schemas.microsoft.com/office/drawing/2014/chart" uri="{C3380CC4-5D6E-409C-BE32-E72D297353CC}">
                  <c16:uniqueId val="{00000011-0CD3-4B3A-BB15-16DC78F5607C}"/>
                </c:ext>
              </c:extLst>
            </c:dLbl>
            <c:dLbl>
              <c:idx val="2"/>
              <c:tx>
                <c:strRef>
                  <c:f>Slide19_Datenblatt!$G$52</c:f>
                  <c:strCache>
                    <c:ptCount val="1"/>
                    <c:pt idx="0">
                      <c:v>30,0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{7D22844B-3655-4706-8FAE-B15FD8D696DD}</c15:txfldGUID>
                      <c15:f>Slide19_Datenblatt!$G$52</c15:f>
                      <c15:dlblFieldTableCache>
                        <c:ptCount val="1"/>
                        <c:pt idx="0">
                          <c:v>30,0</c:v>
                        </c:pt>
                      </c15:dlblFieldTableCache>
                    </c15:dlblFTEntry>
                  </c15:dlblFieldTable>
                  <c15:showDataLabelsRange val="0"/>
                </c:ext>
                <c:ext xmlns:c16="http://schemas.microsoft.com/office/drawing/2014/chart" uri="{C3380CC4-5D6E-409C-BE32-E72D297353CC}">
                  <c16:uniqueId val="{00000013-0CD3-4B3A-BB15-16DC78F5607C}"/>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Slide19_Datenblatt!$B$49:$D$49</c:f>
              <c:strCache>
                <c:ptCount val="3"/>
                <c:pt idx="0">
                  <c:v>Umsatz pro Mitarbeiter</c:v>
                </c:pt>
                <c:pt idx="1">
                  <c:v>Gesamtleistung
</c:v>
                </c:pt>
                <c:pt idx="2">
                  <c:v>Anzahl Mitarbeiter
</c:v>
                </c:pt>
              </c:strCache>
            </c:strRef>
          </c:cat>
          <c:val>
            <c:numRef>
              <c:f>Slide19_Datenblatt!$I$52:$K$52</c:f>
              <c:numCache>
                <c:formatCode>General</c:formatCode>
                <c:ptCount val="3"/>
                <c:pt idx="0">
                  <c:v>110467</c:v>
                </c:pt>
                <c:pt idx="1">
                  <c:v>3314016</c:v>
                </c:pt>
                <c:pt idx="2">
                  <c:v>4486485.4838709682</c:v>
                </c:pt>
              </c:numCache>
            </c:numRef>
          </c:val>
          <c:extLst>
            <c:ext xmlns:c16="http://schemas.microsoft.com/office/drawing/2014/chart" uri="{C3380CC4-5D6E-409C-BE32-E72D297353CC}">
              <c16:uniqueId val="{00000014-0CD3-4B3A-BB15-16DC78F5607C}"/>
            </c:ext>
          </c:extLst>
        </c:ser>
        <c:ser>
          <c:idx val="3"/>
          <c:order val="3"/>
          <c:tx>
            <c:strRef>
              <c:f>Slide19_Datenblatt!$A$53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6-0CD3-4B3A-BB15-16DC78F5607C}"/>
              </c:ext>
            </c:extLst>
          </c:dPt>
          <c:dPt>
            <c:idx val="1"/>
            <c:invertIfNegative val="0"/>
            <c:bubble3D val="0"/>
            <c:spPr>
              <a:solidFill>
                <a:srgbClr val="4848FF"/>
              </a:solidFill>
              <a:ln w="25400">
                <a:noFill/>
              </a:ln>
            </c:spPr>
            <c:extLst>
              <c:ext xmlns:c16="http://schemas.microsoft.com/office/drawing/2014/chart" uri="{C3380CC4-5D6E-409C-BE32-E72D297353CC}">
                <c16:uniqueId val="{00000018-0CD3-4B3A-BB15-16DC78F5607C}"/>
              </c:ext>
            </c:extLst>
          </c:dPt>
          <c:dPt>
            <c:idx val="2"/>
            <c:invertIfNegative val="0"/>
            <c:bubble3D val="0"/>
            <c:spPr>
              <a:solidFill>
                <a:srgbClr val="4848FF"/>
              </a:solidFill>
              <a:ln w="25400">
                <a:noFill/>
              </a:ln>
            </c:spPr>
            <c:extLst>
              <c:ext xmlns:c16="http://schemas.microsoft.com/office/drawing/2014/chart" uri="{C3380CC4-5D6E-409C-BE32-E72D297353CC}">
                <c16:uniqueId val="{0000001A-0CD3-4B3A-BB15-16DC78F5607C}"/>
              </c:ext>
            </c:extLst>
          </c:dPt>
          <c:dLbls>
            <c:dLbl>
              <c:idx val="0"/>
              <c:tx>
                <c:strRef>
                  <c:f>Slide19_Datenblatt!$E$53</c:f>
                  <c:strCache>
                    <c:ptCount val="1"/>
                    <c:pt idx="0">
                      <c:v>92,6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{F932CEF7-88EC-40A7-BD45-289F51866479}</c15:txfldGUID>
                      <c15:f>Slide19_Datenblatt!$E$53</c15:f>
                      <c15:dlblFieldTableCache>
                        <c:ptCount val="1"/>
                        <c:pt idx="0">
                          <c:v>92,6</c:v>
                        </c:pt>
                      </c15:dlblFieldTableCache>
                    </c15:dlblFTEntry>
                  </c15:dlblFieldTable>
                  <c15:showDataLabelsRange val="0"/>
                </c:ext>
                <c:ext xmlns:c16="http://schemas.microsoft.com/office/drawing/2014/chart" uri="{C3380CC4-5D6E-409C-BE32-E72D297353CC}">
                  <c16:uniqueId val="{00000016-0CD3-4B3A-BB15-16DC78F5607C}"/>
                </c:ext>
              </c:extLst>
            </c:dLbl>
            <c:dLbl>
              <c:idx val="1"/>
              <c:tx>
                <c:strRef>
                  <c:f>Slide19_Datenblatt!$F$53</c:f>
                  <c:strCache>
                    <c:ptCount val="1"/>
                    <c:pt idx="0">
                      <c:v>2.500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{DE05F2BA-B3EE-4656-BB09-B44C4ECAA9FC}</c15:txfldGUID>
                      <c15:f>Slide19_Datenblatt!$F$53</c15:f>
                      <c15:dlblFieldTableCache>
                        <c:ptCount val="1"/>
                        <c:pt idx="0">
                          <c:v>2.500</c:v>
                        </c:pt>
                      </c15:dlblFieldTableCache>
                    </c15:dlblFTEntry>
                  </c15:dlblFieldTable>
                  <c15:showDataLabelsRange val="0"/>
                </c:ext>
                <c:ext xmlns:c16="http://schemas.microsoft.com/office/drawing/2014/chart" uri="{C3380CC4-5D6E-409C-BE32-E72D297353CC}">
                  <c16:uniqueId val="{00000018-0CD3-4B3A-BB15-16DC78F5607C}"/>
                </c:ext>
              </c:extLst>
            </c:dLbl>
            <c:dLbl>
              <c:idx val="2"/>
              <c:tx>
                <c:strRef>
                  <c:f>Slide19_Datenblatt!$G$53</c:f>
                  <c:strCache>
                    <c:ptCount val="1"/>
                    <c:pt idx="0">
                      <c:v>27,0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{44B2276A-1004-426C-968F-55B6F9D50750}</c15:txfldGUID>
                      <c15:f>Slide19_Datenblatt!$G$53</c15:f>
                      <c15:dlblFieldTableCache>
                        <c:ptCount val="1"/>
                        <c:pt idx="0">
                          <c:v>27,0</c:v>
                        </c:pt>
                      </c15:dlblFieldTableCache>
                    </c15:dlblFTEntry>
                  </c15:dlblFieldTable>
                  <c15:showDataLabelsRange val="0"/>
                </c:ext>
                <c:ext xmlns:c16="http://schemas.microsoft.com/office/drawing/2014/chart" uri="{C3380CC4-5D6E-409C-BE32-E72D297353CC}">
                  <c16:uniqueId val="{0000001A-0CD3-4B3A-BB15-16DC78F5607C}"/>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Slide19_Datenblatt!$B$49:$D$49</c:f>
              <c:strCache>
                <c:ptCount val="3"/>
                <c:pt idx="0">
                  <c:v>Umsatz pro Mitarbeiter</c:v>
                </c:pt>
                <c:pt idx="1">
                  <c:v>Gesamtleistung
</c:v>
                </c:pt>
                <c:pt idx="2">
                  <c:v>Anzahl Mitarbeiter
</c:v>
                </c:pt>
              </c:strCache>
            </c:strRef>
          </c:cat>
          <c:val>
            <c:numRef>
              <c:f>Slide19_Datenblatt!$I$53:$K$53</c:f>
              <c:numCache>
                <c:formatCode>General</c:formatCode>
                <c:ptCount val="3"/>
                <c:pt idx="0">
                  <c:v>92576</c:v>
                </c:pt>
                <c:pt idx="1">
                  <c:v>2499576</c:v>
                </c:pt>
                <c:pt idx="2">
                  <c:v>4037836.9354838715</c:v>
                </c:pt>
              </c:numCache>
            </c:numRef>
          </c:val>
          <c:extLst>
            <c:ext xmlns:c16="http://schemas.microsoft.com/office/drawing/2014/chart" uri="{C3380CC4-5D6E-409C-BE32-E72D297353CC}">
              <c16:uniqueId val="{0000001B-0CD3-4B3A-BB15-16DC78F5607C}"/>
            </c:ext>
          </c:extLst>
        </c:ser>
        <c:ser>
          <c:idx val="4"/>
          <c:order val="4"/>
          <c:tx>
            <c:strRef>
              <c:f>Slide19_Datenblatt!$A$54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D-0CD3-4B3A-BB15-16DC78F5607C}"/>
              </c:ext>
            </c:extLst>
          </c:dPt>
          <c:dPt>
            <c:idx val="1"/>
            <c:invertIfNegative val="0"/>
            <c:bubble3D val="0"/>
            <c:spPr>
              <a:solidFill>
                <a:srgbClr val="4848FF"/>
              </a:solidFill>
              <a:ln w="25400">
                <a:noFill/>
              </a:ln>
            </c:spPr>
            <c:extLst>
              <c:ext xmlns:c16="http://schemas.microsoft.com/office/drawing/2014/chart" uri="{C3380CC4-5D6E-409C-BE32-E72D297353CC}">
                <c16:uniqueId val="{0000001F-0CD3-4B3A-BB15-16DC78F5607C}"/>
              </c:ext>
            </c:extLst>
          </c:dPt>
          <c:dPt>
            <c:idx val="2"/>
            <c:invertIfNegative val="0"/>
            <c:bubble3D val="0"/>
            <c:spPr>
              <a:solidFill>
                <a:srgbClr val="4848FF"/>
              </a:solidFill>
              <a:ln w="25400">
                <a:noFill/>
              </a:ln>
            </c:spPr>
            <c:extLst>
              <c:ext xmlns:c16="http://schemas.microsoft.com/office/drawing/2014/chart" uri="{C3380CC4-5D6E-409C-BE32-E72D297353CC}">
                <c16:uniqueId val="{00000021-0CD3-4B3A-BB15-16DC78F5607C}"/>
              </c:ext>
            </c:extLst>
          </c:dPt>
          <c:dLbls>
            <c:dLbl>
              <c:idx val="0"/>
              <c:tx>
                <c:strRef>
                  <c:f>Slide19_Datenblatt!$E$54</c:f>
                  <c:strCache>
                    <c:ptCount val="1"/>
                    <c:pt idx="0">
                      <c:v>88,5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{0C732FFB-1F5E-442F-8F7A-13B00B7AFCC4}</c15:txfldGUID>
                      <c15:f>Slide19_Datenblatt!$E$54</c15:f>
                      <c15:dlblFieldTableCache>
                        <c:ptCount val="1"/>
                        <c:pt idx="0">
                          <c:v>88,5</c:v>
                        </c:pt>
                      </c15:dlblFieldTableCache>
                    </c15:dlblFTEntry>
                  </c15:dlblFieldTable>
                  <c15:showDataLabelsRange val="0"/>
                </c:ext>
                <c:ext xmlns:c16="http://schemas.microsoft.com/office/drawing/2014/chart" uri="{C3380CC4-5D6E-409C-BE32-E72D297353CC}">
                  <c16:uniqueId val="{0000001D-0CD3-4B3A-BB15-16DC78F5607C}"/>
                </c:ext>
              </c:extLst>
            </c:dLbl>
            <c:dLbl>
              <c:idx val="1"/>
              <c:tx>
                <c:strRef>
                  <c:f>Slide19_Datenblatt!$F$54</c:f>
                  <c:strCache>
                    <c:ptCount val="1"/>
                    <c:pt idx="0">
                      <c:v>2.300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{1A2BB686-7648-41F4-BB6B-871149AFAEFD}</c15:txfldGUID>
                      <c15:f>Slide19_Datenblatt!$F$54</c15:f>
                      <c15:dlblFieldTableCache>
                        <c:ptCount val="1"/>
                        <c:pt idx="0">
                          <c:v>2.300</c:v>
                        </c:pt>
                      </c15:dlblFieldTableCache>
                    </c15:dlblFTEntry>
                  </c15:dlblFieldTable>
                  <c15:showDataLabelsRange val="0"/>
                </c:ext>
                <c:ext xmlns:c16="http://schemas.microsoft.com/office/drawing/2014/chart" uri="{C3380CC4-5D6E-409C-BE32-E72D297353CC}">
                  <c16:uniqueId val="{0000001F-0CD3-4B3A-BB15-16DC78F5607C}"/>
                </c:ext>
              </c:extLst>
            </c:dLbl>
            <c:dLbl>
              <c:idx val="2"/>
              <c:tx>
                <c:strRef>
                  <c:f>Slide19_Datenblatt!$G$54</c:f>
                  <c:strCache>
                    <c:ptCount val="1"/>
                    <c:pt idx="0">
                      <c:v>26,0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{35D81772-67A3-4A10-B8FF-4564012DA931}</c15:txfldGUID>
                      <c15:f>Slide19_Datenblatt!$G$54</c15:f>
                      <c15:dlblFieldTableCache>
                        <c:ptCount val="1"/>
                        <c:pt idx="0">
                          <c:v>26,0</c:v>
                        </c:pt>
                      </c15:dlblFieldTableCache>
                    </c15:dlblFTEntry>
                  </c15:dlblFieldTable>
                  <c15:showDataLabelsRange val="0"/>
                </c:ext>
                <c:ext xmlns:c16="http://schemas.microsoft.com/office/drawing/2014/chart" uri="{C3380CC4-5D6E-409C-BE32-E72D297353CC}">
                  <c16:uniqueId val="{00000021-0CD3-4B3A-BB15-16DC78F5607C}"/>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Slide19_Datenblatt!$B$49:$D$49</c:f>
              <c:strCache>
                <c:ptCount val="3"/>
                <c:pt idx="0">
                  <c:v>Umsatz pro Mitarbeiter</c:v>
                </c:pt>
                <c:pt idx="1">
                  <c:v>Gesamtleistung
</c:v>
                </c:pt>
                <c:pt idx="2">
                  <c:v>Anzahl Mitarbeiter
</c:v>
                </c:pt>
              </c:strCache>
            </c:strRef>
          </c:cat>
          <c:val>
            <c:numRef>
              <c:f>Slide19_Datenblatt!$I$54:$K$54</c:f>
              <c:numCache>
                <c:formatCode>General</c:formatCode>
                <c:ptCount val="3"/>
                <c:pt idx="0">
                  <c:v>88466</c:v>
                </c:pt>
                <c:pt idx="1">
                  <c:v>2300121</c:v>
                </c:pt>
                <c:pt idx="2">
                  <c:v>3888287.4193548393</c:v>
                </c:pt>
              </c:numCache>
            </c:numRef>
          </c:val>
          <c:extLst>
            <c:ext xmlns:c16="http://schemas.microsoft.com/office/drawing/2014/chart" uri="{C3380CC4-5D6E-409C-BE32-E72D297353CC}">
              <c16:uniqueId val="{00000022-0CD3-4B3A-BB15-16DC78F5607C}"/>
            </c:ext>
          </c:extLst>
        </c:ser>
        <c:dLbls>
          <c:showLegendKey val="0"/>
          <c:showVal val="0"/>
          <c:showCatName val="0"/>
          <c:showSerName val="0"/>
          <c:showPercent val="0"/>
          <c:showBubbleSize val="0"/>
        </c:dLbls>
        <c:gapWidth val="50"/>
        <c:overlap val="-10"/>
        <c:axId val="310167424"/>
        <c:axId val="310168960"/>
      </c:barChart>
      <c:barChart>
        <c:barDir val="col"/>
        <c:grouping val="clustered"/>
        <c:varyColors val="0"/>
        <c:ser>
          <c:idx val="5"/>
          <c:order val="8"/>
          <c:tx>
            <c:strRef>
              <c:f>Slide19_Datenblatt!$A$59</c:f>
              <c:strCache>
                <c:ptCount val="1"/>
                <c:pt idx="0">
                  <c:v>unsichtbar</c:v>
                </c:pt>
              </c:strCache>
            </c:strRef>
          </c:tx>
          <c:spPr>
            <a:noFill/>
            <a:ln w="25400">
              <a:noFill/>
            </a:ln>
          </c:spPr>
          <c:invertIfNegative val="0"/>
          <c:val>
            <c:numRef>
              <c:f>Slide19_Datenblatt!$B$59</c:f>
              <c:numCache>
                <c:formatCode>General</c:formatCode>
                <c:ptCount val="1"/>
                <c:pt idx="0">
                  <c:v>0</c:v>
                </c:pt>
              </c:numCache>
            </c:numRef>
          </c:val>
          <c:extLst>
            <c:ext xmlns:c16="http://schemas.microsoft.com/office/drawing/2014/chart" uri="{C3380CC4-5D6E-409C-BE32-E72D297353CC}">
              <c16:uniqueId val="{00000023-0CD3-4B3A-BB15-16DC78F5607C}"/>
            </c:ext>
          </c:extLst>
        </c:ser>
        <c:dLbls>
          <c:showLegendKey val="0"/>
          <c:showVal val="0"/>
          <c:showCatName val="0"/>
          <c:showSerName val="0"/>
          <c:showPercent val="0"/>
          <c:showBubbleSize val="0"/>
        </c:dLbls>
        <c:gapWidth val="150"/>
        <c:axId val="310207616"/>
        <c:axId val="310209152"/>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Slide19_Datenblatt!$L$68:$L$73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Slide19_Datenblatt!$M$68:$M$73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4-0CD3-4B3A-BB15-16DC78F5607C}"/>
            </c:ext>
          </c:extLst>
        </c:ser>
        <c:ser>
          <c:idx val="7"/>
          <c:order val="10"/>
          <c:tx>
            <c:v>Achse3</c:v>
          </c:tx>
          <c:spPr>
            <a:ln w="38100">
              <a:solidFill>
                <a:srgbClr val="000000"/>
              </a:solidFill>
              <a:prstDash val="solid"/>
            </a:ln>
          </c:spPr>
          <c:marker>
            <c:symbol val="square"/>
            <c:size val="9"/>
            <c:spPr>
              <a:noFill/>
              <a:ln w="9525">
                <a:noFill/>
              </a:ln>
            </c:spPr>
          </c:marker>
          <c:xVal>
            <c:numRef>
              <c:f>Slide19_Datenblatt!$L$74:$L$79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Slide19_Datenblatt!$M$74:$M$79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5-0CD3-4B3A-BB15-16DC78F5607C}"/>
            </c:ext>
          </c:extLst>
        </c:ser>
        <c:dLbls>
          <c:showLegendKey val="0"/>
          <c:showVal val="0"/>
          <c:showCatName val="0"/>
          <c:showSerName val="0"/>
          <c:showPercent val="0"/>
          <c:showBubbleSize val="0"/>
        </c:dLbls>
        <c:axId val="310167424"/>
        <c:axId val="310168960"/>
      </c:scatterChart>
      <c:scatterChart>
        <c:scatterStyle val="lineMarker"/>
        <c:varyColors val="0"/>
        <c:ser>
          <c:idx val="10"/>
          <c:order val="5"/>
          <c:tx>
            <c:v>beschriftung</c:v>
          </c:tx>
          <c:spPr>
            <a:ln w="28575">
              <a:noFill/>
            </a:ln>
          </c:spPr>
          <c:marker>
            <c:symbol val="none"/>
          </c:marker>
          <c:dLbls>
            <c:dLbl>
              <c:idx val="1"/>
              <c:layout>
                <c:manualLayout>
                  <c:x val="-9.5138888888888912E-3"/>
                  <c:y val="-9.6361692162214604E-4"/>
                </c:manualLayout>
              </c:layout>
              <c:tx>
                <c:strRef>
                  <c:f>Slide19_Datenblatt!$J$62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{E3AF635E-6D2B-45C4-93D7-91668D95557F}</c15:txfldGUID>
                      <c15:f>Slide19_Datenblatt!$J$62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6-0CD3-4B3A-BB15-16DC78F5607C}"/>
                </c:ext>
              </c:extLst>
            </c:dLbl>
            <c:dLbl>
              <c:idx val="2"/>
              <c:layout>
                <c:manualLayout>
                  <c:x val="-9.5138888888888912E-3"/>
                  <c:y val="-9.6361692162214604E-4"/>
                </c:manualLayout>
              </c:layout>
              <c:tx>
                <c:strRef>
                  <c:f>Slide19_Datenblatt!$J$63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{73C77C3A-DB21-4691-A202-02B5E5A4C72C}</c15:txfldGUID>
                      <c15:f>Slide19_Datenblatt!$J$63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7-0CD3-4B3A-BB15-16DC78F5607C}"/>
                </c:ext>
              </c:extLst>
            </c:dLbl>
            <c:dLbl>
              <c:idx val="3"/>
              <c:layout>
                <c:manualLayout>
                  <c:x val="-9.5138888888888912E-3"/>
                  <c:y val="-9.6361692162214604E-4"/>
                </c:manualLayout>
              </c:layout>
              <c:tx>
                <c:strRef>
                  <c:f>Slide19_Datenblatt!$J$64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{4CA7629D-EA14-40B6-B4CA-A451DA060F97}</c15:txfldGUID>
                      <c15:f>Slide19_Datenblatt!$J$64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8-0CD3-4B3A-BB15-16DC78F5607C}"/>
                </c:ext>
              </c:extLst>
            </c:dLbl>
            <c:dLbl>
              <c:idx val="4"/>
              <c:layout>
                <c:manualLayout>
                  <c:x val="-9.5138888888888912E-3"/>
                  <c:y val="-9.6361692162214604E-4"/>
                </c:manualLayout>
              </c:layout>
              <c:tx>
                <c:strRef>
                  <c:f>Slide19_Datenblatt!$J$65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{E440726A-2A8D-4494-B920-2CAA1EE86700}</c15:txfldGUID>
                      <c15:f>Slide19_Datenblatt!$J$65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9-0CD3-4B3A-BB15-16DC78F5607C}"/>
                </c:ext>
              </c:extLst>
            </c:dLbl>
            <c:dLbl>
              <c:idx val="5"/>
              <c:layout>
                <c:manualLayout>
                  <c:x val="-1.1597222222222189E-2"/>
                  <c:y val="-9.6361692162214604E-4"/>
                </c:manualLayout>
              </c:layout>
              <c:tx>
                <c:strRef>
                  <c:f>Slide19_Datenblatt!$J$66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{092A3A82-9D65-49DF-967C-FB8840BD9B73}</c15:txfldGUID>
                      <c15:f>Slide19_Datenblatt!$J$66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A-0CD3-4B3A-BB15-16DC78F5607C}"/>
                </c:ext>
              </c:extLst>
            </c:dLbl>
            <c:dLbl>
              <c:idx val="6"/>
              <c:layout>
                <c:manualLayout>
                  <c:x val="-9.5138888888888825E-3"/>
                  <c:y val="-9.6361692162214604E-4"/>
                </c:manualLayout>
              </c:layout>
              <c:tx>
                <c:strRef>
                  <c:f>Slide19_Datenblatt!$J$68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{C1068C81-B54B-448B-AB02-01236F647B37}</c15:txfldGUID>
                      <c15:f>Slide19_Datenblatt!$J$68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B-0CD3-4B3A-BB15-16DC78F5607C}"/>
                </c:ext>
              </c:extLst>
            </c:dLbl>
            <c:dLbl>
              <c:idx val="7"/>
              <c:layout>
                <c:manualLayout>
                  <c:x val="-9.5138888888888825E-3"/>
                  <c:y val="-9.6361692162214604E-4"/>
                </c:manualLayout>
              </c:layout>
              <c:tx>
                <c:strRef>
                  <c:f>Slide19_Datenblatt!$J$69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{A196461C-604C-4332-8EC8-0DB12CFB236A}</c15:txfldGUID>
                      <c15:f>Slide19_Datenblatt!$J$69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C-0CD3-4B3A-BB15-16DC78F5607C}"/>
                </c:ext>
              </c:extLst>
            </c:dLbl>
            <c:dLbl>
              <c:idx val="8"/>
              <c:layout>
                <c:manualLayout>
                  <c:x val="-9.5138888888888825E-3"/>
                  <c:y val="-9.6361692162214604E-4"/>
                </c:manualLayout>
              </c:layout>
              <c:tx>
                <c:strRef>
                  <c:f>Slide19_Datenblatt!$J$70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{60980756-DDBC-4BE7-BFD4-39C83860B4FE}</c15:txfldGUID>
                      <c15:f>Slide19_Datenblatt!$J$70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D-0CD3-4B3A-BB15-16DC78F5607C}"/>
                </c:ext>
              </c:extLst>
            </c:dLbl>
            <c:dLbl>
              <c:idx val="9"/>
              <c:layout>
                <c:manualLayout>
                  <c:x val="-9.5138888888888825E-3"/>
                  <c:y val="-9.6361692162214604E-4"/>
                </c:manualLayout>
              </c:layout>
              <c:tx>
                <c:strRef>
                  <c:f>Slide19_Datenblatt!$J$71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{438F7727-9D9C-4D52-A66A-AF0221B35D2E}</c15:txfldGUID>
                      <c15:f>Slide19_Datenblatt!$J$71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E-0CD3-4B3A-BB15-16DC78F5607C}"/>
                </c:ext>
              </c:extLst>
            </c:dLbl>
            <c:dLbl>
              <c:idx val="10"/>
              <c:layout>
                <c:manualLayout>
                  <c:x val="-1.1597222222222319E-2"/>
                  <c:y val="-9.6361692162214604E-4"/>
                </c:manualLayout>
              </c:layout>
              <c:tx>
                <c:strRef>
                  <c:f>Slide19_Datenblatt!$J$72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{716D4B65-3B39-46A7-8EB0-811C3922E062}</c15:txfldGUID>
                      <c15:f>Slide19_Datenblatt!$J$72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F-0CD3-4B3A-BB15-16DC78F5607C}"/>
                </c:ext>
              </c:extLst>
            </c:dLbl>
            <c:dLbl>
              <c:idx val="11"/>
              <c:delete val="1"/>
              <c:extLst>
                <c:ext xmlns:c15="http://schemas.microsoft.com/office/drawing/2012/chart" uri="{CE6537A1-D6FC-4f65-9D91-7224C49458BB}"/>
                <c:ext xmlns:c16="http://schemas.microsoft.com/office/drawing/2014/chart" uri="{C3380CC4-5D6E-409C-BE32-E72D297353CC}">
                  <c16:uniqueId val="{00000030-0CD3-4B3A-BB15-16DC78F5607C}"/>
                </c:ext>
              </c:extLst>
            </c:dLbl>
            <c:dLbl>
              <c:idx val="12"/>
              <c:layout>
                <c:manualLayout>
                  <c:x val="6.3194444444443767E-3"/>
                  <c:y val="-9.6361692162214604E-4"/>
                </c:manualLayout>
              </c:layout>
              <c:tx>
                <c:strRef>
                  <c:f>Slide19_Datenblatt!$J$74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{1F1B436B-0D93-409B-99BB-118D7C04FE5C}</c15:txfldGUID>
                      <c15:f>Slide19_Datenblatt!$J$74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31-0CD3-4B3A-BB15-16DC78F5607C}"/>
                </c:ext>
              </c:extLst>
            </c:dLbl>
            <c:dLbl>
              <c:idx val="13"/>
              <c:layout>
                <c:manualLayout>
                  <c:x val="5.2777777777777693E-3"/>
                  <c:y val="-9.6361692162214604E-4"/>
                </c:manualLayout>
              </c:layout>
              <c:tx>
                <c:strRef>
                  <c:f>Slide19_Datenblatt!$J$75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{9104F8B7-BFB9-46C2-988F-69E473455FDC}</c15:txfldGUID>
                      <c15:f>Slide19_Datenblatt!$J$75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32-0CD3-4B3A-BB15-16DC78F5607C}"/>
                </c:ext>
              </c:extLst>
            </c:dLbl>
            <c:dLbl>
              <c:idx val="14"/>
              <c:layout>
                <c:manualLayout>
                  <c:x val="6.3194444444443767E-3"/>
                  <c:y val="-9.6361692162214604E-4"/>
                </c:manualLayout>
              </c:layout>
              <c:tx>
                <c:strRef>
                  <c:f>Slide19_Datenblatt!$J$76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{8BC4990E-D3FC-4939-A8FB-057591E0B856}</c15:txfldGUID>
                      <c15:f>Slide19_Datenblatt!$J$76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33-0CD3-4B3A-BB15-16DC78F5607C}"/>
                </c:ext>
              </c:extLst>
            </c:dLbl>
            <c:dLbl>
              <c:idx val="15"/>
              <c:layout>
                <c:manualLayout>
                  <c:x val="8.4027777777777035E-3"/>
                  <c:y val="-9.6361692162214604E-4"/>
                </c:manualLayout>
              </c:layout>
              <c:tx>
                <c:strRef>
                  <c:f>Slide19_Datenblatt!$J$77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{6D6A78B3-F84B-4CBF-A770-C7D6BE6577EF}</c15:txfldGUID>
                      <c15:f>Slide19_Datenblatt!$J$77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34-0CD3-4B3A-BB15-16DC78F5607C}"/>
                </c:ext>
              </c:extLst>
            </c:dLbl>
            <c:dLbl>
              <c:idx val="16"/>
              <c:layout>
                <c:manualLayout>
                  <c:x val="6.3194444444443767E-3"/>
                  <c:y val="-9.6361692162214604E-4"/>
                </c:manualLayout>
              </c:layout>
              <c:tx>
                <c:strRef>
                  <c:f>Slide19_Datenblatt!$J$78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{A74BDFC8-8573-4BEA-A452-0EA87C6ADDEF}</c15:txfldGUID>
                      <c15:f>Slide19_Datenblatt!$J$78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5-0CD3-4B3A-BB15-16DC78F5607C}"/>
                </c:ext>
              </c:extLst>
            </c:dLbl>
            <c:dLbl>
              <c:idx val="17"/>
              <c:delete val="1"/>
              <c:extLst>
                <c:ext xmlns:c15="http://schemas.microsoft.com/office/drawing/2012/chart" uri="{CE6537A1-D6FC-4f65-9D91-7224C49458BB}"/>
                <c:ext xmlns:c16="http://schemas.microsoft.com/office/drawing/2014/chart" uri="{C3380CC4-5D6E-409C-BE32-E72D297353CC}">
                  <c16:uniqueId val="{00000036-0CD3-4B3A-BB15-16DC78F5607C}"/>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Slide19_Datenblatt!$G$61:$G$78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Slide19_Datenblatt!$H$61:$H$78</c:f>
              <c:numCache>
                <c:formatCode>0.00</c:formatCode>
                <c:ptCount val="18"/>
                <c:pt idx="1">
                  <c:v>-231801.75</c:v>
                </c:pt>
                <c:pt idx="2">
                  <c:v>-231801.75</c:v>
                </c:pt>
                <c:pt idx="3">
                  <c:v>-231801.75</c:v>
                </c:pt>
                <c:pt idx="4">
                  <c:v>-231801.75</c:v>
                </c:pt>
                <c:pt idx="5">
                  <c:v>-231801.75</c:v>
                </c:pt>
                <c:pt idx="6">
                  <c:v>-231801.75</c:v>
                </c:pt>
                <c:pt idx="7">
                  <c:v>-231801.75</c:v>
                </c:pt>
                <c:pt idx="8">
                  <c:v>-231801.75</c:v>
                </c:pt>
                <c:pt idx="9">
                  <c:v>-231801.75</c:v>
                </c:pt>
                <c:pt idx="10">
                  <c:v>-231801.75</c:v>
                </c:pt>
                <c:pt idx="11">
                  <c:v>-231801.75</c:v>
                </c:pt>
                <c:pt idx="12">
                  <c:v>-231801.75</c:v>
                </c:pt>
                <c:pt idx="13">
                  <c:v>-231801.75</c:v>
                </c:pt>
                <c:pt idx="14">
                  <c:v>-231801.75</c:v>
                </c:pt>
                <c:pt idx="15">
                  <c:v>-231801.75</c:v>
                </c:pt>
                <c:pt idx="16">
                  <c:v>-231801.75</c:v>
                </c:pt>
                <c:pt idx="17">
                  <c:v>-231801.75</c:v>
                </c:pt>
              </c:numCache>
            </c:numRef>
          </c:yVal>
          <c:smooth val="0"/>
          <c:extLst>
            <c:ext xmlns:c16="http://schemas.microsoft.com/office/drawing/2014/chart" uri="{C3380CC4-5D6E-409C-BE32-E72D297353CC}">
              <c16:uniqueId val="{00000037-0CD3-4B3A-BB15-16DC78F5607C}"/>
            </c:ext>
          </c:extLst>
        </c:ser>
        <c:ser>
          <c:idx val="9"/>
          <c:order val="6"/>
          <c:tx>
            <c:v>Achse</c:v>
          </c:tx>
          <c:spPr>
            <a:ln w="38100">
              <a:solidFill>
                <a:srgbClr val="000000"/>
              </a:solidFill>
              <a:prstDash val="solid"/>
            </a:ln>
          </c:spPr>
          <c:marker>
            <c:symbol val="none"/>
          </c:marker>
          <c:xVal>
            <c:numRef>
              <c:f>Slide19_Datenblatt!$L$61:$L$67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Slide19_Datenblatt!$M$61:$M$67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8-0CD3-4B3A-BB15-16DC78F5607C}"/>
            </c:ext>
          </c:extLst>
        </c:ser>
        <c:ser>
          <c:idx val="11"/>
          <c:order val="7"/>
          <c:tx>
            <c:v>rubrik</c:v>
          </c:tx>
          <c:spPr>
            <a:ln w="28575">
              <a:noFill/>
            </a:ln>
          </c:spPr>
          <c:marker>
            <c:symbol val="none"/>
          </c:marker>
          <c:dLbls>
            <c:dLbl>
              <c:idx val="0"/>
              <c:layout>
                <c:manualLayout>
                  <c:x val="-3.4722222222222207E-3"/>
                  <c:y val="-2.2206315119701441E-3"/>
                </c:manualLayout>
              </c:layout>
              <c:tx>
                <c:strRef>
                  <c:f>Slide19_Datenblatt!$A$4</c:f>
                  <c:strCache>
                    <c:ptCount val="1"/>
                    <c:pt idx="0">
                      <c:v>Umsatz pro Mitarbeiter</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{F7D16A5D-97B4-40A6-8AE2-78BA1F0E0C77}</c15:txfldGUID>
                      <c15:f>Slide19_Datenblatt!$A$4</c15:f>
                      <c15:dlblFieldTableCache>
                        <c:ptCount val="1"/>
                        <c:pt idx="0">
                          <c:v>Umsatz pro Mitarbeiter</c:v>
                        </c:pt>
                      </c15:dlblFieldTableCache>
                    </c15:dlblFTEntry>
                  </c15:dlblFieldTable>
                  <c15:showDataLabelsRange val="0"/>
                </c:ext>
                <c:ext xmlns:c16="http://schemas.microsoft.com/office/drawing/2014/chart" uri="{C3380CC4-5D6E-409C-BE32-E72D297353CC}">
                  <c16:uniqueId val="{00000039-0CD3-4B3A-BB15-16DC78F5607C}"/>
                </c:ext>
              </c:extLst>
            </c:dLbl>
            <c:dLbl>
              <c:idx val="1"/>
              <c:delete val="1"/>
              <c:extLst>
                <c:ext xmlns:c15="http://schemas.microsoft.com/office/drawing/2012/chart" uri="{CE6537A1-D6FC-4f65-9D91-7224C49458BB}"/>
                <c:ext xmlns:c16="http://schemas.microsoft.com/office/drawing/2014/chart" uri="{C3380CC4-5D6E-409C-BE32-E72D297353CC}">
                  <c16:uniqueId val="{0000003A-0CD3-4B3A-BB15-16DC78F5607C}"/>
                </c:ext>
              </c:extLst>
            </c:dLbl>
            <c:dLbl>
              <c:idx val="2"/>
              <c:delete val="1"/>
              <c:extLst>
                <c:ext xmlns:c15="http://schemas.microsoft.com/office/drawing/2012/chart" uri="{CE6537A1-D6FC-4f65-9D91-7224C49458BB}"/>
                <c:ext xmlns:c16="http://schemas.microsoft.com/office/drawing/2014/chart" uri="{C3380CC4-5D6E-409C-BE32-E72D297353CC}">
                  <c16:uniqueId val="{0000003B-0CD3-4B3A-BB15-16DC78F5607C}"/>
                </c:ext>
              </c:extLst>
            </c:dLbl>
            <c:dLbl>
              <c:idx val="3"/>
              <c:delete val="1"/>
              <c:extLst>
                <c:ext xmlns:c15="http://schemas.microsoft.com/office/drawing/2012/chart" uri="{CE6537A1-D6FC-4f65-9D91-7224C49458BB}"/>
                <c:ext xmlns:c16="http://schemas.microsoft.com/office/drawing/2014/chart" uri="{C3380CC4-5D6E-409C-BE32-E72D297353CC}">
                  <c16:uniqueId val="{0000003C-0CD3-4B3A-BB15-16DC78F5607C}"/>
                </c:ext>
              </c:extLst>
            </c:dLbl>
            <c:dLbl>
              <c:idx val="4"/>
              <c:delete val="1"/>
              <c:extLst>
                <c:ext xmlns:c15="http://schemas.microsoft.com/office/drawing/2012/chart" uri="{CE6537A1-D6FC-4f65-9D91-7224C49458BB}"/>
                <c:ext xmlns:c16="http://schemas.microsoft.com/office/drawing/2014/chart" uri="{C3380CC4-5D6E-409C-BE32-E72D297353CC}">
                  <c16:uniqueId val="{0000003D-0CD3-4B3A-BB15-16DC78F5607C}"/>
                </c:ext>
              </c:extLst>
            </c:dLbl>
            <c:dLbl>
              <c:idx val="5"/>
              <c:delete val="1"/>
              <c:extLst>
                <c:ext xmlns:c15="http://schemas.microsoft.com/office/drawing/2012/chart" uri="{CE6537A1-D6FC-4f65-9D91-7224C49458BB}"/>
                <c:ext xmlns:c16="http://schemas.microsoft.com/office/drawing/2014/chart" uri="{C3380CC4-5D6E-409C-BE32-E72D297353CC}">
                  <c16:uniqueId val="{0000003E-0CD3-4B3A-BB15-16DC78F5607C}"/>
                </c:ext>
              </c:extLst>
            </c:dLbl>
            <c:dLbl>
              <c:idx val="6"/>
              <c:layout>
                <c:manualLayout>
                  <c:x val="-4.5138888888888737E-3"/>
                  <c:y val="-2.2206315119701441E-3"/>
                </c:manualLayout>
              </c:layout>
              <c:tx>
                <c:strRef>
                  <c:f>Slide19_Datenblatt!$A$5</c:f>
                  <c:strCache>
                    <c:ptCount val="1"/>
                    <c:pt idx="0">
                      <c:v>Gesamtleistung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{1DA65F1E-1E39-4FE1-B5E1-F763DDCC70FD}</c15:txfldGUID>
                      <c15:f>Slide19_Datenblatt!$A$5</c15:f>
                      <c15:dlblFieldTableCache>
                        <c:ptCount val="1"/>
                        <c:pt idx="0">
                          <c:v>Gesamtleistung
</c:v>
                        </c:pt>
                      </c15:dlblFieldTableCache>
                    </c15:dlblFTEntry>
                  </c15:dlblFieldTable>
                  <c15:showDataLabelsRange val="0"/>
                </c:ext>
                <c:ext xmlns:c16="http://schemas.microsoft.com/office/drawing/2014/chart" uri="{C3380CC4-5D6E-409C-BE32-E72D297353CC}">
                  <c16:uniqueId val="{0000003F-0CD3-4B3A-BB15-16DC78F5607C}"/>
                </c:ext>
              </c:extLst>
            </c:dLbl>
            <c:dLbl>
              <c:idx val="7"/>
              <c:delete val="1"/>
              <c:extLst>
                <c:ext xmlns:c15="http://schemas.microsoft.com/office/drawing/2012/chart" uri="{CE6537A1-D6FC-4f65-9D91-7224C49458BB}"/>
                <c:ext xmlns:c16="http://schemas.microsoft.com/office/drawing/2014/chart" uri="{C3380CC4-5D6E-409C-BE32-E72D297353CC}">
                  <c16:uniqueId val="{00000040-0CD3-4B3A-BB15-16DC78F5607C}"/>
                </c:ext>
              </c:extLst>
            </c:dLbl>
            <c:dLbl>
              <c:idx val="8"/>
              <c:delete val="1"/>
              <c:extLst>
                <c:ext xmlns:c15="http://schemas.microsoft.com/office/drawing/2012/chart" uri="{CE6537A1-D6FC-4f65-9D91-7224C49458BB}"/>
                <c:ext xmlns:c16="http://schemas.microsoft.com/office/drawing/2014/chart" uri="{C3380CC4-5D6E-409C-BE32-E72D297353CC}">
                  <c16:uniqueId val="{00000041-0CD3-4B3A-BB15-16DC78F5607C}"/>
                </c:ext>
              </c:extLst>
            </c:dLbl>
            <c:dLbl>
              <c:idx val="9"/>
              <c:delete val="1"/>
              <c:extLst>
                <c:ext xmlns:c15="http://schemas.microsoft.com/office/drawing/2012/chart" uri="{CE6537A1-D6FC-4f65-9D91-7224C49458BB}"/>
                <c:ext xmlns:c16="http://schemas.microsoft.com/office/drawing/2014/chart" uri="{C3380CC4-5D6E-409C-BE32-E72D297353CC}">
                  <c16:uniqueId val="{00000042-0CD3-4B3A-BB15-16DC78F5607C}"/>
                </c:ext>
              </c:extLst>
            </c:dLbl>
            <c:dLbl>
              <c:idx val="10"/>
              <c:delete val="1"/>
              <c:extLst>
                <c:ext xmlns:c15="http://schemas.microsoft.com/office/drawing/2012/chart" uri="{CE6537A1-D6FC-4f65-9D91-7224C49458BB}"/>
                <c:ext xmlns:c16="http://schemas.microsoft.com/office/drawing/2014/chart" uri="{C3380CC4-5D6E-409C-BE32-E72D297353CC}">
                  <c16:uniqueId val="{00000043-0CD3-4B3A-BB15-16DC78F5607C}"/>
                </c:ext>
              </c:extLst>
            </c:dLbl>
            <c:dLbl>
              <c:idx val="11"/>
              <c:delete val="1"/>
              <c:extLst>
                <c:ext xmlns:c15="http://schemas.microsoft.com/office/drawing/2012/chart" uri="{CE6537A1-D6FC-4f65-9D91-7224C49458BB}"/>
                <c:ext xmlns:c16="http://schemas.microsoft.com/office/drawing/2014/chart" uri="{C3380CC4-5D6E-409C-BE32-E72D297353CC}">
                  <c16:uniqueId val="{00000044-0CD3-4B3A-BB15-16DC78F5607C}"/>
                </c:ext>
              </c:extLst>
            </c:dLbl>
            <c:dLbl>
              <c:idx val="12"/>
              <c:delete val="1"/>
              <c:extLst>
                <c:ext xmlns:c15="http://schemas.microsoft.com/office/drawing/2012/chart" uri="{CE6537A1-D6FC-4f65-9D91-7224C49458BB}"/>
                <c:ext xmlns:c16="http://schemas.microsoft.com/office/drawing/2014/chart" uri="{C3380CC4-5D6E-409C-BE32-E72D297353CC}">
                  <c16:uniqueId val="{00000045-0CD3-4B3A-BB15-16DC78F5607C}"/>
                </c:ext>
              </c:extLst>
            </c:dLbl>
            <c:dLbl>
              <c:idx val="13"/>
              <c:layout>
                <c:manualLayout>
                  <c:x val="-5.5555555555554829E-3"/>
                  <c:y val="-2.2206315119701441E-3"/>
                </c:manualLayout>
              </c:layout>
              <c:tx>
                <c:strRef>
                  <c:f>Slide19_Datenblatt!$A$6</c:f>
                  <c:strCache>
                    <c:ptCount val="1"/>
                    <c:pt idx="0">
                      <c:v>Anzahl Mitarbeiter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{74932415-B905-4B01-B1D3-EC88530E376F}</c15:txfldGUID>
                      <c15:f>Slide19_Datenblatt!$A$6</c15:f>
                      <c15:dlblFieldTableCache>
                        <c:ptCount val="1"/>
                        <c:pt idx="0">
                          <c:v>Anzahl Mitarbeiter
</c:v>
                        </c:pt>
                      </c15:dlblFieldTableCache>
                    </c15:dlblFTEntry>
                  </c15:dlblFieldTable>
                  <c15:showDataLabelsRange val="0"/>
                </c:ext>
                <c:ext xmlns:c16="http://schemas.microsoft.com/office/drawing/2014/chart" uri="{C3380CC4-5D6E-409C-BE32-E72D297353CC}">
                  <c16:uniqueId val="{00000046-0CD3-4B3A-BB15-16DC78F5607C}"/>
                </c:ext>
              </c:extLst>
            </c:dLbl>
            <c:dLbl>
              <c:idx val="14"/>
              <c:delete val="1"/>
              <c:extLst>
                <c:ext xmlns:c15="http://schemas.microsoft.com/office/drawing/2012/chart" uri="{CE6537A1-D6FC-4f65-9D91-7224C49458BB}"/>
                <c:ext xmlns:c16="http://schemas.microsoft.com/office/drawing/2014/chart" uri="{C3380CC4-5D6E-409C-BE32-E72D297353CC}">
                  <c16:uniqueId val="{00000047-0CD3-4B3A-BB15-16DC78F5607C}"/>
                </c:ext>
              </c:extLst>
            </c:dLbl>
            <c:dLbl>
              <c:idx val="15"/>
              <c:delete val="1"/>
              <c:extLst>
                <c:ext xmlns:c15="http://schemas.microsoft.com/office/drawing/2012/chart" uri="{CE6537A1-D6FC-4f65-9D91-7224C49458BB}"/>
                <c:ext xmlns:c16="http://schemas.microsoft.com/office/drawing/2014/chart" uri="{C3380CC4-5D6E-409C-BE32-E72D297353CC}">
                  <c16:uniqueId val="{00000048-0CD3-4B3A-BB15-16DC78F5607C}"/>
                </c:ext>
              </c:extLst>
            </c:dLbl>
            <c:dLbl>
              <c:idx val="16"/>
              <c:delete val="1"/>
              <c:extLst>
                <c:ext xmlns:c15="http://schemas.microsoft.com/office/drawing/2012/chart" uri="{CE6537A1-D6FC-4f65-9D91-7224C49458BB}"/>
                <c:ext xmlns:c16="http://schemas.microsoft.com/office/drawing/2014/chart" uri="{C3380CC4-5D6E-409C-BE32-E72D297353CC}">
                  <c16:uniqueId val="{00000049-0CD3-4B3A-BB15-16DC78F5607C}"/>
                </c:ext>
              </c:extLst>
            </c:dLbl>
            <c:dLbl>
              <c:idx val="17"/>
              <c:delete val="1"/>
              <c:extLst>
                <c:ext xmlns:c15="http://schemas.microsoft.com/office/drawing/2012/chart" uri="{CE6537A1-D6FC-4f65-9D91-7224C49458BB}"/>
                <c:ext xmlns:c16="http://schemas.microsoft.com/office/drawing/2014/chart" uri="{C3380CC4-5D6E-409C-BE32-E72D297353CC}">
                  <c16:uniqueId val="{0000004A-0CD3-4B3A-BB15-16DC78F5607C}"/>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Slide19_Datenblatt!$O$61:$O$78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Slide19_Datenblatt!$P$61:$P$78</c:f>
              <c:numCache>
                <c:formatCode>#,##0</c:formatCode>
                <c:ptCount val="18"/>
                <c:pt idx="0">
                  <c:v>-1159008.75</c:v>
                </c:pt>
                <c:pt idx="1">
                  <c:v>-1159008.75</c:v>
                </c:pt>
                <c:pt idx="2">
                  <c:v>-1159008.75</c:v>
                </c:pt>
                <c:pt idx="3">
                  <c:v>-1159008.75</c:v>
                </c:pt>
                <c:pt idx="4">
                  <c:v>-1159008.75</c:v>
                </c:pt>
                <c:pt idx="5">
                  <c:v>-1159008.75</c:v>
                </c:pt>
                <c:pt idx="6">
                  <c:v>-1159008.75</c:v>
                </c:pt>
                <c:pt idx="7">
                  <c:v>-1159008.75</c:v>
                </c:pt>
                <c:pt idx="8">
                  <c:v>-1159008.75</c:v>
                </c:pt>
                <c:pt idx="9">
                  <c:v>-1159008.75</c:v>
                </c:pt>
                <c:pt idx="10">
                  <c:v>-1159008.75</c:v>
                </c:pt>
                <c:pt idx="11">
                  <c:v>-1159008.75</c:v>
                </c:pt>
                <c:pt idx="12">
                  <c:v>-1159008.75</c:v>
                </c:pt>
                <c:pt idx="13">
                  <c:v>-1159008.75</c:v>
                </c:pt>
                <c:pt idx="14">
                  <c:v>-1159008.75</c:v>
                </c:pt>
                <c:pt idx="15">
                  <c:v>-1159008.75</c:v>
                </c:pt>
                <c:pt idx="16">
                  <c:v>-1159008.75</c:v>
                </c:pt>
                <c:pt idx="17">
                  <c:v>-1159008.75</c:v>
                </c:pt>
              </c:numCache>
            </c:numRef>
          </c:yVal>
          <c:smooth val="0"/>
          <c:extLst>
            <c:ext xmlns:c16="http://schemas.microsoft.com/office/drawing/2014/chart" uri="{C3380CC4-5D6E-409C-BE32-E72D297353CC}">
              <c16:uniqueId val="{0000004B-0CD3-4B3A-BB15-16DC78F5607C}"/>
            </c:ext>
          </c:extLst>
        </c:ser>
        <c:dLbls>
          <c:showLegendKey val="0"/>
          <c:showVal val="0"/>
          <c:showCatName val="0"/>
          <c:showSerName val="0"/>
          <c:showPercent val="0"/>
          <c:showBubbleSize val="0"/>
        </c:dLbls>
        <c:axId val="310207616"/>
        <c:axId val="310209152"/>
      </c:scatterChart>
      <c:catAx>
        <c:axId val="310167424"/>
        <c:scaling>
          <c:orientation val="minMax"/>
        </c:scaling>
        <c:delete val="1"/>
        <c:axPos val="b"/>
        <c:numFmt formatCode="General" sourceLinked="0"/>
        <c:majorTickMark val="out"/>
        <c:minorTickMark val="none"/>
        <c:tickLblPos val="nextTo"/>
        <c:crossAx val="310168960"/>
        <c:crosses val="autoZero"/>
        <c:auto val="0"/>
        <c:lblAlgn val="ctr"/>
        <c:lblOffset val="100"/>
        <c:noMultiLvlLbl val="0"/>
      </c:catAx>
      <c:valAx>
        <c:axId val="310168960"/>
        <c:scaling>
          <c:orientation val="minMax"/>
        </c:scaling>
        <c:delete val="1"/>
        <c:axPos val="l"/>
        <c:numFmt formatCode="General" sourceLinked="1"/>
        <c:majorTickMark val="out"/>
        <c:minorTickMark val="none"/>
        <c:tickLblPos val="nextTo"/>
        <c:crossAx val="310167424"/>
        <c:crosses val="autoZero"/>
        <c:crossBetween val="between"/>
      </c:valAx>
      <c:catAx>
        <c:axId val="310207616"/>
        <c:scaling>
          <c:orientation val="minMax"/>
        </c:scaling>
        <c:delete val="1"/>
        <c:axPos val="b"/>
        <c:majorTickMark val="out"/>
        <c:minorTickMark val="none"/>
        <c:tickLblPos val="nextTo"/>
        <c:crossAx val="310209152"/>
        <c:crosses val="autoZero"/>
        <c:auto val="1"/>
        <c:lblAlgn val="ctr"/>
        <c:lblOffset val="100"/>
        <c:noMultiLvlLbl val="0"/>
      </c:catAx>
      <c:valAx>
        <c:axId val="310209152"/>
        <c:scaling>
          <c:orientation val="minMax"/>
        </c:scaling>
        <c:delete val="1"/>
        <c:axPos val="r"/>
        <c:numFmt formatCode="General" sourceLinked="1"/>
        <c:majorTickMark val="out"/>
        <c:minorTickMark val="none"/>
        <c:tickLblPos val="nextTo"/>
        <c:crossAx val="310207616"/>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Slide20_Datenblatt!$A$50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1158-4217-A9A3-A7672709EED3}"/>
              </c:ext>
            </c:extLst>
          </c:dPt>
          <c:dPt>
            <c:idx val="1"/>
            <c:invertIfNegative val="0"/>
            <c:bubble3D val="0"/>
            <c:spPr>
              <a:solidFill>
                <a:srgbClr val="4848FF"/>
              </a:solidFill>
              <a:ln w="25400">
                <a:noFill/>
              </a:ln>
            </c:spPr>
            <c:extLst>
              <c:ext xmlns:c16="http://schemas.microsoft.com/office/drawing/2014/chart" uri="{C3380CC4-5D6E-409C-BE32-E72D297353CC}">
                <c16:uniqueId val="{00000003-1158-4217-A9A3-A7672709EED3}"/>
              </c:ext>
            </c:extLst>
          </c:dPt>
          <c:dPt>
            <c:idx val="2"/>
            <c:invertIfNegative val="0"/>
            <c:bubble3D val="0"/>
            <c:spPr>
              <a:solidFill>
                <a:srgbClr val="4848FF"/>
              </a:solidFill>
              <a:ln w="25400">
                <a:noFill/>
              </a:ln>
            </c:spPr>
            <c:extLst>
              <c:ext xmlns:c16="http://schemas.microsoft.com/office/drawing/2014/chart" uri="{C3380CC4-5D6E-409C-BE32-E72D297353CC}">
                <c16:uniqueId val="{00000005-1158-4217-A9A3-A7672709EED3}"/>
              </c:ext>
            </c:extLst>
          </c:dPt>
          <c:dLbls>
            <c:dLbl>
              <c:idx val="0"/>
              <c:tx>
                <c:strRef>
                  <c:f>Slide20_Datenblatt!$E$50</c:f>
                  <c:strCache>
                    <c:ptCount val="1"/>
                    <c:pt idx="0">
                      <c:v>7,4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{A03691E3-C5E9-4CD1-B0A6-A23789878762}</c15:txfldGUID>
                      <c15:f>Slide20_Datenblatt!$E$50</c15:f>
                      <c15:dlblFieldTableCache>
                        <c:ptCount val="1"/>
                        <c:pt idx="0">
                          <c:v>7,4</c:v>
                        </c:pt>
                      </c15:dlblFieldTableCache>
                    </c15:dlblFTEntry>
                  </c15:dlblFieldTable>
                  <c15:showDataLabelsRange val="0"/>
                </c:ext>
                <c:ext xmlns:c16="http://schemas.microsoft.com/office/drawing/2014/chart" uri="{C3380CC4-5D6E-409C-BE32-E72D297353CC}">
                  <c16:uniqueId val="{00000001-1158-4217-A9A3-A7672709EED3}"/>
                </c:ext>
              </c:extLst>
            </c:dLbl>
            <c:dLbl>
              <c:idx val="1"/>
              <c:tx>
                <c:strRef>
                  <c:f>Slide20_Datenblatt!$F$50</c:f>
                  <c:strCache>
                    <c:ptCount val="1"/>
                    <c:pt idx="0">
                      <c:v>230,8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{D5062D92-6077-4D58-AF8A-215E44D5179C}</c15:txfldGUID>
                      <c15:f>Slide20_Datenblatt!$F$50</c15:f>
                      <c15:dlblFieldTableCache>
                        <c:ptCount val="1"/>
                        <c:pt idx="0">
                          <c:v>230,8</c:v>
                        </c:pt>
                      </c15:dlblFieldTableCache>
                    </c15:dlblFTEntry>
                  </c15:dlblFieldTable>
                  <c15:showDataLabelsRange val="0"/>
                </c:ext>
                <c:ext xmlns:c16="http://schemas.microsoft.com/office/drawing/2014/chart" uri="{C3380CC4-5D6E-409C-BE32-E72D297353CC}">
                  <c16:uniqueId val="{00000003-1158-4217-A9A3-A7672709EED3}"/>
                </c:ext>
              </c:extLst>
            </c:dLbl>
            <c:dLbl>
              <c:idx val="2"/>
              <c:tx>
                <c:strRef>
                  <c:f>Slide20_Datenblatt!$G$50</c:f>
                  <c:strCache>
                    <c:ptCount val="1"/>
                    <c:pt idx="0">
                      <c:v>31,0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{5FA28154-0499-44D0-94C4-B42097BBED89}</c15:txfldGUID>
                      <c15:f>Slide20_Datenblatt!$G$50</c15:f>
                      <c15:dlblFieldTableCache>
                        <c:ptCount val="1"/>
                        <c:pt idx="0">
                          <c:v>31,0</c:v>
                        </c:pt>
                      </c15:dlblFieldTableCache>
                    </c15:dlblFTEntry>
                  </c15:dlblFieldTable>
                  <c15:showDataLabelsRange val="0"/>
                </c:ext>
                <c:ext xmlns:c16="http://schemas.microsoft.com/office/drawing/2014/chart" uri="{C3380CC4-5D6E-409C-BE32-E72D297353CC}">
                  <c16:uniqueId val="{00000005-1158-4217-A9A3-A7672709EED3}"/>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Slide20_Datenblatt!$B$49:$D$49</c:f>
              <c:strCache>
                <c:ptCount val="3"/>
                <c:pt idx="0">
                  <c:v>Ergebnis pro Mitarbeiter</c:v>
                </c:pt>
                <c:pt idx="1">
                  <c:v>Gewinn / Verlust
</c:v>
                </c:pt>
                <c:pt idx="2">
                  <c:v>Anzahl Mitarbeiter
</c:v>
                </c:pt>
              </c:strCache>
            </c:strRef>
          </c:cat>
          <c:val>
            <c:numRef>
              <c:f>Slide20_Datenblatt!$I$50:$K$50</c:f>
              <c:numCache>
                <c:formatCode>General</c:formatCode>
                <c:ptCount val="3"/>
                <c:pt idx="0">
                  <c:v>7445.1</c:v>
                </c:pt>
                <c:pt idx="1">
                  <c:v>230798</c:v>
                </c:pt>
                <c:pt idx="2">
                  <c:v>246001</c:v>
                </c:pt>
              </c:numCache>
            </c:numRef>
          </c:val>
          <c:extLst>
            <c:ext xmlns:c16="http://schemas.microsoft.com/office/drawing/2014/chart" uri="{C3380CC4-5D6E-409C-BE32-E72D297353CC}">
              <c16:uniqueId val="{00000006-1158-4217-A9A3-A7672709EED3}"/>
            </c:ext>
          </c:extLst>
        </c:ser>
        <c:ser>
          <c:idx val="2"/>
          <c:order val="1"/>
          <c:tx>
            <c:strRef>
              <c:f>Slide20_Datenblatt!$A$51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8-1158-4217-A9A3-A7672709EED3}"/>
              </c:ext>
            </c:extLst>
          </c:dPt>
          <c:dPt>
            <c:idx val="1"/>
            <c:invertIfNegative val="0"/>
            <c:bubble3D val="0"/>
            <c:spPr>
              <a:solidFill>
                <a:srgbClr val="4848FF"/>
              </a:solidFill>
              <a:ln w="25400">
                <a:noFill/>
              </a:ln>
            </c:spPr>
            <c:extLst>
              <c:ext xmlns:c16="http://schemas.microsoft.com/office/drawing/2014/chart" uri="{C3380CC4-5D6E-409C-BE32-E72D297353CC}">
                <c16:uniqueId val="{0000000A-1158-4217-A9A3-A7672709EED3}"/>
              </c:ext>
            </c:extLst>
          </c:dPt>
          <c:dPt>
            <c:idx val="2"/>
            <c:invertIfNegative val="0"/>
            <c:bubble3D val="0"/>
            <c:spPr>
              <a:solidFill>
                <a:srgbClr val="4848FF"/>
              </a:solidFill>
              <a:ln w="25400">
                <a:noFill/>
              </a:ln>
            </c:spPr>
            <c:extLst>
              <c:ext xmlns:c16="http://schemas.microsoft.com/office/drawing/2014/chart" uri="{C3380CC4-5D6E-409C-BE32-E72D297353CC}">
                <c16:uniqueId val="{0000000C-1158-4217-A9A3-A7672709EED3}"/>
              </c:ext>
            </c:extLst>
          </c:dPt>
          <c:dLbls>
            <c:dLbl>
              <c:idx val="0"/>
              <c:tx>
                <c:strRef>
                  <c:f>Slide20_Datenblatt!$E$51</c:f>
                  <c:strCache>
                    <c:ptCount val="1"/>
                    <c:pt idx="0">
                      <c:v>7,9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{60C31834-32D8-4B32-AA5C-FF1027EC3711}</c15:txfldGUID>
                      <c15:f>Slide20_Datenblatt!$E$51</c15:f>
                      <c15:dlblFieldTableCache>
                        <c:ptCount val="1"/>
                        <c:pt idx="0">
                          <c:v>7,9</c:v>
                        </c:pt>
                      </c15:dlblFieldTableCache>
                    </c15:dlblFTEntry>
                  </c15:dlblFieldTable>
                  <c15:showDataLabelsRange val="0"/>
                </c:ext>
                <c:ext xmlns:c16="http://schemas.microsoft.com/office/drawing/2014/chart" uri="{C3380CC4-5D6E-409C-BE32-E72D297353CC}">
                  <c16:uniqueId val="{00000008-1158-4217-A9A3-A7672709EED3}"/>
                </c:ext>
              </c:extLst>
            </c:dLbl>
            <c:dLbl>
              <c:idx val="1"/>
              <c:tx>
                <c:strRef>
                  <c:f>Slide20_Datenblatt!$F$51</c:f>
                  <c:strCache>
                    <c:ptCount val="1"/>
                    <c:pt idx="0">
                      <c:v>246,0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{B2AC5DD2-3838-4EB6-B207-FA3D0016CF7C}</c15:txfldGUID>
                      <c15:f>Slide20_Datenblatt!$F$51</c15:f>
                      <c15:dlblFieldTableCache>
                        <c:ptCount val="1"/>
                        <c:pt idx="0">
                          <c:v>246,0</c:v>
                        </c:pt>
                      </c15:dlblFieldTableCache>
                    </c15:dlblFTEntry>
                  </c15:dlblFieldTable>
                  <c15:showDataLabelsRange val="0"/>
                </c:ext>
                <c:ext xmlns:c16="http://schemas.microsoft.com/office/drawing/2014/chart" uri="{C3380CC4-5D6E-409C-BE32-E72D297353CC}">
                  <c16:uniqueId val="{0000000A-1158-4217-A9A3-A7672709EED3}"/>
                </c:ext>
              </c:extLst>
            </c:dLbl>
            <c:dLbl>
              <c:idx val="2"/>
              <c:tx>
                <c:strRef>
                  <c:f>Slide20_Datenblatt!$G$51</c:f>
                  <c:strCache>
                    <c:ptCount val="1"/>
                    <c:pt idx="0">
                      <c:v>31,0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{56366FCB-896C-463D-B1FE-2AE48CBD8311}</c15:txfldGUID>
                      <c15:f>Slide20_Datenblatt!$G$51</c15:f>
                      <c15:dlblFieldTableCache>
                        <c:ptCount val="1"/>
                        <c:pt idx="0">
                          <c:v>31,0</c:v>
                        </c:pt>
                      </c15:dlblFieldTableCache>
                    </c15:dlblFTEntry>
                  </c15:dlblFieldTable>
                  <c15:showDataLabelsRange val="0"/>
                </c:ext>
                <c:ext xmlns:c16="http://schemas.microsoft.com/office/drawing/2014/chart" uri="{C3380CC4-5D6E-409C-BE32-E72D297353CC}">
                  <c16:uniqueId val="{0000000C-1158-4217-A9A3-A7672709EED3}"/>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Slide20_Datenblatt!$B$49:$D$49</c:f>
              <c:strCache>
                <c:ptCount val="3"/>
                <c:pt idx="0">
                  <c:v>Ergebnis pro Mitarbeiter</c:v>
                </c:pt>
                <c:pt idx="1">
                  <c:v>Gewinn / Verlust
</c:v>
                </c:pt>
                <c:pt idx="2">
                  <c:v>Anzahl Mitarbeiter
</c:v>
                </c:pt>
              </c:strCache>
            </c:strRef>
          </c:cat>
          <c:val>
            <c:numRef>
              <c:f>Slide20_Datenblatt!$I$51:$K$51</c:f>
              <c:numCache>
                <c:formatCode>General</c:formatCode>
                <c:ptCount val="3"/>
                <c:pt idx="0">
                  <c:v>7935.52</c:v>
                </c:pt>
                <c:pt idx="1">
                  <c:v>246001</c:v>
                </c:pt>
                <c:pt idx="2">
                  <c:v>246001</c:v>
                </c:pt>
              </c:numCache>
            </c:numRef>
          </c:val>
          <c:extLst>
            <c:ext xmlns:c16="http://schemas.microsoft.com/office/drawing/2014/chart" uri="{C3380CC4-5D6E-409C-BE32-E72D297353CC}">
              <c16:uniqueId val="{0000000D-1158-4217-A9A3-A7672709EED3}"/>
            </c:ext>
          </c:extLst>
        </c:ser>
        <c:ser>
          <c:idx val="1"/>
          <c:order val="2"/>
          <c:tx>
            <c:strRef>
              <c:f>Slide20_Datenblatt!$A$52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F-1158-4217-A9A3-A7672709EED3}"/>
              </c:ext>
            </c:extLst>
          </c:dPt>
          <c:dPt>
            <c:idx val="1"/>
            <c:invertIfNegative val="0"/>
            <c:bubble3D val="0"/>
            <c:spPr>
              <a:solidFill>
                <a:srgbClr val="4848FF"/>
              </a:solidFill>
              <a:ln w="25400">
                <a:noFill/>
              </a:ln>
            </c:spPr>
            <c:extLst>
              <c:ext xmlns:c16="http://schemas.microsoft.com/office/drawing/2014/chart" uri="{C3380CC4-5D6E-409C-BE32-E72D297353CC}">
                <c16:uniqueId val="{00000011-1158-4217-A9A3-A7672709EED3}"/>
              </c:ext>
            </c:extLst>
          </c:dPt>
          <c:dPt>
            <c:idx val="2"/>
            <c:invertIfNegative val="0"/>
            <c:bubble3D val="0"/>
            <c:spPr>
              <a:solidFill>
                <a:srgbClr val="4848FF"/>
              </a:solidFill>
              <a:ln w="25400">
                <a:noFill/>
              </a:ln>
            </c:spPr>
            <c:extLst>
              <c:ext xmlns:c16="http://schemas.microsoft.com/office/drawing/2014/chart" uri="{C3380CC4-5D6E-409C-BE32-E72D297353CC}">
                <c16:uniqueId val="{00000013-1158-4217-A9A3-A7672709EED3}"/>
              </c:ext>
            </c:extLst>
          </c:dPt>
          <c:dLbls>
            <c:dLbl>
              <c:idx val="0"/>
              <c:tx>
                <c:strRef>
                  <c:f>Slide20_Datenblatt!$E$52</c:f>
                  <c:strCache>
                    <c:ptCount val="1"/>
                    <c:pt idx="0">
                      <c:v>4,7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{0BB124EC-E6C0-4B3A-BA38-315C39827ADE}</c15:txfldGUID>
                      <c15:f>Slide20_Datenblatt!$E$52</c15:f>
                      <c15:dlblFieldTableCache>
                        <c:ptCount val="1"/>
                        <c:pt idx="0">
                          <c:v>4,7</c:v>
                        </c:pt>
                      </c15:dlblFieldTableCache>
                    </c15:dlblFTEntry>
                  </c15:dlblFieldTable>
                  <c15:showDataLabelsRange val="0"/>
                </c:ext>
                <c:ext xmlns:c16="http://schemas.microsoft.com/office/drawing/2014/chart" uri="{C3380CC4-5D6E-409C-BE32-E72D297353CC}">
                  <c16:uniqueId val="{0000000F-1158-4217-A9A3-A7672709EED3}"/>
                </c:ext>
              </c:extLst>
            </c:dLbl>
            <c:dLbl>
              <c:idx val="1"/>
              <c:tx>
                <c:strRef>
                  <c:f>Slide20_Datenblatt!$F$52</c:f>
                  <c:strCache>
                    <c:ptCount val="1"/>
                    <c:pt idx="0">
                      <c:v>142,2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{FD1D13E8-4D74-4565-80C5-20EC5A5CBF90}</c15:txfldGUID>
                      <c15:f>Slide20_Datenblatt!$F$52</c15:f>
                      <c15:dlblFieldTableCache>
                        <c:ptCount val="1"/>
                        <c:pt idx="0">
                          <c:v>142,2</c:v>
                        </c:pt>
                      </c15:dlblFieldTableCache>
                    </c15:dlblFTEntry>
                  </c15:dlblFieldTable>
                  <c15:showDataLabelsRange val="0"/>
                </c:ext>
                <c:ext xmlns:c16="http://schemas.microsoft.com/office/drawing/2014/chart" uri="{C3380CC4-5D6E-409C-BE32-E72D297353CC}">
                  <c16:uniqueId val="{00000011-1158-4217-A9A3-A7672709EED3}"/>
                </c:ext>
              </c:extLst>
            </c:dLbl>
            <c:dLbl>
              <c:idx val="2"/>
              <c:tx>
                <c:strRef>
                  <c:f>Slide20_Datenblatt!$G$52</c:f>
                  <c:strCache>
                    <c:ptCount val="1"/>
                    <c:pt idx="0">
                      <c:v>30,0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{A3DB2FA5-5231-4BA9-83D5-C212EDABCAAA}</c15:txfldGUID>
                      <c15:f>Slide20_Datenblatt!$G$52</c15:f>
                      <c15:dlblFieldTableCache>
                        <c:ptCount val="1"/>
                        <c:pt idx="0">
                          <c:v>30,0</c:v>
                        </c:pt>
                      </c15:dlblFieldTableCache>
                    </c15:dlblFTEntry>
                  </c15:dlblFieldTable>
                  <c15:showDataLabelsRange val="0"/>
                </c:ext>
                <c:ext xmlns:c16="http://schemas.microsoft.com/office/drawing/2014/chart" uri="{C3380CC4-5D6E-409C-BE32-E72D297353CC}">
                  <c16:uniqueId val="{00000013-1158-4217-A9A3-A7672709EED3}"/>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Slide20_Datenblatt!$B$49:$D$49</c:f>
              <c:strCache>
                <c:ptCount val="3"/>
                <c:pt idx="0">
                  <c:v>Ergebnis pro Mitarbeiter</c:v>
                </c:pt>
                <c:pt idx="1">
                  <c:v>Gewinn / Verlust
</c:v>
                </c:pt>
                <c:pt idx="2">
                  <c:v>Anzahl Mitarbeiter
</c:v>
                </c:pt>
              </c:strCache>
            </c:strRef>
          </c:cat>
          <c:val>
            <c:numRef>
              <c:f>Slide20_Datenblatt!$I$52:$K$52</c:f>
              <c:numCache>
                <c:formatCode>General</c:formatCode>
                <c:ptCount val="3"/>
                <c:pt idx="0">
                  <c:v>4741.3999999999996</c:v>
                </c:pt>
                <c:pt idx="1">
                  <c:v>142242</c:v>
                </c:pt>
                <c:pt idx="2">
                  <c:v>238065.48387096776</c:v>
                </c:pt>
              </c:numCache>
            </c:numRef>
          </c:val>
          <c:extLst>
            <c:ext xmlns:c16="http://schemas.microsoft.com/office/drawing/2014/chart" uri="{C3380CC4-5D6E-409C-BE32-E72D297353CC}">
              <c16:uniqueId val="{00000014-1158-4217-A9A3-A7672709EED3}"/>
            </c:ext>
          </c:extLst>
        </c:ser>
        <c:ser>
          <c:idx val="3"/>
          <c:order val="3"/>
          <c:tx>
            <c:strRef>
              <c:f>Slide20_Datenblatt!$A$53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6-1158-4217-A9A3-A7672709EED3}"/>
              </c:ext>
            </c:extLst>
          </c:dPt>
          <c:dPt>
            <c:idx val="1"/>
            <c:invertIfNegative val="0"/>
            <c:bubble3D val="0"/>
            <c:spPr>
              <a:solidFill>
                <a:srgbClr val="4848FF"/>
              </a:solidFill>
              <a:ln w="25400">
                <a:noFill/>
              </a:ln>
            </c:spPr>
            <c:extLst>
              <c:ext xmlns:c16="http://schemas.microsoft.com/office/drawing/2014/chart" uri="{C3380CC4-5D6E-409C-BE32-E72D297353CC}">
                <c16:uniqueId val="{00000018-1158-4217-A9A3-A7672709EED3}"/>
              </c:ext>
            </c:extLst>
          </c:dPt>
          <c:dPt>
            <c:idx val="2"/>
            <c:invertIfNegative val="0"/>
            <c:bubble3D val="0"/>
            <c:spPr>
              <a:solidFill>
                <a:srgbClr val="4848FF"/>
              </a:solidFill>
              <a:ln w="25400">
                <a:noFill/>
              </a:ln>
            </c:spPr>
            <c:extLst>
              <c:ext xmlns:c16="http://schemas.microsoft.com/office/drawing/2014/chart" uri="{C3380CC4-5D6E-409C-BE32-E72D297353CC}">
                <c16:uniqueId val="{0000001A-1158-4217-A9A3-A7672709EED3}"/>
              </c:ext>
            </c:extLst>
          </c:dPt>
          <c:dLbls>
            <c:dLbl>
              <c:idx val="0"/>
              <c:tx>
                <c:strRef>
                  <c:f>Slide20_Datenblatt!$E$53</c:f>
                  <c:strCache>
                    <c:ptCount val="1"/>
                    <c:pt idx="0">
                      <c:v>6,9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{F3B632ED-5784-4D1C-9312-CCBB516A0D0D}</c15:txfldGUID>
                      <c15:f>Slide20_Datenblatt!$E$53</c15:f>
                      <c15:dlblFieldTableCache>
                        <c:ptCount val="1"/>
                        <c:pt idx="0">
                          <c:v>6,9</c:v>
                        </c:pt>
                      </c15:dlblFieldTableCache>
                    </c15:dlblFTEntry>
                  </c15:dlblFieldTable>
                  <c15:showDataLabelsRange val="0"/>
                </c:ext>
                <c:ext xmlns:c16="http://schemas.microsoft.com/office/drawing/2014/chart" uri="{C3380CC4-5D6E-409C-BE32-E72D297353CC}">
                  <c16:uniqueId val="{00000016-1158-4217-A9A3-A7672709EED3}"/>
                </c:ext>
              </c:extLst>
            </c:dLbl>
            <c:dLbl>
              <c:idx val="1"/>
              <c:tx>
                <c:strRef>
                  <c:f>Slide20_Datenblatt!$F$53</c:f>
                  <c:strCache>
                    <c:ptCount val="1"/>
                    <c:pt idx="0">
                      <c:v>185,1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{5D1A712D-AEED-4628-8A2D-1DE09940789E}</c15:txfldGUID>
                      <c15:f>Slide20_Datenblatt!$F$53</c15:f>
                      <c15:dlblFieldTableCache>
                        <c:ptCount val="1"/>
                        <c:pt idx="0">
                          <c:v>185,1</c:v>
                        </c:pt>
                      </c15:dlblFieldTableCache>
                    </c15:dlblFTEntry>
                  </c15:dlblFieldTable>
                  <c15:showDataLabelsRange val="0"/>
                </c:ext>
                <c:ext xmlns:c16="http://schemas.microsoft.com/office/drawing/2014/chart" uri="{C3380CC4-5D6E-409C-BE32-E72D297353CC}">
                  <c16:uniqueId val="{00000018-1158-4217-A9A3-A7672709EED3}"/>
                </c:ext>
              </c:extLst>
            </c:dLbl>
            <c:dLbl>
              <c:idx val="2"/>
              <c:tx>
                <c:strRef>
                  <c:f>Slide20_Datenblatt!$G$53</c:f>
                  <c:strCache>
                    <c:ptCount val="1"/>
                    <c:pt idx="0">
                      <c:v>27,0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{4DAFF226-2733-48C4-808B-C17B7203E50C}</c15:txfldGUID>
                      <c15:f>Slide20_Datenblatt!$G$53</c15:f>
                      <c15:dlblFieldTableCache>
                        <c:ptCount val="1"/>
                        <c:pt idx="0">
                          <c:v>27,0</c:v>
                        </c:pt>
                      </c15:dlblFieldTableCache>
                    </c15:dlblFTEntry>
                  </c15:dlblFieldTable>
                  <c15:showDataLabelsRange val="0"/>
                </c:ext>
                <c:ext xmlns:c16="http://schemas.microsoft.com/office/drawing/2014/chart" uri="{C3380CC4-5D6E-409C-BE32-E72D297353CC}">
                  <c16:uniqueId val="{0000001A-1158-4217-A9A3-A7672709EED3}"/>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Slide20_Datenblatt!$B$49:$D$49</c:f>
              <c:strCache>
                <c:ptCount val="3"/>
                <c:pt idx="0">
                  <c:v>Ergebnis pro Mitarbeiter</c:v>
                </c:pt>
                <c:pt idx="1">
                  <c:v>Gewinn / Verlust
</c:v>
                </c:pt>
                <c:pt idx="2">
                  <c:v>Anzahl Mitarbeiter
</c:v>
                </c:pt>
              </c:strCache>
            </c:strRef>
          </c:cat>
          <c:val>
            <c:numRef>
              <c:f>Slide20_Datenblatt!$I$53:$K$53</c:f>
              <c:numCache>
                <c:formatCode>General</c:formatCode>
                <c:ptCount val="3"/>
                <c:pt idx="0">
                  <c:v>6855.07</c:v>
                </c:pt>
                <c:pt idx="1">
                  <c:v>185087</c:v>
                </c:pt>
                <c:pt idx="2">
                  <c:v>214258.93548387097</c:v>
                </c:pt>
              </c:numCache>
            </c:numRef>
          </c:val>
          <c:extLst>
            <c:ext xmlns:c16="http://schemas.microsoft.com/office/drawing/2014/chart" uri="{C3380CC4-5D6E-409C-BE32-E72D297353CC}">
              <c16:uniqueId val="{0000001B-1158-4217-A9A3-A7672709EED3}"/>
            </c:ext>
          </c:extLst>
        </c:ser>
        <c:ser>
          <c:idx val="4"/>
          <c:order val="4"/>
          <c:tx>
            <c:strRef>
              <c:f>Slide20_Datenblatt!$A$54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D-1158-4217-A9A3-A7672709EED3}"/>
              </c:ext>
            </c:extLst>
          </c:dPt>
          <c:dPt>
            <c:idx val="1"/>
            <c:invertIfNegative val="0"/>
            <c:bubble3D val="0"/>
            <c:spPr>
              <a:solidFill>
                <a:srgbClr val="4848FF"/>
              </a:solidFill>
              <a:ln w="25400">
                <a:noFill/>
              </a:ln>
            </c:spPr>
            <c:extLst>
              <c:ext xmlns:c16="http://schemas.microsoft.com/office/drawing/2014/chart" uri="{C3380CC4-5D6E-409C-BE32-E72D297353CC}">
                <c16:uniqueId val="{0000001F-1158-4217-A9A3-A7672709EED3}"/>
              </c:ext>
            </c:extLst>
          </c:dPt>
          <c:dPt>
            <c:idx val="2"/>
            <c:invertIfNegative val="0"/>
            <c:bubble3D val="0"/>
            <c:spPr>
              <a:solidFill>
                <a:srgbClr val="4848FF"/>
              </a:solidFill>
              <a:ln w="25400">
                <a:noFill/>
              </a:ln>
            </c:spPr>
            <c:extLst>
              <c:ext xmlns:c16="http://schemas.microsoft.com/office/drawing/2014/chart" uri="{C3380CC4-5D6E-409C-BE32-E72D297353CC}">
                <c16:uniqueId val="{00000021-1158-4217-A9A3-A7672709EED3}"/>
              </c:ext>
            </c:extLst>
          </c:dPt>
          <c:dLbls>
            <c:dLbl>
              <c:idx val="0"/>
              <c:tx>
                <c:strRef>
                  <c:f>Slide20_Datenblatt!$E$54</c:f>
                  <c:strCache>
                    <c:ptCount val="1"/>
                    <c:pt idx="0">
                      <c:v>4,8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{59595883-9D28-44EA-BF7E-DC9ECC1559CC}</c15:txfldGUID>
                      <c15:f>Slide20_Datenblatt!$E$54</c15:f>
                      <c15:dlblFieldTableCache>
                        <c:ptCount val="1"/>
                        <c:pt idx="0">
                          <c:v>4,8</c:v>
                        </c:pt>
                      </c15:dlblFieldTableCache>
                    </c15:dlblFTEntry>
                  </c15:dlblFieldTable>
                  <c15:showDataLabelsRange val="0"/>
                </c:ext>
                <c:ext xmlns:c16="http://schemas.microsoft.com/office/drawing/2014/chart" uri="{C3380CC4-5D6E-409C-BE32-E72D297353CC}">
                  <c16:uniqueId val="{0000001D-1158-4217-A9A3-A7672709EED3}"/>
                </c:ext>
              </c:extLst>
            </c:dLbl>
            <c:dLbl>
              <c:idx val="1"/>
              <c:tx>
                <c:strRef>
                  <c:f>Slide20_Datenblatt!$F$54</c:f>
                  <c:strCache>
                    <c:ptCount val="1"/>
                    <c:pt idx="0">
                      <c:v>126,1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{06495351-7AAA-42BA-A90C-4AD3149B8688}</c15:txfldGUID>
                      <c15:f>Slide20_Datenblatt!$F$54</c15:f>
                      <c15:dlblFieldTableCache>
                        <c:ptCount val="1"/>
                        <c:pt idx="0">
                          <c:v>126,1</c:v>
                        </c:pt>
                      </c15:dlblFieldTableCache>
                    </c15:dlblFTEntry>
                  </c15:dlblFieldTable>
                  <c15:showDataLabelsRange val="0"/>
                </c:ext>
                <c:ext xmlns:c16="http://schemas.microsoft.com/office/drawing/2014/chart" uri="{C3380CC4-5D6E-409C-BE32-E72D297353CC}">
                  <c16:uniqueId val="{0000001F-1158-4217-A9A3-A7672709EED3}"/>
                </c:ext>
              </c:extLst>
            </c:dLbl>
            <c:dLbl>
              <c:idx val="2"/>
              <c:tx>
                <c:strRef>
                  <c:f>Slide20_Datenblatt!$G$54</c:f>
                  <c:strCache>
                    <c:ptCount val="1"/>
                    <c:pt idx="0">
                      <c:v>26,0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{C61ECF2C-4048-4E42-B2ED-FDF088410ED2}</c15:txfldGUID>
                      <c15:f>Slide20_Datenblatt!$G$54</c15:f>
                      <c15:dlblFieldTableCache>
                        <c:ptCount val="1"/>
                        <c:pt idx="0">
                          <c:v>26,0</c:v>
                        </c:pt>
                      </c15:dlblFieldTableCache>
                    </c15:dlblFTEntry>
                  </c15:dlblFieldTable>
                  <c15:showDataLabelsRange val="0"/>
                </c:ext>
                <c:ext xmlns:c16="http://schemas.microsoft.com/office/drawing/2014/chart" uri="{C3380CC4-5D6E-409C-BE32-E72D297353CC}">
                  <c16:uniqueId val="{00000021-1158-4217-A9A3-A7672709EED3}"/>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Slide20_Datenblatt!$B$49:$D$49</c:f>
              <c:strCache>
                <c:ptCount val="3"/>
                <c:pt idx="0">
                  <c:v>Ergebnis pro Mitarbeiter</c:v>
                </c:pt>
                <c:pt idx="1">
                  <c:v>Gewinn / Verlust
</c:v>
                </c:pt>
                <c:pt idx="2">
                  <c:v>Anzahl Mitarbeiter
</c:v>
                </c:pt>
              </c:strCache>
            </c:strRef>
          </c:cat>
          <c:val>
            <c:numRef>
              <c:f>Slide20_Datenblatt!$I$54:$K$54</c:f>
              <c:numCache>
                <c:formatCode>General</c:formatCode>
                <c:ptCount val="3"/>
                <c:pt idx="0">
                  <c:v>4848.62</c:v>
                </c:pt>
                <c:pt idx="1">
                  <c:v>126064</c:v>
                </c:pt>
                <c:pt idx="2">
                  <c:v>206323.41935483873</c:v>
                </c:pt>
              </c:numCache>
            </c:numRef>
          </c:val>
          <c:extLst>
            <c:ext xmlns:c16="http://schemas.microsoft.com/office/drawing/2014/chart" uri="{C3380CC4-5D6E-409C-BE32-E72D297353CC}">
              <c16:uniqueId val="{00000022-1158-4217-A9A3-A7672709EED3}"/>
            </c:ext>
          </c:extLst>
        </c:ser>
        <c:dLbls>
          <c:showLegendKey val="0"/>
          <c:showVal val="0"/>
          <c:showCatName val="0"/>
          <c:showSerName val="0"/>
          <c:showPercent val="0"/>
          <c:showBubbleSize val="0"/>
        </c:dLbls>
        <c:gapWidth val="50"/>
        <c:overlap val="-10"/>
        <c:axId val="310860800"/>
        <c:axId val="310899456"/>
      </c:barChart>
      <c:barChart>
        <c:barDir val="col"/>
        <c:grouping val="clustered"/>
        <c:varyColors val="0"/>
        <c:ser>
          <c:idx val="5"/>
          <c:order val="8"/>
          <c:tx>
            <c:strRef>
              <c:f>Slide20_Datenblatt!$A$59</c:f>
              <c:strCache>
                <c:ptCount val="1"/>
                <c:pt idx="0">
                  <c:v>unsichtbar</c:v>
                </c:pt>
              </c:strCache>
            </c:strRef>
          </c:tx>
          <c:spPr>
            <a:noFill/>
            <a:ln w="25400">
              <a:noFill/>
            </a:ln>
          </c:spPr>
          <c:invertIfNegative val="0"/>
          <c:val>
            <c:numRef>
              <c:f>Slide20_Datenblatt!$B$59</c:f>
              <c:numCache>
                <c:formatCode>General</c:formatCode>
                <c:ptCount val="1"/>
                <c:pt idx="0">
                  <c:v>0</c:v>
                </c:pt>
              </c:numCache>
            </c:numRef>
          </c:val>
          <c:extLst>
            <c:ext xmlns:c16="http://schemas.microsoft.com/office/drawing/2014/chart" uri="{C3380CC4-5D6E-409C-BE32-E72D297353CC}">
              <c16:uniqueId val="{00000023-1158-4217-A9A3-A7672709EED3}"/>
            </c:ext>
          </c:extLst>
        </c:ser>
        <c:dLbls>
          <c:showLegendKey val="0"/>
          <c:showVal val="0"/>
          <c:showCatName val="0"/>
          <c:showSerName val="0"/>
          <c:showPercent val="0"/>
          <c:showBubbleSize val="0"/>
        </c:dLbls>
        <c:gapWidth val="150"/>
        <c:axId val="310900992"/>
        <c:axId val="310902784"/>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Slide20_Datenblatt!$L$68:$L$73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Slide20_Datenblatt!$M$68:$M$73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4-1158-4217-A9A3-A7672709EED3}"/>
            </c:ext>
          </c:extLst>
        </c:ser>
        <c:ser>
          <c:idx val="7"/>
          <c:order val="10"/>
          <c:tx>
            <c:v>Achse3</c:v>
          </c:tx>
          <c:spPr>
            <a:ln w="38100">
              <a:solidFill>
                <a:srgbClr val="000000"/>
              </a:solidFill>
              <a:prstDash val="solid"/>
            </a:ln>
          </c:spPr>
          <c:marker>
            <c:symbol val="square"/>
            <c:size val="9"/>
            <c:spPr>
              <a:noFill/>
              <a:ln w="9525">
                <a:noFill/>
              </a:ln>
            </c:spPr>
          </c:marker>
          <c:xVal>
            <c:numRef>
              <c:f>Slide20_Datenblatt!$L$74:$L$79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Slide20_Datenblatt!$M$74:$M$79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5-1158-4217-A9A3-A7672709EED3}"/>
            </c:ext>
          </c:extLst>
        </c:ser>
        <c:dLbls>
          <c:showLegendKey val="0"/>
          <c:showVal val="0"/>
          <c:showCatName val="0"/>
          <c:showSerName val="0"/>
          <c:showPercent val="0"/>
          <c:showBubbleSize val="0"/>
        </c:dLbls>
        <c:axId val="310860800"/>
        <c:axId val="310899456"/>
      </c:scatterChart>
      <c:scatterChart>
        <c:scatterStyle val="lineMarker"/>
        <c:varyColors val="0"/>
        <c:ser>
          <c:idx val="10"/>
          <c:order val="5"/>
          <c:tx>
            <c:v>beschriftung</c:v>
          </c:tx>
          <c:spPr>
            <a:ln w="28575">
              <a:noFill/>
            </a:ln>
          </c:spPr>
          <c:marker>
            <c:symbol val="none"/>
          </c:marker>
          <c:dLbls>
            <c:dLbl>
              <c:idx val="1"/>
              <c:layout>
                <c:manualLayout>
                  <c:x val="-9.5138888888888912E-3"/>
                  <c:y val="-9.6361692162214604E-4"/>
                </c:manualLayout>
              </c:layout>
              <c:tx>
                <c:strRef>
                  <c:f>Slide20_Datenblatt!$J$62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{FDC3E7D3-FDB4-475F-A66A-47A14DD7F374}</c15:txfldGUID>
                      <c15:f>Slide20_Datenblatt!$J$62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6-1158-4217-A9A3-A7672709EED3}"/>
                </c:ext>
              </c:extLst>
            </c:dLbl>
            <c:dLbl>
              <c:idx val="2"/>
              <c:layout>
                <c:manualLayout>
                  <c:x val="-9.5138888888888912E-3"/>
                  <c:y val="-9.6361692162214604E-4"/>
                </c:manualLayout>
              </c:layout>
              <c:tx>
                <c:strRef>
                  <c:f>Slide20_Datenblatt!$J$63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{D4CA5C8E-9EF4-4E03-B374-A5AFBC4CAD66}</c15:txfldGUID>
                      <c15:f>Slide20_Datenblatt!$J$63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7-1158-4217-A9A3-A7672709EED3}"/>
                </c:ext>
              </c:extLst>
            </c:dLbl>
            <c:dLbl>
              <c:idx val="3"/>
              <c:layout>
                <c:manualLayout>
                  <c:x val="-9.5138888888888912E-3"/>
                  <c:y val="-9.6361692162214604E-4"/>
                </c:manualLayout>
              </c:layout>
              <c:tx>
                <c:strRef>
                  <c:f>Slide20_Datenblatt!$J$64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{94D4BE75-1033-4A3E-80BD-ACC295199847}</c15:txfldGUID>
                      <c15:f>Slide20_Datenblatt!$J$64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8-1158-4217-A9A3-A7672709EED3}"/>
                </c:ext>
              </c:extLst>
            </c:dLbl>
            <c:dLbl>
              <c:idx val="4"/>
              <c:layout>
                <c:manualLayout>
                  <c:x val="-9.5138888888888912E-3"/>
                  <c:y val="-9.6361692162214604E-4"/>
                </c:manualLayout>
              </c:layout>
              <c:tx>
                <c:strRef>
                  <c:f>Slide20_Datenblatt!$J$65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{51DFD891-C46D-4B96-BB2C-28025199E95C}</c15:txfldGUID>
                      <c15:f>Slide20_Datenblatt!$J$65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9-1158-4217-A9A3-A7672709EED3}"/>
                </c:ext>
              </c:extLst>
            </c:dLbl>
            <c:dLbl>
              <c:idx val="5"/>
              <c:layout>
                <c:manualLayout>
                  <c:x val="-1.1597222222222189E-2"/>
                  <c:y val="-9.6361692162214604E-4"/>
                </c:manualLayout>
              </c:layout>
              <c:tx>
                <c:strRef>
                  <c:f>Slide20_Datenblatt!$J$66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{106EB7E8-57F5-47D6-9985-3E8A79FC2520}</c15:txfldGUID>
                      <c15:f>Slide20_Datenblatt!$J$66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A-1158-4217-A9A3-A7672709EED3}"/>
                </c:ext>
              </c:extLst>
            </c:dLbl>
            <c:dLbl>
              <c:idx val="6"/>
              <c:layout>
                <c:manualLayout>
                  <c:x val="-9.5138888888888825E-3"/>
                  <c:y val="-9.6361692162214604E-4"/>
                </c:manualLayout>
              </c:layout>
              <c:tx>
                <c:strRef>
                  <c:f>Slide20_Datenblatt!$J$68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{01C8A26E-6B47-4469-B83E-BCCA82F827A1}</c15:txfldGUID>
                      <c15:f>Slide20_Datenblatt!$J$68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B-1158-4217-A9A3-A7672709EED3}"/>
                </c:ext>
              </c:extLst>
            </c:dLbl>
            <c:dLbl>
              <c:idx val="7"/>
              <c:layout>
                <c:manualLayout>
                  <c:x val="-9.5138888888888825E-3"/>
                  <c:y val="-9.6361692162214604E-4"/>
                </c:manualLayout>
              </c:layout>
              <c:tx>
                <c:strRef>
                  <c:f>Slide20_Datenblatt!$J$69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{9EE8FDFE-3C7D-4EBF-ADEA-13D51842F231}</c15:txfldGUID>
                      <c15:f>Slide20_Datenblatt!$J$69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C-1158-4217-A9A3-A7672709EED3}"/>
                </c:ext>
              </c:extLst>
            </c:dLbl>
            <c:dLbl>
              <c:idx val="8"/>
              <c:layout>
                <c:manualLayout>
                  <c:x val="-9.5138888888888825E-3"/>
                  <c:y val="-9.6361692162214604E-4"/>
                </c:manualLayout>
              </c:layout>
              <c:tx>
                <c:strRef>
                  <c:f>Slide20_Datenblatt!$J$70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{9F7B9078-7428-4FC0-8F6F-7523AA4FA476}</c15:txfldGUID>
                      <c15:f>Slide20_Datenblatt!$J$70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D-1158-4217-A9A3-A7672709EED3}"/>
                </c:ext>
              </c:extLst>
            </c:dLbl>
            <c:dLbl>
              <c:idx val="9"/>
              <c:layout>
                <c:manualLayout>
                  <c:x val="-9.5138888888888825E-3"/>
                  <c:y val="-9.6361692162214604E-4"/>
                </c:manualLayout>
              </c:layout>
              <c:tx>
                <c:strRef>
                  <c:f>Slide20_Datenblatt!$J$71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{D8E90909-B5DC-4A37-9F78-88767D82FA96}</c15:txfldGUID>
                      <c15:f>Slide20_Datenblatt!$J$71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E-1158-4217-A9A3-A7672709EED3}"/>
                </c:ext>
              </c:extLst>
            </c:dLbl>
            <c:dLbl>
              <c:idx val="10"/>
              <c:layout>
                <c:manualLayout>
                  <c:x val="-1.1597222222222319E-2"/>
                  <c:y val="-9.6361692162214604E-4"/>
                </c:manualLayout>
              </c:layout>
              <c:tx>
                <c:strRef>
                  <c:f>Slide20_Datenblatt!$J$72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{CE52D6B3-3AA2-44A9-AEDD-B2ECE685A647}</c15:txfldGUID>
                      <c15:f>Slide20_Datenblatt!$J$72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F-1158-4217-A9A3-A7672709EED3}"/>
                </c:ext>
              </c:extLst>
            </c:dLbl>
            <c:dLbl>
              <c:idx val="11"/>
              <c:delete val="1"/>
              <c:extLst>
                <c:ext xmlns:c15="http://schemas.microsoft.com/office/drawing/2012/chart" uri="{CE6537A1-D6FC-4f65-9D91-7224C49458BB}"/>
                <c:ext xmlns:c16="http://schemas.microsoft.com/office/drawing/2014/chart" uri="{C3380CC4-5D6E-409C-BE32-E72D297353CC}">
                  <c16:uniqueId val="{00000030-1158-4217-A9A3-A7672709EED3}"/>
                </c:ext>
              </c:extLst>
            </c:dLbl>
            <c:dLbl>
              <c:idx val="12"/>
              <c:layout>
                <c:manualLayout>
                  <c:x val="6.3194444444443767E-3"/>
                  <c:y val="-9.6361692162214604E-4"/>
                </c:manualLayout>
              </c:layout>
              <c:tx>
                <c:strRef>
                  <c:f>Slide20_Datenblatt!$J$74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{96923D77-33FA-4EEE-AA1C-4943191C1A6D}</c15:txfldGUID>
                      <c15:f>Slide20_Datenblatt!$J$74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31-1158-4217-A9A3-A7672709EED3}"/>
                </c:ext>
              </c:extLst>
            </c:dLbl>
            <c:dLbl>
              <c:idx val="13"/>
              <c:layout>
                <c:manualLayout>
                  <c:x val="5.2777777777777693E-3"/>
                  <c:y val="-9.6361692162214604E-4"/>
                </c:manualLayout>
              </c:layout>
              <c:tx>
                <c:strRef>
                  <c:f>Slide20_Datenblatt!$J$75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{4E4072E0-4A9C-4ED2-A15A-E39ABA892A55}</c15:txfldGUID>
                      <c15:f>Slide20_Datenblatt!$J$75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32-1158-4217-A9A3-A7672709EED3}"/>
                </c:ext>
              </c:extLst>
            </c:dLbl>
            <c:dLbl>
              <c:idx val="14"/>
              <c:layout>
                <c:manualLayout>
                  <c:x val="6.3194444444443767E-3"/>
                  <c:y val="-9.6361692162214604E-4"/>
                </c:manualLayout>
              </c:layout>
              <c:tx>
                <c:strRef>
                  <c:f>Slide20_Datenblatt!$J$76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{90BBCDAC-A94C-4E91-9E7A-8983146F99B4}</c15:txfldGUID>
                      <c15:f>Slide20_Datenblatt!$J$76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33-1158-4217-A9A3-A7672709EED3}"/>
                </c:ext>
              </c:extLst>
            </c:dLbl>
            <c:dLbl>
              <c:idx val="15"/>
              <c:layout>
                <c:manualLayout>
                  <c:x val="8.4027777777777035E-3"/>
                  <c:y val="-9.6361692162214604E-4"/>
                </c:manualLayout>
              </c:layout>
              <c:tx>
                <c:strRef>
                  <c:f>Slide20_Datenblatt!$J$77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{662752FE-40CA-446A-A950-AFF77C3AC2A0}</c15:txfldGUID>
                      <c15:f>Slide20_Datenblatt!$J$77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34-1158-4217-A9A3-A7672709EED3}"/>
                </c:ext>
              </c:extLst>
            </c:dLbl>
            <c:dLbl>
              <c:idx val="16"/>
              <c:layout>
                <c:manualLayout>
                  <c:x val="6.3194444444443767E-3"/>
                  <c:y val="-9.6361692162214604E-4"/>
                </c:manualLayout>
              </c:layout>
              <c:tx>
                <c:strRef>
                  <c:f>Slide20_Datenblatt!$J$78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{66609121-33C8-467C-8B9E-3F8C25DE4D05}</c15:txfldGUID>
                      <c15:f>Slide20_Datenblatt!$J$78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5-1158-4217-A9A3-A7672709EED3}"/>
                </c:ext>
              </c:extLst>
            </c:dLbl>
            <c:dLbl>
              <c:idx val="17"/>
              <c:delete val="1"/>
              <c:extLst>
                <c:ext xmlns:c15="http://schemas.microsoft.com/office/drawing/2012/chart" uri="{CE6537A1-D6FC-4f65-9D91-7224C49458BB}"/>
                <c:ext xmlns:c16="http://schemas.microsoft.com/office/drawing/2014/chart" uri="{C3380CC4-5D6E-409C-BE32-E72D297353CC}">
                  <c16:uniqueId val="{00000036-1158-4217-A9A3-A7672709EED3}"/>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Slide20_Datenblatt!$G$61:$G$78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Slide20_Datenblatt!$H$61:$H$78</c:f>
              <c:numCache>
                <c:formatCode>0.00</c:formatCode>
                <c:ptCount val="18"/>
                <c:pt idx="1">
                  <c:v>-12300.050000000001</c:v>
                </c:pt>
                <c:pt idx="2">
                  <c:v>-12300.050000000001</c:v>
                </c:pt>
                <c:pt idx="3">
                  <c:v>-12300.050000000001</c:v>
                </c:pt>
                <c:pt idx="4">
                  <c:v>-12300.050000000001</c:v>
                </c:pt>
                <c:pt idx="5">
                  <c:v>-12300.050000000001</c:v>
                </c:pt>
                <c:pt idx="6">
                  <c:v>-12300.050000000001</c:v>
                </c:pt>
                <c:pt idx="7">
                  <c:v>-12300.050000000001</c:v>
                </c:pt>
                <c:pt idx="8">
                  <c:v>-12300.050000000001</c:v>
                </c:pt>
                <c:pt idx="9">
                  <c:v>-12300.050000000001</c:v>
                </c:pt>
                <c:pt idx="10">
                  <c:v>-12300.050000000001</c:v>
                </c:pt>
                <c:pt idx="11">
                  <c:v>-12300.050000000001</c:v>
                </c:pt>
                <c:pt idx="12">
                  <c:v>-12300.050000000001</c:v>
                </c:pt>
                <c:pt idx="13">
                  <c:v>-12300.050000000001</c:v>
                </c:pt>
                <c:pt idx="14">
                  <c:v>-12300.050000000001</c:v>
                </c:pt>
                <c:pt idx="15">
                  <c:v>-12300.050000000001</c:v>
                </c:pt>
                <c:pt idx="16">
                  <c:v>-12300.050000000001</c:v>
                </c:pt>
                <c:pt idx="17">
                  <c:v>-12300.050000000001</c:v>
                </c:pt>
              </c:numCache>
            </c:numRef>
          </c:yVal>
          <c:smooth val="0"/>
          <c:extLst>
            <c:ext xmlns:c16="http://schemas.microsoft.com/office/drawing/2014/chart" uri="{C3380CC4-5D6E-409C-BE32-E72D297353CC}">
              <c16:uniqueId val="{00000037-1158-4217-A9A3-A7672709EED3}"/>
            </c:ext>
          </c:extLst>
        </c:ser>
        <c:ser>
          <c:idx val="9"/>
          <c:order val="6"/>
          <c:tx>
            <c:v>Achse</c:v>
          </c:tx>
          <c:spPr>
            <a:ln w="38100">
              <a:solidFill>
                <a:srgbClr val="000000"/>
              </a:solidFill>
              <a:prstDash val="solid"/>
            </a:ln>
          </c:spPr>
          <c:marker>
            <c:symbol val="none"/>
          </c:marker>
          <c:xVal>
            <c:numRef>
              <c:f>Slide20_Datenblatt!$L$61:$L$67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Slide20_Datenblatt!$M$61:$M$67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8-1158-4217-A9A3-A7672709EED3}"/>
            </c:ext>
          </c:extLst>
        </c:ser>
        <c:ser>
          <c:idx val="11"/>
          <c:order val="7"/>
          <c:tx>
            <c:v>rubrik</c:v>
          </c:tx>
          <c:spPr>
            <a:ln w="28575">
              <a:noFill/>
            </a:ln>
          </c:spPr>
          <c:marker>
            <c:symbol val="none"/>
          </c:marker>
          <c:dLbls>
            <c:dLbl>
              <c:idx val="0"/>
              <c:layout>
                <c:manualLayout>
                  <c:x val="-2.4305555555555591E-3"/>
                  <c:y val="-2.2206315119701441E-3"/>
                </c:manualLayout>
              </c:layout>
              <c:tx>
                <c:strRef>
                  <c:f>Slide20_Datenblatt!$A$4</c:f>
                  <c:strCache>
                    <c:ptCount val="1"/>
                    <c:pt idx="0">
                      <c:v>Ergebnis pro Mitarbeiter</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{386DFAAE-2B3D-4DDF-8324-7E34492FD1EE}</c15:txfldGUID>
                      <c15:f>Slide20_Datenblatt!$A$4</c15:f>
                      <c15:dlblFieldTableCache>
                        <c:ptCount val="1"/>
                        <c:pt idx="0">
                          <c:v>Ergebnis pro Mitarbeiter</c:v>
                        </c:pt>
                      </c15:dlblFieldTableCache>
                    </c15:dlblFTEntry>
                  </c15:dlblFieldTable>
                  <c15:showDataLabelsRange val="0"/>
                </c:ext>
                <c:ext xmlns:c16="http://schemas.microsoft.com/office/drawing/2014/chart" uri="{C3380CC4-5D6E-409C-BE32-E72D297353CC}">
                  <c16:uniqueId val="{00000039-1158-4217-A9A3-A7672709EED3}"/>
                </c:ext>
              </c:extLst>
            </c:dLbl>
            <c:dLbl>
              <c:idx val="1"/>
              <c:delete val="1"/>
              <c:extLst>
                <c:ext xmlns:c15="http://schemas.microsoft.com/office/drawing/2012/chart" uri="{CE6537A1-D6FC-4f65-9D91-7224C49458BB}"/>
                <c:ext xmlns:c16="http://schemas.microsoft.com/office/drawing/2014/chart" uri="{C3380CC4-5D6E-409C-BE32-E72D297353CC}">
                  <c16:uniqueId val="{0000003A-1158-4217-A9A3-A7672709EED3}"/>
                </c:ext>
              </c:extLst>
            </c:dLbl>
            <c:dLbl>
              <c:idx val="2"/>
              <c:delete val="1"/>
              <c:extLst>
                <c:ext xmlns:c15="http://schemas.microsoft.com/office/drawing/2012/chart" uri="{CE6537A1-D6FC-4f65-9D91-7224C49458BB}"/>
                <c:ext xmlns:c16="http://schemas.microsoft.com/office/drawing/2014/chart" uri="{C3380CC4-5D6E-409C-BE32-E72D297353CC}">
                  <c16:uniqueId val="{0000003B-1158-4217-A9A3-A7672709EED3}"/>
                </c:ext>
              </c:extLst>
            </c:dLbl>
            <c:dLbl>
              <c:idx val="3"/>
              <c:delete val="1"/>
              <c:extLst>
                <c:ext xmlns:c15="http://schemas.microsoft.com/office/drawing/2012/chart" uri="{CE6537A1-D6FC-4f65-9D91-7224C49458BB}"/>
                <c:ext xmlns:c16="http://schemas.microsoft.com/office/drawing/2014/chart" uri="{C3380CC4-5D6E-409C-BE32-E72D297353CC}">
                  <c16:uniqueId val="{0000003C-1158-4217-A9A3-A7672709EED3}"/>
                </c:ext>
              </c:extLst>
            </c:dLbl>
            <c:dLbl>
              <c:idx val="4"/>
              <c:delete val="1"/>
              <c:extLst>
                <c:ext xmlns:c15="http://schemas.microsoft.com/office/drawing/2012/chart" uri="{CE6537A1-D6FC-4f65-9D91-7224C49458BB}"/>
                <c:ext xmlns:c16="http://schemas.microsoft.com/office/drawing/2014/chart" uri="{C3380CC4-5D6E-409C-BE32-E72D297353CC}">
                  <c16:uniqueId val="{0000003D-1158-4217-A9A3-A7672709EED3}"/>
                </c:ext>
              </c:extLst>
            </c:dLbl>
            <c:dLbl>
              <c:idx val="5"/>
              <c:delete val="1"/>
              <c:extLst>
                <c:ext xmlns:c15="http://schemas.microsoft.com/office/drawing/2012/chart" uri="{CE6537A1-D6FC-4f65-9D91-7224C49458BB}"/>
                <c:ext xmlns:c16="http://schemas.microsoft.com/office/drawing/2014/chart" uri="{C3380CC4-5D6E-409C-BE32-E72D297353CC}">
                  <c16:uniqueId val="{0000003E-1158-4217-A9A3-A7672709EED3}"/>
                </c:ext>
              </c:extLst>
            </c:dLbl>
            <c:dLbl>
              <c:idx val="6"/>
              <c:layout>
                <c:manualLayout>
                  <c:x val="-4.5138888888888807E-3"/>
                  <c:y val="-5.371298284684127E-4"/>
                </c:manualLayout>
              </c:layout>
              <c:tx>
                <c:strRef>
                  <c:f>Slide20_Datenblatt!$A$5</c:f>
                  <c:strCache>
                    <c:ptCount val="1"/>
                    <c:pt idx="0">
                      <c:v>Gewinn / Verlust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{550BD6A6-037A-4188-8559-6D690063B59B}</c15:txfldGUID>
                      <c15:f>Slide20_Datenblatt!$A$5</c15:f>
                      <c15:dlblFieldTableCache>
                        <c:ptCount val="1"/>
                        <c:pt idx="0">
                          <c:v>Gewinn / Verlust
</c:v>
                        </c:pt>
                      </c15:dlblFieldTableCache>
                    </c15:dlblFTEntry>
                  </c15:dlblFieldTable>
                  <c15:showDataLabelsRange val="0"/>
                </c:ext>
                <c:ext xmlns:c16="http://schemas.microsoft.com/office/drawing/2014/chart" uri="{C3380CC4-5D6E-409C-BE32-E72D297353CC}">
                  <c16:uniqueId val="{0000003F-1158-4217-A9A3-A7672709EED3}"/>
                </c:ext>
              </c:extLst>
            </c:dLbl>
            <c:dLbl>
              <c:idx val="7"/>
              <c:delete val="1"/>
              <c:extLst>
                <c:ext xmlns:c15="http://schemas.microsoft.com/office/drawing/2012/chart" uri="{CE6537A1-D6FC-4f65-9D91-7224C49458BB}"/>
                <c:ext xmlns:c16="http://schemas.microsoft.com/office/drawing/2014/chart" uri="{C3380CC4-5D6E-409C-BE32-E72D297353CC}">
                  <c16:uniqueId val="{00000040-1158-4217-A9A3-A7672709EED3}"/>
                </c:ext>
              </c:extLst>
            </c:dLbl>
            <c:dLbl>
              <c:idx val="8"/>
              <c:delete val="1"/>
              <c:extLst>
                <c:ext xmlns:c15="http://schemas.microsoft.com/office/drawing/2012/chart" uri="{CE6537A1-D6FC-4f65-9D91-7224C49458BB}"/>
                <c:ext xmlns:c16="http://schemas.microsoft.com/office/drawing/2014/chart" uri="{C3380CC4-5D6E-409C-BE32-E72D297353CC}">
                  <c16:uniqueId val="{00000041-1158-4217-A9A3-A7672709EED3}"/>
                </c:ext>
              </c:extLst>
            </c:dLbl>
            <c:dLbl>
              <c:idx val="9"/>
              <c:delete val="1"/>
              <c:extLst>
                <c:ext xmlns:c15="http://schemas.microsoft.com/office/drawing/2012/chart" uri="{CE6537A1-D6FC-4f65-9D91-7224C49458BB}"/>
                <c:ext xmlns:c16="http://schemas.microsoft.com/office/drawing/2014/chart" uri="{C3380CC4-5D6E-409C-BE32-E72D297353CC}">
                  <c16:uniqueId val="{00000042-1158-4217-A9A3-A7672709EED3}"/>
                </c:ext>
              </c:extLst>
            </c:dLbl>
            <c:dLbl>
              <c:idx val="10"/>
              <c:delete val="1"/>
              <c:extLst>
                <c:ext xmlns:c15="http://schemas.microsoft.com/office/drawing/2012/chart" uri="{CE6537A1-D6FC-4f65-9D91-7224C49458BB}"/>
                <c:ext xmlns:c16="http://schemas.microsoft.com/office/drawing/2014/chart" uri="{C3380CC4-5D6E-409C-BE32-E72D297353CC}">
                  <c16:uniqueId val="{00000043-1158-4217-A9A3-A7672709EED3}"/>
                </c:ext>
              </c:extLst>
            </c:dLbl>
            <c:dLbl>
              <c:idx val="11"/>
              <c:delete val="1"/>
              <c:extLst>
                <c:ext xmlns:c15="http://schemas.microsoft.com/office/drawing/2012/chart" uri="{CE6537A1-D6FC-4f65-9D91-7224C49458BB}"/>
                <c:ext xmlns:c16="http://schemas.microsoft.com/office/drawing/2014/chart" uri="{C3380CC4-5D6E-409C-BE32-E72D297353CC}">
                  <c16:uniqueId val="{00000044-1158-4217-A9A3-A7672709EED3}"/>
                </c:ext>
              </c:extLst>
            </c:dLbl>
            <c:dLbl>
              <c:idx val="12"/>
              <c:delete val="1"/>
              <c:extLst>
                <c:ext xmlns:c15="http://schemas.microsoft.com/office/drawing/2012/chart" uri="{CE6537A1-D6FC-4f65-9D91-7224C49458BB}"/>
                <c:ext xmlns:c16="http://schemas.microsoft.com/office/drawing/2014/chart" uri="{C3380CC4-5D6E-409C-BE32-E72D297353CC}">
                  <c16:uniqueId val="{00000045-1158-4217-A9A3-A7672709EED3}"/>
                </c:ext>
              </c:extLst>
            </c:dLbl>
            <c:dLbl>
              <c:idx val="13"/>
              <c:layout>
                <c:manualLayout>
                  <c:x val="-4.5138888888888755E-3"/>
                  <c:y val="-2.2206315119701441E-3"/>
                </c:manualLayout>
              </c:layout>
              <c:tx>
                <c:strRef>
                  <c:f>Slide20_Datenblatt!$A$6</c:f>
                  <c:strCache>
                    <c:ptCount val="1"/>
                    <c:pt idx="0">
                      <c:v>Anzahl Mitarbeiter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{49EC76D8-F9E8-4A6B-8429-872E5A1795CE}</c15:txfldGUID>
                      <c15:f>Slide20_Datenblatt!$A$6</c15:f>
                      <c15:dlblFieldTableCache>
                        <c:ptCount val="1"/>
                        <c:pt idx="0">
                          <c:v>Anzahl Mitarbeiter
</c:v>
                        </c:pt>
                      </c15:dlblFieldTableCache>
                    </c15:dlblFTEntry>
                  </c15:dlblFieldTable>
                  <c15:showDataLabelsRange val="0"/>
                </c:ext>
                <c:ext xmlns:c16="http://schemas.microsoft.com/office/drawing/2014/chart" uri="{C3380CC4-5D6E-409C-BE32-E72D297353CC}">
                  <c16:uniqueId val="{00000046-1158-4217-A9A3-A7672709EED3}"/>
                </c:ext>
              </c:extLst>
            </c:dLbl>
            <c:dLbl>
              <c:idx val="14"/>
              <c:delete val="1"/>
              <c:extLst>
                <c:ext xmlns:c15="http://schemas.microsoft.com/office/drawing/2012/chart" uri="{CE6537A1-D6FC-4f65-9D91-7224C49458BB}"/>
                <c:ext xmlns:c16="http://schemas.microsoft.com/office/drawing/2014/chart" uri="{C3380CC4-5D6E-409C-BE32-E72D297353CC}">
                  <c16:uniqueId val="{00000047-1158-4217-A9A3-A7672709EED3}"/>
                </c:ext>
              </c:extLst>
            </c:dLbl>
            <c:dLbl>
              <c:idx val="15"/>
              <c:delete val="1"/>
              <c:extLst>
                <c:ext xmlns:c15="http://schemas.microsoft.com/office/drawing/2012/chart" uri="{CE6537A1-D6FC-4f65-9D91-7224C49458BB}"/>
                <c:ext xmlns:c16="http://schemas.microsoft.com/office/drawing/2014/chart" uri="{C3380CC4-5D6E-409C-BE32-E72D297353CC}">
                  <c16:uniqueId val="{00000048-1158-4217-A9A3-A7672709EED3}"/>
                </c:ext>
              </c:extLst>
            </c:dLbl>
            <c:dLbl>
              <c:idx val="16"/>
              <c:delete val="1"/>
              <c:extLst>
                <c:ext xmlns:c15="http://schemas.microsoft.com/office/drawing/2012/chart" uri="{CE6537A1-D6FC-4f65-9D91-7224C49458BB}"/>
                <c:ext xmlns:c16="http://schemas.microsoft.com/office/drawing/2014/chart" uri="{C3380CC4-5D6E-409C-BE32-E72D297353CC}">
                  <c16:uniqueId val="{00000049-1158-4217-A9A3-A7672709EED3}"/>
                </c:ext>
              </c:extLst>
            </c:dLbl>
            <c:dLbl>
              <c:idx val="17"/>
              <c:delete val="1"/>
              <c:extLst>
                <c:ext xmlns:c15="http://schemas.microsoft.com/office/drawing/2012/chart" uri="{CE6537A1-D6FC-4f65-9D91-7224C49458BB}"/>
                <c:ext xmlns:c16="http://schemas.microsoft.com/office/drawing/2014/chart" uri="{C3380CC4-5D6E-409C-BE32-E72D297353CC}">
                  <c16:uniqueId val="{0000004A-1158-4217-A9A3-A7672709EED3}"/>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Slide20_Datenblatt!$O$61:$O$78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Slide20_Datenblatt!$P$61:$P$78</c:f>
              <c:numCache>
                <c:formatCode>#,##0</c:formatCode>
                <c:ptCount val="18"/>
                <c:pt idx="0">
                  <c:v>-61500.25</c:v>
                </c:pt>
                <c:pt idx="1">
                  <c:v>-61500.25</c:v>
                </c:pt>
                <c:pt idx="2">
                  <c:v>-61500.25</c:v>
                </c:pt>
                <c:pt idx="3">
                  <c:v>-61500.25</c:v>
                </c:pt>
                <c:pt idx="4">
                  <c:v>-61500.25</c:v>
                </c:pt>
                <c:pt idx="5">
                  <c:v>-61500.25</c:v>
                </c:pt>
                <c:pt idx="6">
                  <c:v>-61500.25</c:v>
                </c:pt>
                <c:pt idx="7">
                  <c:v>-61500.25</c:v>
                </c:pt>
                <c:pt idx="8">
                  <c:v>-61500.25</c:v>
                </c:pt>
                <c:pt idx="9">
                  <c:v>-61500.25</c:v>
                </c:pt>
                <c:pt idx="10">
                  <c:v>-61500.25</c:v>
                </c:pt>
                <c:pt idx="11">
                  <c:v>-61500.25</c:v>
                </c:pt>
                <c:pt idx="12">
                  <c:v>-61500.25</c:v>
                </c:pt>
                <c:pt idx="13">
                  <c:v>-61500.25</c:v>
                </c:pt>
                <c:pt idx="14">
                  <c:v>-61500.25</c:v>
                </c:pt>
                <c:pt idx="15">
                  <c:v>-61500.25</c:v>
                </c:pt>
                <c:pt idx="16">
                  <c:v>-61500.25</c:v>
                </c:pt>
                <c:pt idx="17">
                  <c:v>-61500.25</c:v>
                </c:pt>
              </c:numCache>
            </c:numRef>
          </c:yVal>
          <c:smooth val="0"/>
          <c:extLst>
            <c:ext xmlns:c16="http://schemas.microsoft.com/office/drawing/2014/chart" uri="{C3380CC4-5D6E-409C-BE32-E72D297353CC}">
              <c16:uniqueId val="{0000004B-1158-4217-A9A3-A7672709EED3}"/>
            </c:ext>
          </c:extLst>
        </c:ser>
        <c:dLbls>
          <c:showLegendKey val="0"/>
          <c:showVal val="0"/>
          <c:showCatName val="0"/>
          <c:showSerName val="0"/>
          <c:showPercent val="0"/>
          <c:showBubbleSize val="0"/>
        </c:dLbls>
        <c:axId val="310900992"/>
        <c:axId val="310902784"/>
      </c:scatterChart>
      <c:catAx>
        <c:axId val="310860800"/>
        <c:scaling>
          <c:orientation val="minMax"/>
        </c:scaling>
        <c:delete val="1"/>
        <c:axPos val="b"/>
        <c:numFmt formatCode="General" sourceLinked="0"/>
        <c:majorTickMark val="out"/>
        <c:minorTickMark val="none"/>
        <c:tickLblPos val="nextTo"/>
        <c:crossAx val="310899456"/>
        <c:crosses val="autoZero"/>
        <c:auto val="0"/>
        <c:lblAlgn val="ctr"/>
        <c:lblOffset val="100"/>
        <c:noMultiLvlLbl val="0"/>
      </c:catAx>
      <c:valAx>
        <c:axId val="310899456"/>
        <c:scaling>
          <c:orientation val="minMax"/>
        </c:scaling>
        <c:delete val="1"/>
        <c:axPos val="l"/>
        <c:numFmt formatCode="General" sourceLinked="1"/>
        <c:majorTickMark val="out"/>
        <c:minorTickMark val="none"/>
        <c:tickLblPos val="nextTo"/>
        <c:crossAx val="310860800"/>
        <c:crosses val="autoZero"/>
        <c:crossBetween val="between"/>
      </c:valAx>
      <c:catAx>
        <c:axId val="310900992"/>
        <c:scaling>
          <c:orientation val="minMax"/>
        </c:scaling>
        <c:delete val="1"/>
        <c:axPos val="b"/>
        <c:majorTickMark val="out"/>
        <c:minorTickMark val="none"/>
        <c:tickLblPos val="nextTo"/>
        <c:crossAx val="310902784"/>
        <c:crosses val="autoZero"/>
        <c:auto val="1"/>
        <c:lblAlgn val="ctr"/>
        <c:lblOffset val="100"/>
        <c:noMultiLvlLbl val="0"/>
      </c:catAx>
      <c:valAx>
        <c:axId val="310902784"/>
        <c:scaling>
          <c:orientation val="minMax"/>
        </c:scaling>
        <c:delete val="1"/>
        <c:axPos val="r"/>
        <c:numFmt formatCode="General" sourceLinked="1"/>
        <c:majorTickMark val="out"/>
        <c:minorTickMark val="none"/>
        <c:tickLblPos val="nextTo"/>
        <c:crossAx val="310900992"/>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Slide3_Datenblatt!$A$50</c:f>
              <c:strCache>
                <c:ptCount val="1"/>
                <c:pt idx="0">
                  <c:v>2014</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1-4827-4439-AFFA-4EB0F118233A}"/>
              </c:ext>
            </c:extLst>
          </c:dPt>
          <c:dPt>
            <c:idx val="1"/>
            <c:invertIfNegative val="0"/>
            <c:bubble3D val="0"/>
            <c:spPr>
              <a:solidFill>
                <a:srgbClr val="6464FF"/>
              </a:solidFill>
              <a:ln w="25400">
                <a:noFill/>
              </a:ln>
            </c:spPr>
            <c:extLst>
              <c:ext xmlns:c16="http://schemas.microsoft.com/office/drawing/2014/chart" uri="{C3380CC4-5D6E-409C-BE32-E72D297353CC}">
                <c16:uniqueId val="{00000003-4827-4439-AFFA-4EB0F118233A}"/>
              </c:ext>
            </c:extLst>
          </c:dPt>
          <c:dLbls>
            <c:dLbl>
              <c:idx val="0"/>
              <c:tx>
                <c:strRef>
                  <c:f>Slide3_Datenblatt!$E$50</c:f>
                  <c:strCache>
                    <c:ptCount val="1"/>
                    <c:pt idx="0">
                      <c:v>8,5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{97553152-7564-42DD-ABBD-FC155B6D2E41}</c15:txfldGUID>
                      <c15:f>Slide3_Datenblatt!$E$50</c15:f>
                      <c15:dlblFieldTableCache>
                        <c:ptCount val="1"/>
                        <c:pt idx="0">
                          <c:v>8,5</c:v>
                        </c:pt>
                      </c15:dlblFieldTableCache>
                    </c15:dlblFTEntry>
                  </c15:dlblFieldTable>
                  <c15:showDataLabelsRange val="0"/>
                </c:ext>
                <c:ext xmlns:c16="http://schemas.microsoft.com/office/drawing/2014/chart" uri="{C3380CC4-5D6E-409C-BE32-E72D297353CC}">
                  <c16:uniqueId val="{00000001-4827-4439-AFFA-4EB0F118233A}"/>
                </c:ext>
              </c:extLst>
            </c:dLbl>
            <c:dLbl>
              <c:idx val="1"/>
              <c:tx>
                <c:strRef>
                  <c:f>Slide3_Datenblatt!$F$50</c:f>
                  <c:strCache>
                    <c:ptCount val="1"/>
                    <c:pt idx="0">
                      <c:v>11,0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{DDB6A977-764B-40EF-A148-384EBB7F2030}</c15:txfldGUID>
                      <c15:f>Slide3_Datenblatt!$F$50</c15:f>
                      <c15:dlblFieldTableCache>
                        <c:ptCount val="1"/>
                        <c:pt idx="0">
                          <c:v>11,0</c:v>
                        </c:pt>
                      </c15:dlblFieldTableCache>
                    </c15:dlblFTEntry>
                  </c15:dlblFieldTable>
                  <c15:showDataLabelsRange val="0"/>
                </c:ext>
                <c:ext xmlns:c16="http://schemas.microsoft.com/office/drawing/2014/chart" uri="{C3380CC4-5D6E-409C-BE32-E72D297353CC}">
                  <c16:uniqueId val="{00000003-4827-4439-AFFA-4EB0F118233A}"/>
                </c:ext>
              </c:extLst>
            </c:dLbl>
            <c:spPr>
              <a:noFill/>
              <a:ln w="25400">
                <a:noFill/>
              </a:ln>
            </c:spPr>
            <c:txPr>
              <a:bodyPr/>
              <a:lstStyle/>
              <a:p>
                <a:pPr>
                  <a:defRPr sz="1425"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Slide3_Datenblatt!$B$49:$C$49</c:f>
              <c:strCache>
                <c:ptCount val="2"/>
                <c:pt idx="0">
                  <c:v>Umsatzrendite
</c:v>
                </c:pt>
                <c:pt idx="1">
                  <c:v>Gesamtkapital-
rendite</c:v>
                </c:pt>
              </c:strCache>
            </c:strRef>
          </c:cat>
          <c:val>
            <c:numRef>
              <c:f>Slide3_Datenblatt!$B$50:$C$50</c:f>
              <c:numCache>
                <c:formatCode>#,##0</c:formatCode>
                <c:ptCount val="2"/>
                <c:pt idx="0">
                  <c:v>8.5</c:v>
                </c:pt>
                <c:pt idx="1">
                  <c:v>11.04</c:v>
                </c:pt>
              </c:numCache>
            </c:numRef>
          </c:val>
          <c:extLst>
            <c:ext xmlns:c16="http://schemas.microsoft.com/office/drawing/2014/chart" uri="{C3380CC4-5D6E-409C-BE32-E72D297353CC}">
              <c16:uniqueId val="{00000004-4827-4439-AFFA-4EB0F118233A}"/>
            </c:ext>
          </c:extLst>
        </c:ser>
        <c:ser>
          <c:idx val="2"/>
          <c:order val="1"/>
          <c:tx>
            <c:strRef>
              <c:f>Slide3_Datenblatt!$A$51</c:f>
              <c:strCache>
                <c:ptCount val="1"/>
                <c:pt idx="0">
                  <c:v>2015</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6-4827-4439-AFFA-4EB0F118233A}"/>
              </c:ext>
            </c:extLst>
          </c:dPt>
          <c:dPt>
            <c:idx val="1"/>
            <c:invertIfNegative val="0"/>
            <c:bubble3D val="0"/>
            <c:spPr>
              <a:solidFill>
                <a:srgbClr val="6464FF"/>
              </a:solidFill>
              <a:ln w="25400">
                <a:noFill/>
              </a:ln>
            </c:spPr>
            <c:extLst>
              <c:ext xmlns:c16="http://schemas.microsoft.com/office/drawing/2014/chart" uri="{C3380CC4-5D6E-409C-BE32-E72D297353CC}">
                <c16:uniqueId val="{00000008-4827-4439-AFFA-4EB0F118233A}"/>
              </c:ext>
            </c:extLst>
          </c:dPt>
          <c:dLbls>
            <c:dLbl>
              <c:idx val="0"/>
              <c:tx>
                <c:strRef>
                  <c:f>Slide3_Datenblatt!$E$51</c:f>
                  <c:strCache>
                    <c:ptCount val="1"/>
                    <c:pt idx="0">
                      <c:v>9,1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{76B3E1C8-5592-4C31-A2AB-563D63AA32BD}</c15:txfldGUID>
                      <c15:f>Slide3_Datenblatt!$E$51</c15:f>
                      <c15:dlblFieldTableCache>
                        <c:ptCount val="1"/>
                        <c:pt idx="0">
                          <c:v>9,1</c:v>
                        </c:pt>
                      </c15:dlblFieldTableCache>
                    </c15:dlblFTEntry>
                  </c15:dlblFieldTable>
                  <c15:showDataLabelsRange val="0"/>
                </c:ext>
                <c:ext xmlns:c16="http://schemas.microsoft.com/office/drawing/2014/chart" uri="{C3380CC4-5D6E-409C-BE32-E72D297353CC}">
                  <c16:uniqueId val="{00000006-4827-4439-AFFA-4EB0F118233A}"/>
                </c:ext>
              </c:extLst>
            </c:dLbl>
            <c:dLbl>
              <c:idx val="1"/>
              <c:tx>
                <c:strRef>
                  <c:f>Slide3_Datenblatt!$F$51</c:f>
                  <c:strCache>
                    <c:ptCount val="1"/>
                    <c:pt idx="0">
                      <c:v>11,8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{321E13FB-4932-459A-A858-B5CBD9BC72BE}</c15:txfldGUID>
                      <c15:f>Slide3_Datenblatt!$F$51</c15:f>
                      <c15:dlblFieldTableCache>
                        <c:ptCount val="1"/>
                        <c:pt idx="0">
                          <c:v>11,8</c:v>
                        </c:pt>
                      </c15:dlblFieldTableCache>
                    </c15:dlblFTEntry>
                  </c15:dlblFieldTable>
                  <c15:showDataLabelsRange val="0"/>
                </c:ext>
                <c:ext xmlns:c16="http://schemas.microsoft.com/office/drawing/2014/chart" uri="{C3380CC4-5D6E-409C-BE32-E72D297353CC}">
                  <c16:uniqueId val="{00000008-4827-4439-AFFA-4EB0F118233A}"/>
                </c:ext>
              </c:extLst>
            </c:dLbl>
            <c:spPr>
              <a:noFill/>
              <a:ln w="25400">
                <a:noFill/>
              </a:ln>
            </c:spPr>
            <c:txPr>
              <a:bodyPr/>
              <a:lstStyle/>
              <a:p>
                <a:pPr algn="r">
                  <a:defRPr sz="1425"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Slide3_Datenblatt!$B$49:$C$49</c:f>
              <c:strCache>
                <c:ptCount val="2"/>
                <c:pt idx="0">
                  <c:v>Umsatzrendite
</c:v>
                </c:pt>
                <c:pt idx="1">
                  <c:v>Gesamtkapital-
rendite</c:v>
                </c:pt>
              </c:strCache>
            </c:strRef>
          </c:cat>
          <c:val>
            <c:numRef>
              <c:f>Slide3_Datenblatt!$B$51:$C$51</c:f>
              <c:numCache>
                <c:formatCode>#,##0</c:formatCode>
                <c:ptCount val="2"/>
                <c:pt idx="0">
                  <c:v>9.09</c:v>
                </c:pt>
                <c:pt idx="1">
                  <c:v>11.75</c:v>
                </c:pt>
              </c:numCache>
            </c:numRef>
          </c:val>
          <c:extLst>
            <c:ext xmlns:c16="http://schemas.microsoft.com/office/drawing/2014/chart" uri="{C3380CC4-5D6E-409C-BE32-E72D297353CC}">
              <c16:uniqueId val="{00000009-4827-4439-AFFA-4EB0F118233A}"/>
            </c:ext>
          </c:extLst>
        </c:ser>
        <c:ser>
          <c:idx val="1"/>
          <c:order val="2"/>
          <c:tx>
            <c:strRef>
              <c:f>Slide3_Datenblatt!$A$52</c:f>
              <c:strCache>
                <c:ptCount val="1"/>
                <c:pt idx="0">
                  <c:v>2016</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B-4827-4439-AFFA-4EB0F118233A}"/>
              </c:ext>
            </c:extLst>
          </c:dPt>
          <c:dPt>
            <c:idx val="1"/>
            <c:invertIfNegative val="0"/>
            <c:bubble3D val="0"/>
            <c:spPr>
              <a:solidFill>
                <a:srgbClr val="6464FF"/>
              </a:solidFill>
              <a:ln w="25400">
                <a:noFill/>
              </a:ln>
            </c:spPr>
            <c:extLst>
              <c:ext xmlns:c16="http://schemas.microsoft.com/office/drawing/2014/chart" uri="{C3380CC4-5D6E-409C-BE32-E72D297353CC}">
                <c16:uniqueId val="{0000000D-4827-4439-AFFA-4EB0F118233A}"/>
              </c:ext>
            </c:extLst>
          </c:dPt>
          <c:dLbls>
            <c:dLbl>
              <c:idx val="0"/>
              <c:tx>
                <c:strRef>
                  <c:f>Slide3_Datenblatt!$E$52</c:f>
                  <c:strCache>
                    <c:ptCount val="1"/>
                    <c:pt idx="0">
                      <c:v>8,3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{FDC73674-1FF7-46EC-9A5F-D16024B0AE56}</c15:txfldGUID>
                      <c15:f>Slide3_Datenblatt!$E$52</c15:f>
                      <c15:dlblFieldTableCache>
                        <c:ptCount val="1"/>
                        <c:pt idx="0">
                          <c:v>8,3</c:v>
                        </c:pt>
                      </c15:dlblFieldTableCache>
                    </c15:dlblFTEntry>
                  </c15:dlblFieldTable>
                  <c15:showDataLabelsRange val="0"/>
                </c:ext>
                <c:ext xmlns:c16="http://schemas.microsoft.com/office/drawing/2014/chart" uri="{C3380CC4-5D6E-409C-BE32-E72D297353CC}">
                  <c16:uniqueId val="{0000000B-4827-4439-AFFA-4EB0F118233A}"/>
                </c:ext>
              </c:extLst>
            </c:dLbl>
            <c:dLbl>
              <c:idx val="1"/>
              <c:tx>
                <c:strRef>
                  <c:f>Slide3_Datenblatt!$F$52</c:f>
                  <c:strCache>
                    <c:ptCount val="1"/>
                    <c:pt idx="0">
                      <c:v>9,0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{EB62743B-D135-4388-B6C0-5B3CF45F89F1}</c15:txfldGUID>
                      <c15:f>Slide3_Datenblatt!$F$52</c15:f>
                      <c15:dlblFieldTableCache>
                        <c:ptCount val="1"/>
                        <c:pt idx="0">
                          <c:v>9,0</c:v>
                        </c:pt>
                      </c15:dlblFieldTableCache>
                    </c15:dlblFTEntry>
                  </c15:dlblFieldTable>
                  <c15:showDataLabelsRange val="0"/>
                </c:ext>
                <c:ext xmlns:c16="http://schemas.microsoft.com/office/drawing/2014/chart" uri="{C3380CC4-5D6E-409C-BE32-E72D297353CC}">
                  <c16:uniqueId val="{0000000D-4827-4439-AFFA-4EB0F118233A}"/>
                </c:ext>
              </c:extLst>
            </c:dLbl>
            <c:spPr>
              <a:noFill/>
              <a:ln w="25400">
                <a:noFill/>
              </a:ln>
            </c:spPr>
            <c:txPr>
              <a:bodyPr/>
              <a:lstStyle/>
              <a:p>
                <a:pPr algn="r">
                  <a:defRPr sz="1425"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Slide3_Datenblatt!$B$49:$C$49</c:f>
              <c:strCache>
                <c:ptCount val="2"/>
                <c:pt idx="0">
                  <c:v>Umsatzrendite
</c:v>
                </c:pt>
                <c:pt idx="1">
                  <c:v>Gesamtkapital-
rendite</c:v>
                </c:pt>
              </c:strCache>
            </c:strRef>
          </c:cat>
          <c:val>
            <c:numRef>
              <c:f>Slide3_Datenblatt!$B$52:$C$52</c:f>
              <c:numCache>
                <c:formatCode>#,##0</c:formatCode>
                <c:ptCount val="2"/>
                <c:pt idx="0">
                  <c:v>8.25</c:v>
                </c:pt>
                <c:pt idx="1">
                  <c:v>9.0399999999999991</c:v>
                </c:pt>
              </c:numCache>
            </c:numRef>
          </c:val>
          <c:extLst>
            <c:ext xmlns:c16="http://schemas.microsoft.com/office/drawing/2014/chart" uri="{C3380CC4-5D6E-409C-BE32-E72D297353CC}">
              <c16:uniqueId val="{0000000E-4827-4439-AFFA-4EB0F118233A}"/>
            </c:ext>
          </c:extLst>
        </c:ser>
        <c:ser>
          <c:idx val="3"/>
          <c:order val="3"/>
          <c:tx>
            <c:strRef>
              <c:f>Slide3_Datenblatt!$A$53</c:f>
              <c:strCache>
                <c:ptCount val="1"/>
                <c:pt idx="0">
                  <c:v>2017</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10-4827-4439-AFFA-4EB0F118233A}"/>
              </c:ext>
            </c:extLst>
          </c:dPt>
          <c:dPt>
            <c:idx val="1"/>
            <c:invertIfNegative val="0"/>
            <c:bubble3D val="0"/>
            <c:spPr>
              <a:solidFill>
                <a:srgbClr val="6464FF"/>
              </a:solidFill>
              <a:ln w="25400">
                <a:noFill/>
              </a:ln>
            </c:spPr>
            <c:extLst>
              <c:ext xmlns:c16="http://schemas.microsoft.com/office/drawing/2014/chart" uri="{C3380CC4-5D6E-409C-BE32-E72D297353CC}">
                <c16:uniqueId val="{00000012-4827-4439-AFFA-4EB0F118233A}"/>
              </c:ext>
            </c:extLst>
          </c:dPt>
          <c:dLbls>
            <c:dLbl>
              <c:idx val="0"/>
              <c:tx>
                <c:strRef>
                  <c:f>Slide3_Datenblatt!$E$53</c:f>
                  <c:strCache>
                    <c:ptCount val="1"/>
                    <c:pt idx="0">
                      <c:v>11,8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{FE15AF65-3BE6-45AD-8145-3E89A590BBCB}</c15:txfldGUID>
                      <c15:f>Slide3_Datenblatt!$E$53</c15:f>
                      <c15:dlblFieldTableCache>
                        <c:ptCount val="1"/>
                        <c:pt idx="0">
                          <c:v>11,8</c:v>
                        </c:pt>
                      </c15:dlblFieldTableCache>
                    </c15:dlblFTEntry>
                  </c15:dlblFieldTable>
                  <c15:showDataLabelsRange val="0"/>
                </c:ext>
                <c:ext xmlns:c16="http://schemas.microsoft.com/office/drawing/2014/chart" uri="{C3380CC4-5D6E-409C-BE32-E72D297353CC}">
                  <c16:uniqueId val="{00000010-4827-4439-AFFA-4EB0F118233A}"/>
                </c:ext>
              </c:extLst>
            </c:dLbl>
            <c:dLbl>
              <c:idx val="1"/>
              <c:tx>
                <c:strRef>
                  <c:f>Slide3_Datenblatt!$F$53</c:f>
                  <c:strCache>
                    <c:ptCount val="1"/>
                    <c:pt idx="0">
                      <c:v>9,8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{74DD6403-8F7B-49CC-B6E6-A7D515BA5B9C}</c15:txfldGUID>
                      <c15:f>Slide3_Datenblatt!$F$53</c15:f>
                      <c15:dlblFieldTableCache>
                        <c:ptCount val="1"/>
                        <c:pt idx="0">
                          <c:v>9,8</c:v>
                        </c:pt>
                      </c15:dlblFieldTableCache>
                    </c15:dlblFTEntry>
                  </c15:dlblFieldTable>
                  <c15:showDataLabelsRange val="0"/>
                </c:ext>
                <c:ext xmlns:c16="http://schemas.microsoft.com/office/drawing/2014/chart" uri="{C3380CC4-5D6E-409C-BE32-E72D297353CC}">
                  <c16:uniqueId val="{00000012-4827-4439-AFFA-4EB0F118233A}"/>
                </c:ext>
              </c:extLst>
            </c:dLbl>
            <c:spPr>
              <a:noFill/>
              <a:ln w="25400">
                <a:noFill/>
              </a:ln>
            </c:spPr>
            <c:txPr>
              <a:bodyPr/>
              <a:lstStyle/>
              <a:p>
                <a:pPr algn="r">
                  <a:defRPr sz="1425"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Slide3_Datenblatt!$B$49:$C$49</c:f>
              <c:strCache>
                <c:ptCount val="2"/>
                <c:pt idx="0">
                  <c:v>Umsatzrendite
</c:v>
                </c:pt>
                <c:pt idx="1">
                  <c:v>Gesamtkapital-
rendite</c:v>
                </c:pt>
              </c:strCache>
            </c:strRef>
          </c:cat>
          <c:val>
            <c:numRef>
              <c:f>Slide3_Datenblatt!$B$53:$C$53</c:f>
              <c:numCache>
                <c:formatCode>#,##0</c:formatCode>
                <c:ptCount val="2"/>
                <c:pt idx="0">
                  <c:v>11.77</c:v>
                </c:pt>
                <c:pt idx="1">
                  <c:v>9.77</c:v>
                </c:pt>
              </c:numCache>
            </c:numRef>
          </c:val>
          <c:extLst>
            <c:ext xmlns:c16="http://schemas.microsoft.com/office/drawing/2014/chart" uri="{C3380CC4-5D6E-409C-BE32-E72D297353CC}">
              <c16:uniqueId val="{00000013-4827-4439-AFFA-4EB0F118233A}"/>
            </c:ext>
          </c:extLst>
        </c:ser>
        <c:ser>
          <c:idx val="4"/>
          <c:order val="4"/>
          <c:tx>
            <c:strRef>
              <c:f>Slide3_Datenblatt!$A$54</c:f>
              <c:strCache>
                <c:ptCount val="1"/>
                <c:pt idx="0">
                  <c:v>2018</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15-4827-4439-AFFA-4EB0F118233A}"/>
              </c:ext>
            </c:extLst>
          </c:dPt>
          <c:dPt>
            <c:idx val="1"/>
            <c:invertIfNegative val="0"/>
            <c:bubble3D val="0"/>
            <c:spPr>
              <a:solidFill>
                <a:srgbClr val="6464FF"/>
              </a:solidFill>
              <a:ln w="25400">
                <a:noFill/>
              </a:ln>
            </c:spPr>
            <c:extLst>
              <c:ext xmlns:c16="http://schemas.microsoft.com/office/drawing/2014/chart" uri="{C3380CC4-5D6E-409C-BE32-E72D297353CC}">
                <c16:uniqueId val="{00000017-4827-4439-AFFA-4EB0F118233A}"/>
              </c:ext>
            </c:extLst>
          </c:dPt>
          <c:dLbls>
            <c:dLbl>
              <c:idx val="0"/>
              <c:tx>
                <c:strRef>
                  <c:f>Slide3_Datenblatt!$E$54</c:f>
                  <c:strCache>
                    <c:ptCount val="1"/>
                    <c:pt idx="0">
                      <c:v>9,2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{F155F9C1-40BA-4E45-94E3-CEF9ADB415A3}</c15:txfldGUID>
                      <c15:f>Slide3_Datenblatt!$E$54</c15:f>
                      <c15:dlblFieldTableCache>
                        <c:ptCount val="1"/>
                        <c:pt idx="0">
                          <c:v>9,2</c:v>
                        </c:pt>
                      </c15:dlblFieldTableCache>
                    </c15:dlblFTEntry>
                  </c15:dlblFieldTable>
                  <c15:showDataLabelsRange val="0"/>
                </c:ext>
                <c:ext xmlns:c16="http://schemas.microsoft.com/office/drawing/2014/chart" uri="{C3380CC4-5D6E-409C-BE32-E72D297353CC}">
                  <c16:uniqueId val="{00000015-4827-4439-AFFA-4EB0F118233A}"/>
                </c:ext>
              </c:extLst>
            </c:dLbl>
            <c:dLbl>
              <c:idx val="1"/>
              <c:tx>
                <c:strRef>
                  <c:f>Slide3_Datenblatt!$F$54</c:f>
                  <c:strCache>
                    <c:ptCount val="1"/>
                    <c:pt idx="0">
                      <c:v>7,1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{E7FF225A-5447-4C45-ACF9-A1DA7849BE35}</c15:txfldGUID>
                      <c15:f>Slide3_Datenblatt!$F$54</c15:f>
                      <c15:dlblFieldTableCache>
                        <c:ptCount val="1"/>
                        <c:pt idx="0">
                          <c:v>7,1</c:v>
                        </c:pt>
                      </c15:dlblFieldTableCache>
                    </c15:dlblFTEntry>
                  </c15:dlblFieldTable>
                  <c15:showDataLabelsRange val="0"/>
                </c:ext>
                <c:ext xmlns:c16="http://schemas.microsoft.com/office/drawing/2014/chart" uri="{C3380CC4-5D6E-409C-BE32-E72D297353CC}">
                  <c16:uniqueId val="{00000017-4827-4439-AFFA-4EB0F118233A}"/>
                </c:ext>
              </c:extLst>
            </c:dLbl>
            <c:spPr>
              <a:noFill/>
              <a:ln w="25400">
                <a:noFill/>
              </a:ln>
            </c:spPr>
            <c:txPr>
              <a:bodyPr/>
              <a:lstStyle/>
              <a:p>
                <a:pPr algn="r">
                  <a:defRPr sz="1425"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Slide3_Datenblatt!$B$49:$C$49</c:f>
              <c:strCache>
                <c:ptCount val="2"/>
                <c:pt idx="0">
                  <c:v>Umsatzrendite
</c:v>
                </c:pt>
                <c:pt idx="1">
                  <c:v>Gesamtkapital-
rendite</c:v>
                </c:pt>
              </c:strCache>
            </c:strRef>
          </c:cat>
          <c:val>
            <c:numRef>
              <c:f>Slide3_Datenblatt!$B$54:$C$54</c:f>
              <c:numCache>
                <c:formatCode>#,##0</c:formatCode>
                <c:ptCount val="2"/>
                <c:pt idx="0">
                  <c:v>9.17</c:v>
                </c:pt>
                <c:pt idx="1">
                  <c:v>7.08</c:v>
                </c:pt>
              </c:numCache>
            </c:numRef>
          </c:val>
          <c:extLst>
            <c:ext xmlns:c16="http://schemas.microsoft.com/office/drawing/2014/chart" uri="{C3380CC4-5D6E-409C-BE32-E72D297353CC}">
              <c16:uniqueId val="{00000018-4827-4439-AFFA-4EB0F118233A}"/>
            </c:ext>
          </c:extLst>
        </c:ser>
        <c:dLbls>
          <c:showLegendKey val="0"/>
          <c:showVal val="0"/>
          <c:showCatName val="0"/>
          <c:showSerName val="0"/>
          <c:showPercent val="0"/>
          <c:showBubbleSize val="0"/>
        </c:dLbls>
        <c:gapWidth val="50"/>
        <c:overlap val="-10"/>
        <c:axId val="319112704"/>
        <c:axId val="319114240"/>
      </c:barChart>
      <c:barChart>
        <c:barDir val="col"/>
        <c:grouping val="clustered"/>
        <c:varyColors val="0"/>
        <c:ser>
          <c:idx val="5"/>
          <c:order val="8"/>
          <c:tx>
            <c:strRef>
              <c:f>Slide3_Datenblatt!$A$59</c:f>
              <c:strCache>
                <c:ptCount val="1"/>
                <c:pt idx="0">
                  <c:v>unsichtbar</c:v>
                </c:pt>
              </c:strCache>
            </c:strRef>
          </c:tx>
          <c:spPr>
            <a:noFill/>
            <a:ln w="25400">
              <a:noFill/>
            </a:ln>
          </c:spPr>
          <c:invertIfNegative val="0"/>
          <c:val>
            <c:numRef>
              <c:f>Slide3_Datenblatt!$B$59</c:f>
              <c:numCache>
                <c:formatCode>General</c:formatCode>
                <c:ptCount val="1"/>
                <c:pt idx="0">
                  <c:v>0</c:v>
                </c:pt>
              </c:numCache>
            </c:numRef>
          </c:val>
          <c:extLst>
            <c:ext xmlns:c16="http://schemas.microsoft.com/office/drawing/2014/chart" uri="{C3380CC4-5D6E-409C-BE32-E72D297353CC}">
              <c16:uniqueId val="{00000019-4827-4439-AFFA-4EB0F118233A}"/>
            </c:ext>
          </c:extLst>
        </c:ser>
        <c:dLbls>
          <c:showLegendKey val="0"/>
          <c:showVal val="0"/>
          <c:showCatName val="0"/>
          <c:showSerName val="0"/>
          <c:showPercent val="0"/>
          <c:showBubbleSize val="0"/>
        </c:dLbls>
        <c:gapWidth val="150"/>
        <c:axId val="319136512"/>
        <c:axId val="319138048"/>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Slide3_Datenblatt!$L$68:$L$73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Slide3_Datenblatt!$M$68:$M$73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A-4827-4439-AFFA-4EB0F118233A}"/>
            </c:ext>
          </c:extLst>
        </c:ser>
        <c:dLbls>
          <c:showLegendKey val="0"/>
          <c:showVal val="0"/>
          <c:showCatName val="0"/>
          <c:showSerName val="0"/>
          <c:showPercent val="0"/>
          <c:showBubbleSize val="0"/>
        </c:dLbls>
        <c:axId val="319112704"/>
        <c:axId val="319114240"/>
      </c:scatterChart>
      <c:scatterChart>
        <c:scatterStyle val="lineMarker"/>
        <c:varyColors val="0"/>
        <c:ser>
          <c:idx val="10"/>
          <c:order val="5"/>
          <c:tx>
            <c:v>beschriftung</c:v>
          </c:tx>
          <c:spPr>
            <a:ln w="28575">
              <a:noFill/>
            </a:ln>
          </c:spPr>
          <c:marker>
            <c:symbol val="none"/>
          </c:marker>
          <c:dLbls>
            <c:dLbl>
              <c:idx val="1"/>
              <c:tx>
                <c:strRef>
                  <c:f>Slide3_Datenblatt!$J$62</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{1ADDABF4-6268-47FD-86A8-5BAA64792043}</c15:txfldGUID>
                      <c15:f>Slide3_Datenblatt!$J$62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1B-4827-4439-AFFA-4EB0F118233A}"/>
                </c:ext>
              </c:extLst>
            </c:dLbl>
            <c:dLbl>
              <c:idx val="2"/>
              <c:tx>
                <c:strRef>
                  <c:f>Slide3_Datenblatt!$J$63</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{87FF173C-0E8C-422C-A0A2-72CA3CE964A1}</c15:txfldGUID>
                      <c15:f>Slide3_Datenblatt!$J$63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1C-4827-4439-AFFA-4EB0F118233A}"/>
                </c:ext>
              </c:extLst>
            </c:dLbl>
            <c:dLbl>
              <c:idx val="3"/>
              <c:tx>
                <c:strRef>
                  <c:f>Slide3_Datenblatt!$J$64</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{03DE2CDB-B640-4245-81B6-9F6692CC7A11}</c15:txfldGUID>
                      <c15:f>Slide3_Datenblatt!$J$64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1D-4827-4439-AFFA-4EB0F118233A}"/>
                </c:ext>
              </c:extLst>
            </c:dLbl>
            <c:dLbl>
              <c:idx val="4"/>
              <c:tx>
                <c:strRef>
                  <c:f>Slide3_Datenblatt!$J$65</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{4F97B0E1-DB81-4037-AB7F-CA9025C3EFFC}</c15:txfldGUID>
                      <c15:f>Slide3_Datenblatt!$J$65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1E-4827-4439-AFFA-4EB0F118233A}"/>
                </c:ext>
              </c:extLst>
            </c:dLbl>
            <c:dLbl>
              <c:idx val="5"/>
              <c:tx>
                <c:strRef>
                  <c:f>Slide3_Datenblatt!$J$66</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{F5FA9FCC-C3B5-4CB1-BD5C-508A390A52D0}</c15:txfldGUID>
                      <c15:f>Slide3_Datenblatt!$J$66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1F-4827-4439-AFFA-4EB0F118233A}"/>
                </c:ext>
              </c:extLst>
            </c:dLbl>
            <c:dLbl>
              <c:idx val="6"/>
              <c:tx>
                <c:strRef>
                  <c:f>Slide3_Datenblatt!$J$68</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{0459FE05-BC2F-44B2-B154-DF668224721B}</c15:txfldGUID>
                      <c15:f>Slide3_Datenblatt!$J$68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0-4827-4439-AFFA-4EB0F118233A}"/>
                </c:ext>
              </c:extLst>
            </c:dLbl>
            <c:dLbl>
              <c:idx val="7"/>
              <c:tx>
                <c:strRef>
                  <c:f>Slide3_Datenblatt!$J$69</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{D0AF5CB0-31AA-4F93-BD44-AD4B6E77D1AA}</c15:txfldGUID>
                      <c15:f>Slide3_Datenblatt!$J$69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1-4827-4439-AFFA-4EB0F118233A}"/>
                </c:ext>
              </c:extLst>
            </c:dLbl>
            <c:dLbl>
              <c:idx val="8"/>
              <c:tx>
                <c:strRef>
                  <c:f>Slide3_Datenblatt!$J$70</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{6128BFCC-06C9-4488-81A6-7F978D1EEFEF}</c15:txfldGUID>
                      <c15:f>Slide3_Datenblatt!$J$70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2-4827-4439-AFFA-4EB0F118233A}"/>
                </c:ext>
              </c:extLst>
            </c:dLbl>
            <c:dLbl>
              <c:idx val="9"/>
              <c:tx>
                <c:strRef>
                  <c:f>Slide3_Datenblatt!$J$71</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{7BCFDF65-8DAC-4F53-8D7C-E44A8EF946EE}</c15:txfldGUID>
                      <c15:f>Slide3_Datenblatt!$J$71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3-4827-4439-AFFA-4EB0F118233A}"/>
                </c:ext>
              </c:extLst>
            </c:dLbl>
            <c:dLbl>
              <c:idx val="10"/>
              <c:tx>
                <c:strRef>
                  <c:f>Slide3_Datenblatt!$J$72</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{9F373F24-7BAD-41B2-A1A9-833E1761A09E}</c15:txfldGUID>
                      <c15:f>Slide3_Datenblatt!$J$72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4-4827-4439-AFFA-4EB0F118233A}"/>
                </c:ext>
              </c:extLst>
            </c:dLbl>
            <c:dLbl>
              <c:idx val="11"/>
              <c:delete val="1"/>
              <c:extLst>
                <c:ext xmlns:c15="http://schemas.microsoft.com/office/drawing/2012/chart" uri="{CE6537A1-D6FC-4f65-9D91-7224C49458BB}"/>
                <c:ext xmlns:c16="http://schemas.microsoft.com/office/drawing/2014/chart" uri="{C3380CC4-5D6E-409C-BE32-E72D297353CC}">
                  <c16:uniqueId val="{00000025-4827-4439-AFFA-4EB0F118233A}"/>
                </c:ext>
              </c:extLst>
            </c:dLbl>
            <c:spPr>
              <a:noFill/>
              <a:ln w="25400">
                <a:noFill/>
              </a:ln>
            </c:spPr>
            <c:txPr>
              <a:bodyPr/>
              <a:lstStyle/>
              <a:p>
                <a:pPr>
                  <a:defRPr sz="1425"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Slide3_Datenblatt!$G$61:$G$72</c:f>
              <c:numCache>
                <c:formatCode>General</c:formatCode>
                <c:ptCount val="12"/>
                <c:pt idx="0">
                  <c:v>0.45</c:v>
                </c:pt>
                <c:pt idx="1">
                  <c:v>0.54500000000000004</c:v>
                </c:pt>
                <c:pt idx="2">
                  <c:v>0.73250000000000004</c:v>
                </c:pt>
                <c:pt idx="3">
                  <c:v>0.92</c:v>
                </c:pt>
                <c:pt idx="4">
                  <c:v>1.1074999999999999</c:v>
                </c:pt>
                <c:pt idx="5">
                  <c:v>1.2949999999999999</c:v>
                </c:pt>
                <c:pt idx="6">
                  <c:v>1.5449999999999999</c:v>
                </c:pt>
                <c:pt idx="7">
                  <c:v>1.7324999999999999</c:v>
                </c:pt>
                <c:pt idx="8">
                  <c:v>1.92</c:v>
                </c:pt>
                <c:pt idx="9">
                  <c:v>2.1074999999999999</c:v>
                </c:pt>
                <c:pt idx="10">
                  <c:v>2.2949999999999999</c:v>
                </c:pt>
                <c:pt idx="11">
                  <c:v>2.4824999999999999</c:v>
                </c:pt>
              </c:numCache>
            </c:numRef>
          </c:xVal>
          <c:yVal>
            <c:numRef>
              <c:f>Slide3_Datenblatt!$H$61:$H$72</c:f>
              <c:numCache>
                <c:formatCode>0.00</c:formatCode>
                <c:ptCount val="12"/>
                <c:pt idx="1">
                  <c:v>-0.58850000000000002</c:v>
                </c:pt>
                <c:pt idx="2">
                  <c:v>-0.58850000000000002</c:v>
                </c:pt>
                <c:pt idx="3">
                  <c:v>-0.58850000000000002</c:v>
                </c:pt>
                <c:pt idx="4">
                  <c:v>-0.58850000000000002</c:v>
                </c:pt>
                <c:pt idx="5">
                  <c:v>-0.58850000000000002</c:v>
                </c:pt>
                <c:pt idx="6">
                  <c:v>-0.58850000000000002</c:v>
                </c:pt>
                <c:pt idx="7">
                  <c:v>-0.58850000000000002</c:v>
                </c:pt>
                <c:pt idx="8">
                  <c:v>-0.58850000000000002</c:v>
                </c:pt>
                <c:pt idx="9">
                  <c:v>-0.58850000000000002</c:v>
                </c:pt>
                <c:pt idx="10">
                  <c:v>-0.58850000000000002</c:v>
                </c:pt>
                <c:pt idx="11">
                  <c:v>-0.58850000000000002</c:v>
                </c:pt>
              </c:numCache>
            </c:numRef>
          </c:yVal>
          <c:smooth val="0"/>
          <c:extLst>
            <c:ext xmlns:c16="http://schemas.microsoft.com/office/drawing/2014/chart" uri="{C3380CC4-5D6E-409C-BE32-E72D297353CC}">
              <c16:uniqueId val="{00000026-4827-4439-AFFA-4EB0F118233A}"/>
            </c:ext>
          </c:extLst>
        </c:ser>
        <c:ser>
          <c:idx val="9"/>
          <c:order val="6"/>
          <c:tx>
            <c:v>Achse</c:v>
          </c:tx>
          <c:spPr>
            <a:ln w="38100">
              <a:solidFill>
                <a:srgbClr val="000000"/>
              </a:solidFill>
              <a:prstDash val="solid"/>
            </a:ln>
          </c:spPr>
          <c:marker>
            <c:symbol val="none"/>
          </c:marker>
          <c:xVal>
            <c:numRef>
              <c:f>Slide3_Datenblatt!$L$61:$L$67</c:f>
              <c:numCache>
                <c:formatCode>General</c:formatCode>
                <c:ptCount val="7"/>
                <c:pt idx="0">
                  <c:v>0.52500000000000002</c:v>
                </c:pt>
                <c:pt idx="1">
                  <c:v>0.54500000000000004</c:v>
                </c:pt>
                <c:pt idx="2">
                  <c:v>0.72499999999999998</c:v>
                </c:pt>
                <c:pt idx="3">
                  <c:v>0.91500000000000004</c:v>
                </c:pt>
                <c:pt idx="4">
                  <c:v>1.1000000000000001</c:v>
                </c:pt>
                <c:pt idx="5">
                  <c:v>1.4750000000000001</c:v>
                </c:pt>
                <c:pt idx="6">
                  <c:v>1.4750000000000001</c:v>
                </c:pt>
              </c:numCache>
            </c:numRef>
          </c:xVal>
          <c:yVal>
            <c:numRef>
              <c:f>Slide3_Datenblatt!$M$61:$M$67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27-4827-4439-AFFA-4EB0F118233A}"/>
            </c:ext>
          </c:extLst>
        </c:ser>
        <c:ser>
          <c:idx val="11"/>
          <c:order val="7"/>
          <c:tx>
            <c:v>rubrik</c:v>
          </c:tx>
          <c:spPr>
            <a:ln w="28575">
              <a:noFill/>
            </a:ln>
          </c:spPr>
          <c:marker>
            <c:symbol val="none"/>
          </c:marker>
          <c:dLbls>
            <c:dLbl>
              <c:idx val="0"/>
              <c:layout>
                <c:manualLayout>
                  <c:x val="7.9861111111111157E-3"/>
                  <c:y val="-5.5538764725116584E-3"/>
                </c:manualLayout>
              </c:layout>
              <c:tx>
                <c:strRef>
                  <c:f>Slide3_Datenblatt!$A$4</c:f>
                  <c:strCache>
                    <c:ptCount val="1"/>
                    <c:pt idx="0">
                      <c:v>Umsatzrendite
</c:v>
                    </c:pt>
                  </c:strCache>
                </c:strRef>
              </c:tx>
              <c:spPr>
                <a:noFill/>
                <a:ln w="25400">
                  <a:noFill/>
                </a:ln>
              </c:spPr>
              <c:txPr>
                <a:bodyPr/>
                <a:lstStyle/>
                <a:p>
                  <a:pPr algn="l">
                    <a:defRPr sz="1425"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{76584A06-03BC-42F6-B1DC-87EF2C783797}</c15:txfldGUID>
                      <c15:f>Slide3_Datenblatt!$A$4</c15:f>
                      <c15:dlblFieldTableCache>
                        <c:ptCount val="1"/>
                        <c:pt idx="0">
                          <c:v>Umsatzrendite
</c:v>
                        </c:pt>
                      </c15:dlblFieldTableCache>
                    </c15:dlblFTEntry>
                  </c15:dlblFieldTable>
                  <c15:showDataLabelsRange val="0"/>
                </c:ext>
                <c:ext xmlns:c16="http://schemas.microsoft.com/office/drawing/2014/chart" uri="{C3380CC4-5D6E-409C-BE32-E72D297353CC}">
                  <c16:uniqueId val="{00000028-4827-4439-AFFA-4EB0F118233A}"/>
                </c:ext>
              </c:extLst>
            </c:dLbl>
            <c:dLbl>
              <c:idx val="1"/>
              <c:delete val="1"/>
              <c:extLst>
                <c:ext xmlns:c15="http://schemas.microsoft.com/office/drawing/2012/chart" uri="{CE6537A1-D6FC-4f65-9D91-7224C49458BB}"/>
                <c:ext xmlns:c16="http://schemas.microsoft.com/office/drawing/2014/chart" uri="{C3380CC4-5D6E-409C-BE32-E72D297353CC}">
                  <c16:uniqueId val="{00000029-4827-4439-AFFA-4EB0F118233A}"/>
                </c:ext>
              </c:extLst>
            </c:dLbl>
            <c:dLbl>
              <c:idx val="2"/>
              <c:delete val="1"/>
              <c:extLst>
                <c:ext xmlns:c15="http://schemas.microsoft.com/office/drawing/2012/chart" uri="{CE6537A1-D6FC-4f65-9D91-7224C49458BB}"/>
                <c:ext xmlns:c16="http://schemas.microsoft.com/office/drawing/2014/chart" uri="{C3380CC4-5D6E-409C-BE32-E72D297353CC}">
                  <c16:uniqueId val="{0000002A-4827-4439-AFFA-4EB0F118233A}"/>
                </c:ext>
              </c:extLst>
            </c:dLbl>
            <c:dLbl>
              <c:idx val="3"/>
              <c:delete val="1"/>
              <c:extLst>
                <c:ext xmlns:c15="http://schemas.microsoft.com/office/drawing/2012/chart" uri="{CE6537A1-D6FC-4f65-9D91-7224C49458BB}"/>
                <c:ext xmlns:c16="http://schemas.microsoft.com/office/drawing/2014/chart" uri="{C3380CC4-5D6E-409C-BE32-E72D297353CC}">
                  <c16:uniqueId val="{0000002B-4827-4439-AFFA-4EB0F118233A}"/>
                </c:ext>
              </c:extLst>
            </c:dLbl>
            <c:dLbl>
              <c:idx val="4"/>
              <c:delete val="1"/>
              <c:extLst>
                <c:ext xmlns:c15="http://schemas.microsoft.com/office/drawing/2012/chart" uri="{CE6537A1-D6FC-4f65-9D91-7224C49458BB}"/>
                <c:ext xmlns:c16="http://schemas.microsoft.com/office/drawing/2014/chart" uri="{C3380CC4-5D6E-409C-BE32-E72D297353CC}">
                  <c16:uniqueId val="{0000002C-4827-4439-AFFA-4EB0F118233A}"/>
                </c:ext>
              </c:extLst>
            </c:dLbl>
            <c:dLbl>
              <c:idx val="5"/>
              <c:delete val="1"/>
              <c:extLst>
                <c:ext xmlns:c15="http://schemas.microsoft.com/office/drawing/2012/chart" uri="{CE6537A1-D6FC-4f65-9D91-7224C49458BB}"/>
                <c:ext xmlns:c16="http://schemas.microsoft.com/office/drawing/2014/chart" uri="{C3380CC4-5D6E-409C-BE32-E72D297353CC}">
                  <c16:uniqueId val="{0000002D-4827-4439-AFFA-4EB0F118233A}"/>
                </c:ext>
              </c:extLst>
            </c:dLbl>
            <c:dLbl>
              <c:idx val="6"/>
              <c:layout>
                <c:manualLayout>
                  <c:x val="1.1111111111111153E-2"/>
                  <c:y val="-5.5538764725116584E-3"/>
                </c:manualLayout>
              </c:layout>
              <c:tx>
                <c:strRef>
                  <c:f>Slide3_Datenblatt!$A$5</c:f>
                  <c:strCache>
                    <c:ptCount val="1"/>
                    <c:pt idx="0">
                      <c:v>Gesamtkapital-
rendite</c:v>
                    </c:pt>
                  </c:strCache>
                </c:strRef>
              </c:tx>
              <c:spPr>
                <a:noFill/>
                <a:ln w="25400">
                  <a:noFill/>
                </a:ln>
              </c:spPr>
              <c:txPr>
                <a:bodyPr/>
                <a:lstStyle/>
                <a:p>
                  <a:pPr algn="l">
                    <a:defRPr sz="1425"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{9C65BB93-523B-4364-B931-FFA4F7ECB0FC}</c15:txfldGUID>
                      <c15:f>Slide3_Datenblatt!$A$5</c15:f>
                      <c15:dlblFieldTableCache>
                        <c:ptCount val="1"/>
                        <c:pt idx="0">
                          <c:v>Gesamtkapital-
rendite</c:v>
                        </c:pt>
                      </c15:dlblFieldTableCache>
                    </c15:dlblFTEntry>
                  </c15:dlblFieldTable>
                  <c15:showDataLabelsRange val="0"/>
                </c:ext>
                <c:ext xmlns:c16="http://schemas.microsoft.com/office/drawing/2014/chart" uri="{C3380CC4-5D6E-409C-BE32-E72D297353CC}">
                  <c16:uniqueId val="{0000002E-4827-4439-AFFA-4EB0F118233A}"/>
                </c:ext>
              </c:extLst>
            </c:dLbl>
            <c:dLbl>
              <c:idx val="7"/>
              <c:delete val="1"/>
              <c:extLst>
                <c:ext xmlns:c15="http://schemas.microsoft.com/office/drawing/2012/chart" uri="{CE6537A1-D6FC-4f65-9D91-7224C49458BB}"/>
                <c:ext xmlns:c16="http://schemas.microsoft.com/office/drawing/2014/chart" uri="{C3380CC4-5D6E-409C-BE32-E72D297353CC}">
                  <c16:uniqueId val="{0000002F-4827-4439-AFFA-4EB0F118233A}"/>
                </c:ext>
              </c:extLst>
            </c:dLbl>
            <c:dLbl>
              <c:idx val="8"/>
              <c:delete val="1"/>
              <c:extLst>
                <c:ext xmlns:c15="http://schemas.microsoft.com/office/drawing/2012/chart" uri="{CE6537A1-D6FC-4f65-9D91-7224C49458BB}"/>
                <c:ext xmlns:c16="http://schemas.microsoft.com/office/drawing/2014/chart" uri="{C3380CC4-5D6E-409C-BE32-E72D297353CC}">
                  <c16:uniqueId val="{00000030-4827-4439-AFFA-4EB0F118233A}"/>
                </c:ext>
              </c:extLst>
            </c:dLbl>
            <c:dLbl>
              <c:idx val="9"/>
              <c:delete val="1"/>
              <c:extLst>
                <c:ext xmlns:c15="http://schemas.microsoft.com/office/drawing/2012/chart" uri="{CE6537A1-D6FC-4f65-9D91-7224C49458BB}"/>
                <c:ext xmlns:c16="http://schemas.microsoft.com/office/drawing/2014/chart" uri="{C3380CC4-5D6E-409C-BE32-E72D297353CC}">
                  <c16:uniqueId val="{00000031-4827-4439-AFFA-4EB0F118233A}"/>
                </c:ext>
              </c:extLst>
            </c:dLbl>
            <c:dLbl>
              <c:idx val="10"/>
              <c:delete val="1"/>
              <c:extLst>
                <c:ext xmlns:c15="http://schemas.microsoft.com/office/drawing/2012/chart" uri="{CE6537A1-D6FC-4f65-9D91-7224C49458BB}"/>
                <c:ext xmlns:c16="http://schemas.microsoft.com/office/drawing/2014/chart" uri="{C3380CC4-5D6E-409C-BE32-E72D297353CC}">
                  <c16:uniqueId val="{00000032-4827-4439-AFFA-4EB0F118233A}"/>
                </c:ext>
              </c:extLst>
            </c:dLbl>
            <c:dLbl>
              <c:idx val="11"/>
              <c:delete val="1"/>
              <c:extLst>
                <c:ext xmlns:c15="http://schemas.microsoft.com/office/drawing/2012/chart" uri="{CE6537A1-D6FC-4f65-9D91-7224C49458BB}"/>
                <c:ext xmlns:c16="http://schemas.microsoft.com/office/drawing/2014/chart" uri="{C3380CC4-5D6E-409C-BE32-E72D297353CC}">
                  <c16:uniqueId val="{00000033-4827-4439-AFFA-4EB0F118233A}"/>
                </c:ext>
              </c:extLst>
            </c:dLbl>
            <c:spPr>
              <a:noFill/>
              <a:ln w="25400">
                <a:noFill/>
              </a:ln>
            </c:spPr>
            <c:txPr>
              <a:bodyPr/>
              <a:lstStyle/>
              <a:p>
                <a:pPr>
                  <a:defRPr sz="1425"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Slide3_Datenblatt!$O$61:$O$72</c:f>
              <c:numCache>
                <c:formatCode>General</c:formatCode>
                <c:ptCount val="12"/>
                <c:pt idx="0">
                  <c:v>0.52500000000000002</c:v>
                </c:pt>
                <c:pt idx="1">
                  <c:v>0.54500000000000004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numCache>
            </c:numRef>
          </c:xVal>
          <c:yVal>
            <c:numRef>
              <c:f>Slide3_Datenblatt!$P$61:$P$72</c:f>
              <c:numCache>
                <c:formatCode>#,##0</c:formatCode>
                <c:ptCount val="12"/>
                <c:pt idx="0">
                  <c:v>-2.9424999999999999</c:v>
                </c:pt>
                <c:pt idx="1">
                  <c:v>-2.9424999999999999</c:v>
                </c:pt>
                <c:pt idx="2">
                  <c:v>-2.9424999999999999</c:v>
                </c:pt>
                <c:pt idx="3">
                  <c:v>-2.9424999999999999</c:v>
                </c:pt>
                <c:pt idx="4">
                  <c:v>-2.9424999999999999</c:v>
                </c:pt>
                <c:pt idx="5">
                  <c:v>-2.9424999999999999</c:v>
                </c:pt>
                <c:pt idx="6">
                  <c:v>-2.9424999999999999</c:v>
                </c:pt>
                <c:pt idx="7">
                  <c:v>-2.9424999999999999</c:v>
                </c:pt>
                <c:pt idx="8">
                  <c:v>-2.9424999999999999</c:v>
                </c:pt>
                <c:pt idx="9">
                  <c:v>-2.9424999999999999</c:v>
                </c:pt>
                <c:pt idx="10">
                  <c:v>-2.9424999999999999</c:v>
                </c:pt>
                <c:pt idx="11">
                  <c:v>-2.9424999999999999</c:v>
                </c:pt>
              </c:numCache>
            </c:numRef>
          </c:yVal>
          <c:smooth val="0"/>
          <c:extLst>
            <c:ext xmlns:c16="http://schemas.microsoft.com/office/drawing/2014/chart" uri="{C3380CC4-5D6E-409C-BE32-E72D297353CC}">
              <c16:uniqueId val="{00000034-4827-4439-AFFA-4EB0F118233A}"/>
            </c:ext>
          </c:extLst>
        </c:ser>
        <c:dLbls>
          <c:showLegendKey val="0"/>
          <c:showVal val="0"/>
          <c:showCatName val="0"/>
          <c:showSerName val="0"/>
          <c:showPercent val="0"/>
          <c:showBubbleSize val="0"/>
        </c:dLbls>
        <c:axId val="319136512"/>
        <c:axId val="319138048"/>
      </c:scatterChart>
      <c:catAx>
        <c:axId val="319112704"/>
        <c:scaling>
          <c:orientation val="minMax"/>
        </c:scaling>
        <c:delete val="0"/>
        <c:axPos val="b"/>
        <c:numFmt formatCode="General" sourceLinked="0"/>
        <c:majorTickMark val="out"/>
        <c:minorTickMark val="none"/>
        <c:tickLblPos val="none"/>
        <c:spPr>
          <a:ln w="9525">
            <a:noFill/>
          </a:ln>
        </c:spPr>
        <c:crossAx val="319114240"/>
        <c:crosses val="autoZero"/>
        <c:auto val="0"/>
        <c:lblAlgn val="ctr"/>
        <c:lblOffset val="100"/>
        <c:tickMarkSkip val="1"/>
        <c:noMultiLvlLbl val="0"/>
      </c:catAx>
      <c:valAx>
        <c:axId val="319114240"/>
        <c:scaling>
          <c:orientation val="minMax"/>
        </c:scaling>
        <c:delete val="1"/>
        <c:axPos val="l"/>
        <c:numFmt formatCode="#,##0" sourceLinked="1"/>
        <c:majorTickMark val="out"/>
        <c:minorTickMark val="none"/>
        <c:tickLblPos val="nextTo"/>
        <c:crossAx val="319112704"/>
        <c:crosses val="autoZero"/>
        <c:crossBetween val="between"/>
      </c:valAx>
      <c:catAx>
        <c:axId val="319136512"/>
        <c:scaling>
          <c:orientation val="minMax"/>
        </c:scaling>
        <c:delete val="1"/>
        <c:axPos val="b"/>
        <c:majorTickMark val="out"/>
        <c:minorTickMark val="none"/>
        <c:tickLblPos val="nextTo"/>
        <c:crossAx val="319138048"/>
        <c:crosses val="autoZero"/>
        <c:auto val="1"/>
        <c:lblAlgn val="ctr"/>
        <c:lblOffset val="100"/>
        <c:noMultiLvlLbl val="0"/>
      </c:catAx>
      <c:valAx>
        <c:axId val="319138048"/>
        <c:scaling>
          <c:orientation val="minMax"/>
        </c:scaling>
        <c:delete val="1"/>
        <c:axPos val="r"/>
        <c:numFmt formatCode="General" sourceLinked="1"/>
        <c:majorTickMark val="out"/>
        <c:minorTickMark val="none"/>
        <c:tickLblPos val="nextTo"/>
        <c:crossAx val="319136512"/>
        <c:crosses val="max"/>
        <c:crossBetween val="between"/>
      </c:valAx>
      <c:spPr>
        <a:no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Slide21_Datenblatt!$A$50</c:f>
              <c:strCache>
                <c:ptCount val="1"/>
                <c:pt idx="0">
                  <c:v>2014</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1-633C-4A12-BE5C-9BB29C956A96}"/>
              </c:ext>
            </c:extLst>
          </c:dPt>
          <c:dPt>
            <c:idx val="1"/>
            <c:invertIfNegative val="0"/>
            <c:bubble3D val="0"/>
            <c:spPr>
              <a:solidFill>
                <a:srgbClr val="6464FF"/>
              </a:solidFill>
              <a:ln w="25400">
                <a:noFill/>
              </a:ln>
            </c:spPr>
            <c:extLst>
              <c:ext xmlns:c16="http://schemas.microsoft.com/office/drawing/2014/chart" uri="{C3380CC4-5D6E-409C-BE32-E72D297353CC}">
                <c16:uniqueId val="{00000003-633C-4A12-BE5C-9BB29C956A96}"/>
              </c:ext>
            </c:extLst>
          </c:dPt>
          <c:dLbls>
            <c:dLbl>
              <c:idx val="0"/>
              <c:tx>
                <c:strRef>
                  <c:f>Slide21_Datenblatt!$E$50</c:f>
                  <c:strCache>
                    <c:ptCount val="1"/>
                    <c:pt idx="0">
                      <c:v>63,4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{979F952D-CAE2-4C64-8AD6-3F3F984B293F}</c15:txfldGUID>
                      <c15:f>Slide21_Datenblatt!$E$50</c15:f>
                      <c15:dlblFieldTableCache>
                        <c:ptCount val="1"/>
                        <c:pt idx="0">
                          <c:v>63,4</c:v>
                        </c:pt>
                      </c15:dlblFieldTableCache>
                    </c15:dlblFTEntry>
                  </c15:dlblFieldTable>
                  <c15:showDataLabelsRange val="0"/>
                </c:ext>
                <c:ext xmlns:c16="http://schemas.microsoft.com/office/drawing/2014/chart" uri="{C3380CC4-5D6E-409C-BE32-E72D297353CC}">
                  <c16:uniqueId val="{00000001-633C-4A12-BE5C-9BB29C956A96}"/>
                </c:ext>
              </c:extLst>
            </c:dLbl>
            <c:dLbl>
              <c:idx val="1"/>
              <c:tx>
                <c:strRef>
                  <c:f>Slide21_Datenblatt!$F$50</c:f>
                  <c:strCache>
                    <c:ptCount val="1"/>
                    <c:pt idx="0">
                      <c:v>60,2</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{89D7F6ED-7F7D-41C4-BCF5-36191544F78E}</c15:txfldGUID>
                      <c15:f>Slide21_Datenblatt!$F$50</c15:f>
                      <c15:dlblFieldTableCache>
                        <c:ptCount val="1"/>
                        <c:pt idx="0">
                          <c:v>60,2</c:v>
                        </c:pt>
                      </c15:dlblFieldTableCache>
                    </c15:dlblFTEntry>
                  </c15:dlblFieldTable>
                  <c15:showDataLabelsRange val="0"/>
                </c:ext>
                <c:ext xmlns:c16="http://schemas.microsoft.com/office/drawing/2014/chart" uri="{C3380CC4-5D6E-409C-BE32-E72D297353CC}">
                  <c16:uniqueId val="{00000003-633C-4A12-BE5C-9BB29C956A96}"/>
                </c:ext>
              </c:extLst>
            </c:dLbl>
            <c:spPr>
              <a:noFill/>
              <a:ln w="25400">
                <a:noFill/>
              </a:ln>
            </c:spPr>
            <c:txPr>
              <a:bodyPr/>
              <a:lstStyle/>
              <a:p>
                <a:pPr>
                  <a:defRPr sz="1425"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Slide21_Datenblatt!$B$49:$C$49</c:f>
              <c:strCache>
                <c:ptCount val="2"/>
                <c:pt idx="0">
                  <c:v>Eigenkapitalquote</c:v>
                </c:pt>
                <c:pt idx="1">
                  <c:v>Anlagendeckung</c:v>
                </c:pt>
              </c:strCache>
            </c:strRef>
          </c:cat>
          <c:val>
            <c:numRef>
              <c:f>Slide21_Datenblatt!$B$50:$C$50</c:f>
              <c:numCache>
                <c:formatCode>#,##0</c:formatCode>
                <c:ptCount val="2"/>
                <c:pt idx="0">
                  <c:v>63.4</c:v>
                </c:pt>
                <c:pt idx="1">
                  <c:v>60.18</c:v>
                </c:pt>
              </c:numCache>
            </c:numRef>
          </c:val>
          <c:extLst>
            <c:ext xmlns:c16="http://schemas.microsoft.com/office/drawing/2014/chart" uri="{C3380CC4-5D6E-409C-BE32-E72D297353CC}">
              <c16:uniqueId val="{00000004-633C-4A12-BE5C-9BB29C956A96}"/>
            </c:ext>
          </c:extLst>
        </c:ser>
        <c:ser>
          <c:idx val="2"/>
          <c:order val="1"/>
          <c:tx>
            <c:strRef>
              <c:f>Slide21_Datenblatt!$A$51</c:f>
              <c:strCache>
                <c:ptCount val="1"/>
                <c:pt idx="0">
                  <c:v>2015</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6-633C-4A12-BE5C-9BB29C956A96}"/>
              </c:ext>
            </c:extLst>
          </c:dPt>
          <c:dPt>
            <c:idx val="1"/>
            <c:invertIfNegative val="0"/>
            <c:bubble3D val="0"/>
            <c:spPr>
              <a:solidFill>
                <a:srgbClr val="6464FF"/>
              </a:solidFill>
              <a:ln w="25400">
                <a:noFill/>
              </a:ln>
            </c:spPr>
            <c:extLst>
              <c:ext xmlns:c16="http://schemas.microsoft.com/office/drawing/2014/chart" uri="{C3380CC4-5D6E-409C-BE32-E72D297353CC}">
                <c16:uniqueId val="{00000008-633C-4A12-BE5C-9BB29C956A96}"/>
              </c:ext>
            </c:extLst>
          </c:dPt>
          <c:dLbls>
            <c:dLbl>
              <c:idx val="0"/>
              <c:tx>
                <c:strRef>
                  <c:f>Slide21_Datenblatt!$E$51</c:f>
                  <c:strCache>
                    <c:ptCount val="1"/>
                    <c:pt idx="0">
                      <c:v>66,2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{E82741F5-619C-4DBF-8A4F-21FC879EF35C}</c15:txfldGUID>
                      <c15:f>Slide21_Datenblatt!$E$51</c15:f>
                      <c15:dlblFieldTableCache>
                        <c:ptCount val="1"/>
                        <c:pt idx="0">
                          <c:v>66,2</c:v>
                        </c:pt>
                      </c15:dlblFieldTableCache>
                    </c15:dlblFTEntry>
                  </c15:dlblFieldTable>
                  <c15:showDataLabelsRange val="0"/>
                </c:ext>
                <c:ext xmlns:c16="http://schemas.microsoft.com/office/drawing/2014/chart" uri="{C3380CC4-5D6E-409C-BE32-E72D297353CC}">
                  <c16:uniqueId val="{00000006-633C-4A12-BE5C-9BB29C956A96}"/>
                </c:ext>
              </c:extLst>
            </c:dLbl>
            <c:dLbl>
              <c:idx val="1"/>
              <c:tx>
                <c:strRef>
                  <c:f>Slide21_Datenblatt!$F$51</c:f>
                  <c:strCache>
                    <c:ptCount val="1"/>
                    <c:pt idx="0">
                      <c:v>61,7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{3AB329B5-71A5-4D84-B79B-ABE7C093828D}</c15:txfldGUID>
                      <c15:f>Slide21_Datenblatt!$F$51</c15:f>
                      <c15:dlblFieldTableCache>
                        <c:ptCount val="1"/>
                        <c:pt idx="0">
                          <c:v>61,7</c:v>
                        </c:pt>
                      </c15:dlblFieldTableCache>
                    </c15:dlblFTEntry>
                  </c15:dlblFieldTable>
                  <c15:showDataLabelsRange val="0"/>
                </c:ext>
                <c:ext xmlns:c16="http://schemas.microsoft.com/office/drawing/2014/chart" uri="{C3380CC4-5D6E-409C-BE32-E72D297353CC}">
                  <c16:uniqueId val="{00000008-633C-4A12-BE5C-9BB29C956A96}"/>
                </c:ext>
              </c:extLst>
            </c:dLbl>
            <c:spPr>
              <a:noFill/>
              <a:ln w="25400">
                <a:noFill/>
              </a:ln>
            </c:spPr>
            <c:txPr>
              <a:bodyPr/>
              <a:lstStyle/>
              <a:p>
                <a:pPr algn="r">
                  <a:defRPr sz="1425"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Slide21_Datenblatt!$B$49:$C$49</c:f>
              <c:strCache>
                <c:ptCount val="2"/>
                <c:pt idx="0">
                  <c:v>Eigenkapitalquote</c:v>
                </c:pt>
                <c:pt idx="1">
                  <c:v>Anlagendeckung</c:v>
                </c:pt>
              </c:strCache>
            </c:strRef>
          </c:cat>
          <c:val>
            <c:numRef>
              <c:f>Slide21_Datenblatt!$B$51:$C$51</c:f>
              <c:numCache>
                <c:formatCode>#,##0</c:formatCode>
                <c:ptCount val="2"/>
                <c:pt idx="0">
                  <c:v>66.16</c:v>
                </c:pt>
                <c:pt idx="1">
                  <c:v>61.74</c:v>
                </c:pt>
              </c:numCache>
            </c:numRef>
          </c:val>
          <c:extLst>
            <c:ext xmlns:c16="http://schemas.microsoft.com/office/drawing/2014/chart" uri="{C3380CC4-5D6E-409C-BE32-E72D297353CC}">
              <c16:uniqueId val="{00000009-633C-4A12-BE5C-9BB29C956A96}"/>
            </c:ext>
          </c:extLst>
        </c:ser>
        <c:ser>
          <c:idx val="1"/>
          <c:order val="2"/>
          <c:tx>
            <c:strRef>
              <c:f>Slide21_Datenblatt!$A$52</c:f>
              <c:strCache>
                <c:ptCount val="1"/>
                <c:pt idx="0">
                  <c:v>2016</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B-633C-4A12-BE5C-9BB29C956A96}"/>
              </c:ext>
            </c:extLst>
          </c:dPt>
          <c:dPt>
            <c:idx val="1"/>
            <c:invertIfNegative val="0"/>
            <c:bubble3D val="0"/>
            <c:spPr>
              <a:solidFill>
                <a:srgbClr val="6464FF"/>
              </a:solidFill>
              <a:ln w="25400">
                <a:noFill/>
              </a:ln>
            </c:spPr>
            <c:extLst>
              <c:ext xmlns:c16="http://schemas.microsoft.com/office/drawing/2014/chart" uri="{C3380CC4-5D6E-409C-BE32-E72D297353CC}">
                <c16:uniqueId val="{0000000D-633C-4A12-BE5C-9BB29C956A96}"/>
              </c:ext>
            </c:extLst>
          </c:dPt>
          <c:dLbls>
            <c:dLbl>
              <c:idx val="0"/>
              <c:tx>
                <c:strRef>
                  <c:f>Slide21_Datenblatt!$E$52</c:f>
                  <c:strCache>
                    <c:ptCount val="1"/>
                    <c:pt idx="0">
                      <c:v>76,5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{8AE19E47-0BB1-47CF-A8F3-AE500A9D7537}</c15:txfldGUID>
                      <c15:f>Slide21_Datenblatt!$E$52</c15:f>
                      <c15:dlblFieldTableCache>
                        <c:ptCount val="1"/>
                        <c:pt idx="0">
                          <c:v>76,5</c:v>
                        </c:pt>
                      </c15:dlblFieldTableCache>
                    </c15:dlblFTEntry>
                  </c15:dlblFieldTable>
                  <c15:showDataLabelsRange val="0"/>
                </c:ext>
                <c:ext xmlns:c16="http://schemas.microsoft.com/office/drawing/2014/chart" uri="{C3380CC4-5D6E-409C-BE32-E72D297353CC}">
                  <c16:uniqueId val="{0000000B-633C-4A12-BE5C-9BB29C956A96}"/>
                </c:ext>
              </c:extLst>
            </c:dLbl>
            <c:dLbl>
              <c:idx val="1"/>
              <c:tx>
                <c:strRef>
                  <c:f>Slide21_Datenblatt!$F$52</c:f>
                  <c:strCache>
                    <c:ptCount val="1"/>
                    <c:pt idx="0">
                      <c:v>76,9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{3B0259B5-F822-4FC2-90B4-CA5F7DB11F31}</c15:txfldGUID>
                      <c15:f>Slide21_Datenblatt!$F$52</c15:f>
                      <c15:dlblFieldTableCache>
                        <c:ptCount val="1"/>
                        <c:pt idx="0">
                          <c:v>76,9</c:v>
                        </c:pt>
                      </c15:dlblFieldTableCache>
                    </c15:dlblFTEntry>
                  </c15:dlblFieldTable>
                  <c15:showDataLabelsRange val="0"/>
                </c:ext>
                <c:ext xmlns:c16="http://schemas.microsoft.com/office/drawing/2014/chart" uri="{C3380CC4-5D6E-409C-BE32-E72D297353CC}">
                  <c16:uniqueId val="{0000000D-633C-4A12-BE5C-9BB29C956A96}"/>
                </c:ext>
              </c:extLst>
            </c:dLbl>
            <c:spPr>
              <a:noFill/>
              <a:ln w="25400">
                <a:noFill/>
              </a:ln>
            </c:spPr>
            <c:txPr>
              <a:bodyPr/>
              <a:lstStyle/>
              <a:p>
                <a:pPr algn="r">
                  <a:defRPr sz="1425"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Slide21_Datenblatt!$B$49:$C$49</c:f>
              <c:strCache>
                <c:ptCount val="2"/>
                <c:pt idx="0">
                  <c:v>Eigenkapitalquote</c:v>
                </c:pt>
                <c:pt idx="1">
                  <c:v>Anlagendeckung</c:v>
                </c:pt>
              </c:strCache>
            </c:strRef>
          </c:cat>
          <c:val>
            <c:numRef>
              <c:f>Slide21_Datenblatt!$B$52:$C$52</c:f>
              <c:numCache>
                <c:formatCode>#,##0</c:formatCode>
                <c:ptCount val="2"/>
                <c:pt idx="0">
                  <c:v>76.45</c:v>
                </c:pt>
                <c:pt idx="1">
                  <c:v>76.94</c:v>
                </c:pt>
              </c:numCache>
            </c:numRef>
          </c:val>
          <c:extLst>
            <c:ext xmlns:c16="http://schemas.microsoft.com/office/drawing/2014/chart" uri="{C3380CC4-5D6E-409C-BE32-E72D297353CC}">
              <c16:uniqueId val="{0000000E-633C-4A12-BE5C-9BB29C956A96}"/>
            </c:ext>
          </c:extLst>
        </c:ser>
        <c:ser>
          <c:idx val="3"/>
          <c:order val="3"/>
          <c:tx>
            <c:strRef>
              <c:f>Slide21_Datenblatt!$A$53</c:f>
              <c:strCache>
                <c:ptCount val="1"/>
                <c:pt idx="0">
                  <c:v>2017</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10-633C-4A12-BE5C-9BB29C956A96}"/>
              </c:ext>
            </c:extLst>
          </c:dPt>
          <c:dPt>
            <c:idx val="1"/>
            <c:invertIfNegative val="0"/>
            <c:bubble3D val="0"/>
            <c:spPr>
              <a:solidFill>
                <a:srgbClr val="6464FF"/>
              </a:solidFill>
              <a:ln w="25400">
                <a:noFill/>
              </a:ln>
            </c:spPr>
            <c:extLst>
              <c:ext xmlns:c16="http://schemas.microsoft.com/office/drawing/2014/chart" uri="{C3380CC4-5D6E-409C-BE32-E72D297353CC}">
                <c16:uniqueId val="{00000012-633C-4A12-BE5C-9BB29C956A96}"/>
              </c:ext>
            </c:extLst>
          </c:dPt>
          <c:dLbls>
            <c:dLbl>
              <c:idx val="0"/>
              <c:tx>
                <c:strRef>
                  <c:f>Slide21_Datenblatt!$E$53</c:f>
                  <c:strCache>
                    <c:ptCount val="1"/>
                    <c:pt idx="0">
                      <c:v>77,8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{6D966B21-8F17-44FE-8B06-18B1B6A97F17}</c15:txfldGUID>
                      <c15:f>Slide21_Datenblatt!$E$53</c15:f>
                      <c15:dlblFieldTableCache>
                        <c:ptCount val="1"/>
                        <c:pt idx="0">
                          <c:v>77,8</c:v>
                        </c:pt>
                      </c15:dlblFieldTableCache>
                    </c15:dlblFTEntry>
                  </c15:dlblFieldTable>
                  <c15:showDataLabelsRange val="0"/>
                </c:ext>
                <c:ext xmlns:c16="http://schemas.microsoft.com/office/drawing/2014/chart" uri="{C3380CC4-5D6E-409C-BE32-E72D297353CC}">
                  <c16:uniqueId val="{00000010-633C-4A12-BE5C-9BB29C956A96}"/>
                </c:ext>
              </c:extLst>
            </c:dLbl>
            <c:dLbl>
              <c:idx val="1"/>
              <c:tx>
                <c:strRef>
                  <c:f>Slide21_Datenblatt!$F$53</c:f>
                  <c:strCache>
                    <c:ptCount val="1"/>
                    <c:pt idx="0">
                      <c:v>78,7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{586F3EEE-F028-4081-A86D-4A3E48547E53}</c15:txfldGUID>
                      <c15:f>Slide21_Datenblatt!$F$53</c15:f>
                      <c15:dlblFieldTableCache>
                        <c:ptCount val="1"/>
                        <c:pt idx="0">
                          <c:v>78,7</c:v>
                        </c:pt>
                      </c15:dlblFieldTableCache>
                    </c15:dlblFTEntry>
                  </c15:dlblFieldTable>
                  <c15:showDataLabelsRange val="0"/>
                </c:ext>
                <c:ext xmlns:c16="http://schemas.microsoft.com/office/drawing/2014/chart" uri="{C3380CC4-5D6E-409C-BE32-E72D297353CC}">
                  <c16:uniqueId val="{00000012-633C-4A12-BE5C-9BB29C956A96}"/>
                </c:ext>
              </c:extLst>
            </c:dLbl>
            <c:spPr>
              <a:noFill/>
              <a:ln w="25400">
                <a:noFill/>
              </a:ln>
            </c:spPr>
            <c:txPr>
              <a:bodyPr/>
              <a:lstStyle/>
              <a:p>
                <a:pPr algn="r">
                  <a:defRPr sz="1425"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Slide21_Datenblatt!$B$49:$C$49</c:f>
              <c:strCache>
                <c:ptCount val="2"/>
                <c:pt idx="0">
                  <c:v>Eigenkapitalquote</c:v>
                </c:pt>
                <c:pt idx="1">
                  <c:v>Anlagendeckung</c:v>
                </c:pt>
              </c:strCache>
            </c:strRef>
          </c:cat>
          <c:val>
            <c:numRef>
              <c:f>Slide21_Datenblatt!$B$53:$C$53</c:f>
              <c:numCache>
                <c:formatCode>#,##0</c:formatCode>
                <c:ptCount val="2"/>
                <c:pt idx="0">
                  <c:v>77.81</c:v>
                </c:pt>
                <c:pt idx="1">
                  <c:v>78.680000000000007</c:v>
                </c:pt>
              </c:numCache>
            </c:numRef>
          </c:val>
          <c:extLst>
            <c:ext xmlns:c16="http://schemas.microsoft.com/office/drawing/2014/chart" uri="{C3380CC4-5D6E-409C-BE32-E72D297353CC}">
              <c16:uniqueId val="{00000013-633C-4A12-BE5C-9BB29C956A96}"/>
            </c:ext>
          </c:extLst>
        </c:ser>
        <c:ser>
          <c:idx val="4"/>
          <c:order val="4"/>
          <c:tx>
            <c:strRef>
              <c:f>Slide21_Datenblatt!$A$54</c:f>
              <c:strCache>
                <c:ptCount val="1"/>
                <c:pt idx="0">
                  <c:v>2018</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15-633C-4A12-BE5C-9BB29C956A96}"/>
              </c:ext>
            </c:extLst>
          </c:dPt>
          <c:dPt>
            <c:idx val="1"/>
            <c:invertIfNegative val="0"/>
            <c:bubble3D val="0"/>
            <c:spPr>
              <a:solidFill>
                <a:srgbClr val="6464FF"/>
              </a:solidFill>
              <a:ln w="25400">
                <a:noFill/>
              </a:ln>
            </c:spPr>
            <c:extLst>
              <c:ext xmlns:c16="http://schemas.microsoft.com/office/drawing/2014/chart" uri="{C3380CC4-5D6E-409C-BE32-E72D297353CC}">
                <c16:uniqueId val="{00000017-633C-4A12-BE5C-9BB29C956A96}"/>
              </c:ext>
            </c:extLst>
          </c:dPt>
          <c:dLbls>
            <c:dLbl>
              <c:idx val="0"/>
              <c:tx>
                <c:strRef>
                  <c:f>Slide21_Datenblatt!$E$54</c:f>
                  <c:strCache>
                    <c:ptCount val="1"/>
                    <c:pt idx="0">
                      <c:v>76,6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{29D16CD6-4AF9-4E94-8478-71AF91842BEC}</c15:txfldGUID>
                      <c15:f>Slide21_Datenblatt!$E$54</c15:f>
                      <c15:dlblFieldTableCache>
                        <c:ptCount val="1"/>
                        <c:pt idx="0">
                          <c:v>76,6</c:v>
                        </c:pt>
                      </c15:dlblFieldTableCache>
                    </c15:dlblFTEntry>
                  </c15:dlblFieldTable>
                  <c15:showDataLabelsRange val="0"/>
                </c:ext>
                <c:ext xmlns:c16="http://schemas.microsoft.com/office/drawing/2014/chart" uri="{C3380CC4-5D6E-409C-BE32-E72D297353CC}">
                  <c16:uniqueId val="{00000015-633C-4A12-BE5C-9BB29C956A96}"/>
                </c:ext>
              </c:extLst>
            </c:dLbl>
            <c:dLbl>
              <c:idx val="1"/>
              <c:tx>
                <c:strRef>
                  <c:f>Slide21_Datenblatt!$F$54</c:f>
                  <c:strCache>
                    <c:ptCount val="1"/>
                    <c:pt idx="0">
                      <c:v>76,1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{ABC1230D-C76C-4BCD-9439-5AFB1564902F}</c15:txfldGUID>
                      <c15:f>Slide21_Datenblatt!$F$54</c15:f>
                      <c15:dlblFieldTableCache>
                        <c:ptCount val="1"/>
                        <c:pt idx="0">
                          <c:v>76,1</c:v>
                        </c:pt>
                      </c15:dlblFieldTableCache>
                    </c15:dlblFTEntry>
                  </c15:dlblFieldTable>
                  <c15:showDataLabelsRange val="0"/>
                </c:ext>
                <c:ext xmlns:c16="http://schemas.microsoft.com/office/drawing/2014/chart" uri="{C3380CC4-5D6E-409C-BE32-E72D297353CC}">
                  <c16:uniqueId val="{00000017-633C-4A12-BE5C-9BB29C956A96}"/>
                </c:ext>
              </c:extLst>
            </c:dLbl>
            <c:spPr>
              <a:noFill/>
              <a:ln w="25400">
                <a:noFill/>
              </a:ln>
            </c:spPr>
            <c:txPr>
              <a:bodyPr/>
              <a:lstStyle/>
              <a:p>
                <a:pPr algn="r">
                  <a:defRPr sz="1425"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Slide21_Datenblatt!$B$49:$C$49</c:f>
              <c:strCache>
                <c:ptCount val="2"/>
                <c:pt idx="0">
                  <c:v>Eigenkapitalquote</c:v>
                </c:pt>
                <c:pt idx="1">
                  <c:v>Anlagendeckung</c:v>
                </c:pt>
              </c:strCache>
            </c:strRef>
          </c:cat>
          <c:val>
            <c:numRef>
              <c:f>Slide21_Datenblatt!$B$54:$C$54</c:f>
              <c:numCache>
                <c:formatCode>#,##0</c:formatCode>
                <c:ptCount val="2"/>
                <c:pt idx="0">
                  <c:v>76.569999999999993</c:v>
                </c:pt>
                <c:pt idx="1">
                  <c:v>76.13</c:v>
                </c:pt>
              </c:numCache>
            </c:numRef>
          </c:val>
          <c:extLst>
            <c:ext xmlns:c16="http://schemas.microsoft.com/office/drawing/2014/chart" uri="{C3380CC4-5D6E-409C-BE32-E72D297353CC}">
              <c16:uniqueId val="{00000018-633C-4A12-BE5C-9BB29C956A96}"/>
            </c:ext>
          </c:extLst>
        </c:ser>
        <c:dLbls>
          <c:showLegendKey val="0"/>
          <c:showVal val="0"/>
          <c:showCatName val="0"/>
          <c:showSerName val="0"/>
          <c:showPercent val="0"/>
          <c:showBubbleSize val="0"/>
        </c:dLbls>
        <c:gapWidth val="50"/>
        <c:overlap val="-10"/>
        <c:axId val="311158656"/>
        <c:axId val="311160192"/>
      </c:barChart>
      <c:barChart>
        <c:barDir val="col"/>
        <c:grouping val="clustered"/>
        <c:varyColors val="0"/>
        <c:ser>
          <c:idx val="5"/>
          <c:order val="8"/>
          <c:tx>
            <c:strRef>
              <c:f>Slide21_Datenblatt!$A$59</c:f>
              <c:strCache>
                <c:ptCount val="1"/>
                <c:pt idx="0">
                  <c:v>unsichtbar</c:v>
                </c:pt>
              </c:strCache>
            </c:strRef>
          </c:tx>
          <c:spPr>
            <a:noFill/>
            <a:ln w="25400">
              <a:noFill/>
            </a:ln>
          </c:spPr>
          <c:invertIfNegative val="0"/>
          <c:val>
            <c:numRef>
              <c:f>Slide21_Datenblatt!$B$59</c:f>
              <c:numCache>
                <c:formatCode>General</c:formatCode>
                <c:ptCount val="1"/>
                <c:pt idx="0">
                  <c:v>0</c:v>
                </c:pt>
              </c:numCache>
            </c:numRef>
          </c:val>
          <c:extLst>
            <c:ext xmlns:c16="http://schemas.microsoft.com/office/drawing/2014/chart" uri="{C3380CC4-5D6E-409C-BE32-E72D297353CC}">
              <c16:uniqueId val="{00000019-633C-4A12-BE5C-9BB29C956A96}"/>
            </c:ext>
          </c:extLst>
        </c:ser>
        <c:dLbls>
          <c:showLegendKey val="0"/>
          <c:showVal val="0"/>
          <c:showCatName val="0"/>
          <c:showSerName val="0"/>
          <c:showPercent val="0"/>
          <c:showBubbleSize val="0"/>
        </c:dLbls>
        <c:gapWidth val="150"/>
        <c:axId val="311182464"/>
        <c:axId val="311184000"/>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Slide21_Datenblatt!$L$68:$L$73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Slide21_Datenblatt!$M$68:$M$73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A-633C-4A12-BE5C-9BB29C956A96}"/>
            </c:ext>
          </c:extLst>
        </c:ser>
        <c:dLbls>
          <c:showLegendKey val="0"/>
          <c:showVal val="0"/>
          <c:showCatName val="0"/>
          <c:showSerName val="0"/>
          <c:showPercent val="0"/>
          <c:showBubbleSize val="0"/>
        </c:dLbls>
        <c:axId val="311158656"/>
        <c:axId val="311160192"/>
      </c:scatterChart>
      <c:scatterChart>
        <c:scatterStyle val="lineMarker"/>
        <c:varyColors val="0"/>
        <c:ser>
          <c:idx val="10"/>
          <c:order val="5"/>
          <c:tx>
            <c:v>beschriftung</c:v>
          </c:tx>
          <c:spPr>
            <a:ln w="28575">
              <a:noFill/>
            </a:ln>
          </c:spPr>
          <c:marker>
            <c:symbol val="none"/>
          </c:marker>
          <c:dLbls>
            <c:dLbl>
              <c:idx val="1"/>
              <c:tx>
                <c:strRef>
                  <c:f>Slide21_Datenblatt!$J$62</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{959657F6-8A49-41EB-BCF1-8F9C85BECEF1}</c15:txfldGUID>
                      <c15:f>Slide21_Datenblatt!$J$62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1B-633C-4A12-BE5C-9BB29C956A96}"/>
                </c:ext>
              </c:extLst>
            </c:dLbl>
            <c:dLbl>
              <c:idx val="2"/>
              <c:tx>
                <c:strRef>
                  <c:f>Slide21_Datenblatt!$J$63</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{464BA110-313E-4386-A6B3-54CFE11895AD}</c15:txfldGUID>
                      <c15:f>Slide21_Datenblatt!$J$63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1C-633C-4A12-BE5C-9BB29C956A96}"/>
                </c:ext>
              </c:extLst>
            </c:dLbl>
            <c:dLbl>
              <c:idx val="3"/>
              <c:tx>
                <c:strRef>
                  <c:f>Slide21_Datenblatt!$J$64</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{8F692861-A54A-40FC-B7A6-D8E5F4E9FE64}</c15:txfldGUID>
                      <c15:f>Slide21_Datenblatt!$J$64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1D-633C-4A12-BE5C-9BB29C956A96}"/>
                </c:ext>
              </c:extLst>
            </c:dLbl>
            <c:dLbl>
              <c:idx val="4"/>
              <c:tx>
                <c:strRef>
                  <c:f>Slide21_Datenblatt!$J$65</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{081C07B2-6230-4497-91DB-7FFFC26D8F51}</c15:txfldGUID>
                      <c15:f>Slide21_Datenblatt!$J$65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1E-633C-4A12-BE5C-9BB29C956A96}"/>
                </c:ext>
              </c:extLst>
            </c:dLbl>
            <c:dLbl>
              <c:idx val="5"/>
              <c:tx>
                <c:strRef>
                  <c:f>Slide21_Datenblatt!$J$66</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{DDAC168C-6CE5-4173-AAA1-446E66EAD5FF}</c15:txfldGUID>
                      <c15:f>Slide21_Datenblatt!$J$66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1F-633C-4A12-BE5C-9BB29C956A96}"/>
                </c:ext>
              </c:extLst>
            </c:dLbl>
            <c:dLbl>
              <c:idx val="6"/>
              <c:tx>
                <c:strRef>
                  <c:f>Slide21_Datenblatt!$J$68</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{CEC567DE-D6B1-4E58-A393-98D580BB31FE}</c15:txfldGUID>
                      <c15:f>Slide21_Datenblatt!$J$68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0-633C-4A12-BE5C-9BB29C956A96}"/>
                </c:ext>
              </c:extLst>
            </c:dLbl>
            <c:dLbl>
              <c:idx val="7"/>
              <c:tx>
                <c:strRef>
                  <c:f>Slide21_Datenblatt!$J$69</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{E368BBEE-4638-4C76-88E6-AD422D6BE743}</c15:txfldGUID>
                      <c15:f>Slide21_Datenblatt!$J$69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1-633C-4A12-BE5C-9BB29C956A96}"/>
                </c:ext>
              </c:extLst>
            </c:dLbl>
            <c:dLbl>
              <c:idx val="8"/>
              <c:tx>
                <c:strRef>
                  <c:f>Slide21_Datenblatt!$J$70</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{C14D6D80-EB0F-4F06-91C3-1BC1D6D82812}</c15:txfldGUID>
                      <c15:f>Slide21_Datenblatt!$J$70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2-633C-4A12-BE5C-9BB29C956A96}"/>
                </c:ext>
              </c:extLst>
            </c:dLbl>
            <c:dLbl>
              <c:idx val="9"/>
              <c:tx>
                <c:strRef>
                  <c:f>Slide21_Datenblatt!$J$71</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{D75ED2EB-FACF-4DD5-85EA-F534E982D0A9}</c15:txfldGUID>
                      <c15:f>Slide21_Datenblatt!$J$71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3-633C-4A12-BE5C-9BB29C956A96}"/>
                </c:ext>
              </c:extLst>
            </c:dLbl>
            <c:dLbl>
              <c:idx val="10"/>
              <c:tx>
                <c:strRef>
                  <c:f>Slide21_Datenblatt!$J$72</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{2BB15D77-4690-464B-8F7F-E07B0D99C079}</c15:txfldGUID>
                      <c15:f>Slide21_Datenblatt!$J$72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4-633C-4A12-BE5C-9BB29C956A96}"/>
                </c:ext>
              </c:extLst>
            </c:dLbl>
            <c:dLbl>
              <c:idx val="11"/>
              <c:delete val="1"/>
              <c:extLst>
                <c:ext xmlns:c15="http://schemas.microsoft.com/office/drawing/2012/chart" uri="{CE6537A1-D6FC-4f65-9D91-7224C49458BB}"/>
                <c:ext xmlns:c16="http://schemas.microsoft.com/office/drawing/2014/chart" uri="{C3380CC4-5D6E-409C-BE32-E72D297353CC}">
                  <c16:uniqueId val="{00000025-633C-4A12-BE5C-9BB29C956A96}"/>
                </c:ext>
              </c:extLst>
            </c:dLbl>
            <c:spPr>
              <a:noFill/>
              <a:ln w="25400">
                <a:noFill/>
              </a:ln>
            </c:spPr>
            <c:txPr>
              <a:bodyPr/>
              <a:lstStyle/>
              <a:p>
                <a:pPr>
                  <a:defRPr sz="1425"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Slide21_Datenblatt!$G$61:$G$72</c:f>
              <c:numCache>
                <c:formatCode>General</c:formatCode>
                <c:ptCount val="12"/>
                <c:pt idx="0">
                  <c:v>0.45</c:v>
                </c:pt>
                <c:pt idx="1">
                  <c:v>0.54500000000000004</c:v>
                </c:pt>
                <c:pt idx="2">
                  <c:v>0.73250000000000004</c:v>
                </c:pt>
                <c:pt idx="3">
                  <c:v>0.92</c:v>
                </c:pt>
                <c:pt idx="4">
                  <c:v>1.1074999999999999</c:v>
                </c:pt>
                <c:pt idx="5">
                  <c:v>1.2949999999999999</c:v>
                </c:pt>
                <c:pt idx="6">
                  <c:v>1.5449999999999999</c:v>
                </c:pt>
                <c:pt idx="7">
                  <c:v>1.7324999999999999</c:v>
                </c:pt>
                <c:pt idx="8">
                  <c:v>1.92</c:v>
                </c:pt>
                <c:pt idx="9">
                  <c:v>2.1074999999999999</c:v>
                </c:pt>
                <c:pt idx="10">
                  <c:v>2.2949999999999999</c:v>
                </c:pt>
                <c:pt idx="11">
                  <c:v>2.4824999999999999</c:v>
                </c:pt>
              </c:numCache>
            </c:numRef>
          </c:xVal>
          <c:yVal>
            <c:numRef>
              <c:f>Slide21_Datenblatt!$H$61:$H$72</c:f>
              <c:numCache>
                <c:formatCode>0.00</c:formatCode>
                <c:ptCount val="12"/>
                <c:pt idx="1">
                  <c:v>-3.9340000000000006</c:v>
                </c:pt>
                <c:pt idx="2">
                  <c:v>-3.9340000000000006</c:v>
                </c:pt>
                <c:pt idx="3">
                  <c:v>-3.9340000000000006</c:v>
                </c:pt>
                <c:pt idx="4">
                  <c:v>-3.9340000000000006</c:v>
                </c:pt>
                <c:pt idx="5">
                  <c:v>-3.9340000000000006</c:v>
                </c:pt>
                <c:pt idx="6">
                  <c:v>-3.9340000000000006</c:v>
                </c:pt>
                <c:pt idx="7">
                  <c:v>-3.9340000000000006</c:v>
                </c:pt>
                <c:pt idx="8">
                  <c:v>-3.9340000000000006</c:v>
                </c:pt>
                <c:pt idx="9">
                  <c:v>-3.9340000000000006</c:v>
                </c:pt>
                <c:pt idx="10">
                  <c:v>-3.9340000000000006</c:v>
                </c:pt>
                <c:pt idx="11">
                  <c:v>-3.9340000000000006</c:v>
                </c:pt>
              </c:numCache>
            </c:numRef>
          </c:yVal>
          <c:smooth val="0"/>
          <c:extLst>
            <c:ext xmlns:c16="http://schemas.microsoft.com/office/drawing/2014/chart" uri="{C3380CC4-5D6E-409C-BE32-E72D297353CC}">
              <c16:uniqueId val="{00000026-633C-4A12-BE5C-9BB29C956A96}"/>
            </c:ext>
          </c:extLst>
        </c:ser>
        <c:ser>
          <c:idx val="9"/>
          <c:order val="6"/>
          <c:tx>
            <c:v>Achse</c:v>
          </c:tx>
          <c:spPr>
            <a:ln w="38100">
              <a:solidFill>
                <a:srgbClr val="000000"/>
              </a:solidFill>
              <a:prstDash val="solid"/>
            </a:ln>
          </c:spPr>
          <c:marker>
            <c:symbol val="none"/>
          </c:marker>
          <c:xVal>
            <c:numRef>
              <c:f>Slide21_Datenblatt!$L$61:$L$67</c:f>
              <c:numCache>
                <c:formatCode>General</c:formatCode>
                <c:ptCount val="7"/>
                <c:pt idx="0">
                  <c:v>0.52500000000000002</c:v>
                </c:pt>
                <c:pt idx="1">
                  <c:v>0.54500000000000004</c:v>
                </c:pt>
                <c:pt idx="2">
                  <c:v>0.72499999999999998</c:v>
                </c:pt>
                <c:pt idx="3">
                  <c:v>0.91500000000000004</c:v>
                </c:pt>
                <c:pt idx="4">
                  <c:v>1.1000000000000001</c:v>
                </c:pt>
                <c:pt idx="5">
                  <c:v>1.4750000000000001</c:v>
                </c:pt>
                <c:pt idx="6">
                  <c:v>1.4750000000000001</c:v>
                </c:pt>
              </c:numCache>
            </c:numRef>
          </c:xVal>
          <c:yVal>
            <c:numRef>
              <c:f>Slide21_Datenblatt!$M$61:$M$67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27-633C-4A12-BE5C-9BB29C956A96}"/>
            </c:ext>
          </c:extLst>
        </c:ser>
        <c:ser>
          <c:idx val="11"/>
          <c:order val="7"/>
          <c:tx>
            <c:v>rubrik</c:v>
          </c:tx>
          <c:spPr>
            <a:ln w="28575">
              <a:noFill/>
            </a:ln>
          </c:spPr>
          <c:marker>
            <c:symbol val="none"/>
          </c:marker>
          <c:dLbls>
            <c:dLbl>
              <c:idx val="0"/>
              <c:layout>
                <c:manualLayout>
                  <c:x val="7.986111111111107E-3"/>
                  <c:y val="-4.2198008077273808E-3"/>
                </c:manualLayout>
              </c:layout>
              <c:tx>
                <c:strRef>
                  <c:f>Slide21_Datenblatt!$A$4</c:f>
                  <c:strCache>
                    <c:ptCount val="1"/>
                    <c:pt idx="0">
                      <c:v>Eigenkapitalquote</c:v>
                    </c:pt>
                  </c:strCache>
                </c:strRef>
              </c:tx>
              <c:spPr>
                <a:noFill/>
                <a:ln w="25400">
                  <a:noFill/>
                </a:ln>
              </c:spPr>
              <c:txPr>
                <a:bodyPr/>
                <a:lstStyle/>
                <a:p>
                  <a:pPr algn="l">
                    <a:defRPr sz="1425"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{EEEB963F-0EC0-4BC4-A410-EA78AD6C65F5}</c15:txfldGUID>
                      <c15:f>Slide21_Datenblatt!$A$4</c15:f>
                      <c15:dlblFieldTableCache>
                        <c:ptCount val="1"/>
                        <c:pt idx="0">
                          <c:v>Eigenkapitalquote</c:v>
                        </c:pt>
                      </c15:dlblFieldTableCache>
                    </c15:dlblFTEntry>
                  </c15:dlblFieldTable>
                  <c15:showDataLabelsRange val="0"/>
                </c:ext>
                <c:ext xmlns:c16="http://schemas.microsoft.com/office/drawing/2014/chart" uri="{C3380CC4-5D6E-409C-BE32-E72D297353CC}">
                  <c16:uniqueId val="{00000028-633C-4A12-BE5C-9BB29C956A96}"/>
                </c:ext>
              </c:extLst>
            </c:dLbl>
            <c:dLbl>
              <c:idx val="1"/>
              <c:delete val="1"/>
              <c:extLst>
                <c:ext xmlns:c15="http://schemas.microsoft.com/office/drawing/2012/chart" uri="{CE6537A1-D6FC-4f65-9D91-7224C49458BB}"/>
                <c:ext xmlns:c16="http://schemas.microsoft.com/office/drawing/2014/chart" uri="{C3380CC4-5D6E-409C-BE32-E72D297353CC}">
                  <c16:uniqueId val="{00000029-633C-4A12-BE5C-9BB29C956A96}"/>
                </c:ext>
              </c:extLst>
            </c:dLbl>
            <c:dLbl>
              <c:idx val="2"/>
              <c:delete val="1"/>
              <c:extLst>
                <c:ext xmlns:c15="http://schemas.microsoft.com/office/drawing/2012/chart" uri="{CE6537A1-D6FC-4f65-9D91-7224C49458BB}"/>
                <c:ext xmlns:c16="http://schemas.microsoft.com/office/drawing/2014/chart" uri="{C3380CC4-5D6E-409C-BE32-E72D297353CC}">
                  <c16:uniqueId val="{0000002A-633C-4A12-BE5C-9BB29C956A96}"/>
                </c:ext>
              </c:extLst>
            </c:dLbl>
            <c:dLbl>
              <c:idx val="3"/>
              <c:delete val="1"/>
              <c:extLst>
                <c:ext xmlns:c15="http://schemas.microsoft.com/office/drawing/2012/chart" uri="{CE6537A1-D6FC-4f65-9D91-7224C49458BB}"/>
                <c:ext xmlns:c16="http://schemas.microsoft.com/office/drawing/2014/chart" uri="{C3380CC4-5D6E-409C-BE32-E72D297353CC}">
                  <c16:uniqueId val="{0000002B-633C-4A12-BE5C-9BB29C956A96}"/>
                </c:ext>
              </c:extLst>
            </c:dLbl>
            <c:dLbl>
              <c:idx val="4"/>
              <c:delete val="1"/>
              <c:extLst>
                <c:ext xmlns:c15="http://schemas.microsoft.com/office/drawing/2012/chart" uri="{CE6537A1-D6FC-4f65-9D91-7224C49458BB}"/>
                <c:ext xmlns:c16="http://schemas.microsoft.com/office/drawing/2014/chart" uri="{C3380CC4-5D6E-409C-BE32-E72D297353CC}">
                  <c16:uniqueId val="{0000002C-633C-4A12-BE5C-9BB29C956A96}"/>
                </c:ext>
              </c:extLst>
            </c:dLbl>
            <c:dLbl>
              <c:idx val="5"/>
              <c:delete val="1"/>
              <c:extLst>
                <c:ext xmlns:c15="http://schemas.microsoft.com/office/drawing/2012/chart" uri="{CE6537A1-D6FC-4f65-9D91-7224C49458BB}"/>
                <c:ext xmlns:c16="http://schemas.microsoft.com/office/drawing/2014/chart" uri="{C3380CC4-5D6E-409C-BE32-E72D297353CC}">
                  <c16:uniqueId val="{0000002D-633C-4A12-BE5C-9BB29C956A96}"/>
                </c:ext>
              </c:extLst>
            </c:dLbl>
            <c:dLbl>
              <c:idx val="6"/>
              <c:layout>
                <c:manualLayout>
                  <c:x val="1.1111111111111091E-2"/>
                  <c:y val="-4.2198008077273808E-3"/>
                </c:manualLayout>
              </c:layout>
              <c:tx>
                <c:strRef>
                  <c:f>Slide21_Datenblatt!$A$5</c:f>
                  <c:strCache>
                    <c:ptCount val="1"/>
                    <c:pt idx="0">
                      <c:v>Anlagendeckung</c:v>
                    </c:pt>
                  </c:strCache>
                </c:strRef>
              </c:tx>
              <c:spPr>
                <a:noFill/>
                <a:ln w="25400">
                  <a:noFill/>
                </a:ln>
              </c:spPr>
              <c:txPr>
                <a:bodyPr/>
                <a:lstStyle/>
                <a:p>
                  <a:pPr algn="l">
                    <a:defRPr sz="1425"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{E22BA7D6-D487-48E4-937C-6634B11C16F0}</c15:txfldGUID>
                      <c15:f>Slide21_Datenblatt!$A$5</c15:f>
                      <c15:dlblFieldTableCache>
                        <c:ptCount val="1"/>
                        <c:pt idx="0">
                          <c:v>Anlagendeckung</c:v>
                        </c:pt>
                      </c15:dlblFieldTableCache>
                    </c15:dlblFTEntry>
                  </c15:dlblFieldTable>
                  <c15:showDataLabelsRange val="0"/>
                </c:ext>
                <c:ext xmlns:c16="http://schemas.microsoft.com/office/drawing/2014/chart" uri="{C3380CC4-5D6E-409C-BE32-E72D297353CC}">
                  <c16:uniqueId val="{0000002E-633C-4A12-BE5C-9BB29C956A96}"/>
                </c:ext>
              </c:extLst>
            </c:dLbl>
            <c:dLbl>
              <c:idx val="7"/>
              <c:delete val="1"/>
              <c:extLst>
                <c:ext xmlns:c15="http://schemas.microsoft.com/office/drawing/2012/chart" uri="{CE6537A1-D6FC-4f65-9D91-7224C49458BB}"/>
                <c:ext xmlns:c16="http://schemas.microsoft.com/office/drawing/2014/chart" uri="{C3380CC4-5D6E-409C-BE32-E72D297353CC}">
                  <c16:uniqueId val="{0000002F-633C-4A12-BE5C-9BB29C956A96}"/>
                </c:ext>
              </c:extLst>
            </c:dLbl>
            <c:dLbl>
              <c:idx val="8"/>
              <c:delete val="1"/>
              <c:extLst>
                <c:ext xmlns:c15="http://schemas.microsoft.com/office/drawing/2012/chart" uri="{CE6537A1-D6FC-4f65-9D91-7224C49458BB}"/>
                <c:ext xmlns:c16="http://schemas.microsoft.com/office/drawing/2014/chart" uri="{C3380CC4-5D6E-409C-BE32-E72D297353CC}">
                  <c16:uniqueId val="{00000030-633C-4A12-BE5C-9BB29C956A96}"/>
                </c:ext>
              </c:extLst>
            </c:dLbl>
            <c:dLbl>
              <c:idx val="9"/>
              <c:delete val="1"/>
              <c:extLst>
                <c:ext xmlns:c15="http://schemas.microsoft.com/office/drawing/2012/chart" uri="{CE6537A1-D6FC-4f65-9D91-7224C49458BB}"/>
                <c:ext xmlns:c16="http://schemas.microsoft.com/office/drawing/2014/chart" uri="{C3380CC4-5D6E-409C-BE32-E72D297353CC}">
                  <c16:uniqueId val="{00000031-633C-4A12-BE5C-9BB29C956A96}"/>
                </c:ext>
              </c:extLst>
            </c:dLbl>
            <c:dLbl>
              <c:idx val="10"/>
              <c:delete val="1"/>
              <c:extLst>
                <c:ext xmlns:c15="http://schemas.microsoft.com/office/drawing/2012/chart" uri="{CE6537A1-D6FC-4f65-9D91-7224C49458BB}"/>
                <c:ext xmlns:c16="http://schemas.microsoft.com/office/drawing/2014/chart" uri="{C3380CC4-5D6E-409C-BE32-E72D297353CC}">
                  <c16:uniqueId val="{00000032-633C-4A12-BE5C-9BB29C956A96}"/>
                </c:ext>
              </c:extLst>
            </c:dLbl>
            <c:dLbl>
              <c:idx val="11"/>
              <c:delete val="1"/>
              <c:extLst>
                <c:ext xmlns:c15="http://schemas.microsoft.com/office/drawing/2012/chart" uri="{CE6537A1-D6FC-4f65-9D91-7224C49458BB}"/>
                <c:ext xmlns:c16="http://schemas.microsoft.com/office/drawing/2014/chart" uri="{C3380CC4-5D6E-409C-BE32-E72D297353CC}">
                  <c16:uniqueId val="{00000033-633C-4A12-BE5C-9BB29C956A96}"/>
                </c:ext>
              </c:extLst>
            </c:dLbl>
            <c:spPr>
              <a:noFill/>
              <a:ln w="25400">
                <a:noFill/>
              </a:ln>
            </c:spPr>
            <c:txPr>
              <a:bodyPr/>
              <a:lstStyle/>
              <a:p>
                <a:pPr>
                  <a:defRPr sz="1425"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Slide21_Datenblatt!$O$61:$O$72</c:f>
              <c:numCache>
                <c:formatCode>General</c:formatCode>
                <c:ptCount val="12"/>
                <c:pt idx="0">
                  <c:v>0.52500000000000002</c:v>
                </c:pt>
                <c:pt idx="1">
                  <c:v>0.54500000000000004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numCache>
            </c:numRef>
          </c:xVal>
          <c:yVal>
            <c:numRef>
              <c:f>Slide21_Datenblatt!$P$61:$P$72</c:f>
              <c:numCache>
                <c:formatCode>#,##0</c:formatCode>
                <c:ptCount val="12"/>
                <c:pt idx="0">
                  <c:v>-19.670000000000002</c:v>
                </c:pt>
                <c:pt idx="1">
                  <c:v>-19.670000000000002</c:v>
                </c:pt>
                <c:pt idx="2">
                  <c:v>-19.670000000000002</c:v>
                </c:pt>
                <c:pt idx="3">
                  <c:v>-19.670000000000002</c:v>
                </c:pt>
                <c:pt idx="4">
                  <c:v>-19.670000000000002</c:v>
                </c:pt>
                <c:pt idx="5">
                  <c:v>-19.670000000000002</c:v>
                </c:pt>
                <c:pt idx="6">
                  <c:v>-19.670000000000002</c:v>
                </c:pt>
                <c:pt idx="7">
                  <c:v>-19.670000000000002</c:v>
                </c:pt>
                <c:pt idx="8">
                  <c:v>-19.670000000000002</c:v>
                </c:pt>
                <c:pt idx="9">
                  <c:v>-19.670000000000002</c:v>
                </c:pt>
                <c:pt idx="10">
                  <c:v>-19.670000000000002</c:v>
                </c:pt>
                <c:pt idx="11">
                  <c:v>-19.670000000000002</c:v>
                </c:pt>
              </c:numCache>
            </c:numRef>
          </c:yVal>
          <c:smooth val="0"/>
          <c:extLst>
            <c:ext xmlns:c16="http://schemas.microsoft.com/office/drawing/2014/chart" uri="{C3380CC4-5D6E-409C-BE32-E72D297353CC}">
              <c16:uniqueId val="{00000034-633C-4A12-BE5C-9BB29C956A96}"/>
            </c:ext>
          </c:extLst>
        </c:ser>
        <c:dLbls>
          <c:showLegendKey val="0"/>
          <c:showVal val="0"/>
          <c:showCatName val="0"/>
          <c:showSerName val="0"/>
          <c:showPercent val="0"/>
          <c:showBubbleSize val="0"/>
        </c:dLbls>
        <c:axId val="311182464"/>
        <c:axId val="311184000"/>
      </c:scatterChart>
      <c:catAx>
        <c:axId val="311158656"/>
        <c:scaling>
          <c:orientation val="minMax"/>
        </c:scaling>
        <c:delete val="0"/>
        <c:axPos val="b"/>
        <c:numFmt formatCode="General" sourceLinked="0"/>
        <c:majorTickMark val="out"/>
        <c:minorTickMark val="none"/>
        <c:tickLblPos val="none"/>
        <c:spPr>
          <a:ln w="9525">
            <a:noFill/>
          </a:ln>
        </c:spPr>
        <c:crossAx val="311160192"/>
        <c:crosses val="autoZero"/>
        <c:auto val="0"/>
        <c:lblAlgn val="ctr"/>
        <c:lblOffset val="100"/>
        <c:tickMarkSkip val="1"/>
        <c:noMultiLvlLbl val="0"/>
      </c:catAx>
      <c:valAx>
        <c:axId val="311160192"/>
        <c:scaling>
          <c:orientation val="minMax"/>
        </c:scaling>
        <c:delete val="1"/>
        <c:axPos val="l"/>
        <c:numFmt formatCode="#,##0" sourceLinked="1"/>
        <c:majorTickMark val="out"/>
        <c:minorTickMark val="none"/>
        <c:tickLblPos val="nextTo"/>
        <c:crossAx val="311158656"/>
        <c:crosses val="autoZero"/>
        <c:crossBetween val="between"/>
      </c:valAx>
      <c:catAx>
        <c:axId val="311182464"/>
        <c:scaling>
          <c:orientation val="minMax"/>
        </c:scaling>
        <c:delete val="1"/>
        <c:axPos val="b"/>
        <c:majorTickMark val="out"/>
        <c:minorTickMark val="none"/>
        <c:tickLblPos val="nextTo"/>
        <c:crossAx val="311184000"/>
        <c:crosses val="autoZero"/>
        <c:auto val="1"/>
        <c:lblAlgn val="ctr"/>
        <c:lblOffset val="100"/>
        <c:noMultiLvlLbl val="0"/>
      </c:catAx>
      <c:valAx>
        <c:axId val="311184000"/>
        <c:scaling>
          <c:orientation val="minMax"/>
        </c:scaling>
        <c:delete val="1"/>
        <c:axPos val="r"/>
        <c:numFmt formatCode="General" sourceLinked="1"/>
        <c:majorTickMark val="out"/>
        <c:minorTickMark val="none"/>
        <c:tickLblPos val="nextTo"/>
        <c:crossAx val="311182464"/>
        <c:crosses val="max"/>
        <c:crossBetween val="between"/>
      </c:valAx>
      <c:spPr>
        <a:no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Slide22_Datenblatt!$A$50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861A-4A7F-8BE1-4184D11DD2F7}"/>
              </c:ext>
            </c:extLst>
          </c:dPt>
          <c:dPt>
            <c:idx val="1"/>
            <c:invertIfNegative val="0"/>
            <c:bubble3D val="0"/>
            <c:spPr>
              <a:solidFill>
                <a:srgbClr val="4848FF"/>
              </a:solidFill>
              <a:ln w="25400">
                <a:noFill/>
              </a:ln>
            </c:spPr>
            <c:extLst>
              <c:ext xmlns:c16="http://schemas.microsoft.com/office/drawing/2014/chart" uri="{C3380CC4-5D6E-409C-BE32-E72D297353CC}">
                <c16:uniqueId val="{00000003-861A-4A7F-8BE1-4184D11DD2F7}"/>
              </c:ext>
            </c:extLst>
          </c:dPt>
          <c:dPt>
            <c:idx val="2"/>
            <c:invertIfNegative val="0"/>
            <c:bubble3D val="0"/>
            <c:spPr>
              <a:solidFill>
                <a:srgbClr val="4848FF"/>
              </a:solidFill>
              <a:ln w="25400">
                <a:noFill/>
              </a:ln>
            </c:spPr>
            <c:extLst>
              <c:ext xmlns:c16="http://schemas.microsoft.com/office/drawing/2014/chart" uri="{C3380CC4-5D6E-409C-BE32-E72D297353CC}">
                <c16:uniqueId val="{00000005-861A-4A7F-8BE1-4184D11DD2F7}"/>
              </c:ext>
            </c:extLst>
          </c:dPt>
          <c:dLbls>
            <c:dLbl>
              <c:idx val="0"/>
              <c:tx>
                <c:strRef>
                  <c:f>Slide22_Datenblatt!$E$50</c:f>
                  <c:strCache>
                    <c:ptCount val="1"/>
                    <c:pt idx="0">
                      <c:v>63,4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{37E49C3F-3AE3-41D1-9EB2-2E9085FD57E1}</c15:txfldGUID>
                      <c15:f>Slide22_Datenblatt!$E$50</c15:f>
                      <c15:dlblFieldTableCache>
                        <c:ptCount val="1"/>
                        <c:pt idx="0">
                          <c:v>63,4</c:v>
                        </c:pt>
                      </c15:dlblFieldTableCache>
                    </c15:dlblFTEntry>
                  </c15:dlblFieldTable>
                  <c15:showDataLabelsRange val="0"/>
                </c:ext>
                <c:ext xmlns:c16="http://schemas.microsoft.com/office/drawing/2014/chart" uri="{C3380CC4-5D6E-409C-BE32-E72D297353CC}">
                  <c16:uniqueId val="{00000001-861A-4A7F-8BE1-4184D11DD2F7}"/>
                </c:ext>
              </c:extLst>
            </c:dLbl>
            <c:dLbl>
              <c:idx val="1"/>
              <c:tx>
                <c:strRef>
                  <c:f>Slide22_Datenblatt!$F$50</c:f>
                  <c:strCache>
                    <c:ptCount val="1"/>
                    <c:pt idx="0">
                      <c:v>2.262</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{EE79C923-A138-4D18-8288-32E961128CA8}</c15:txfldGUID>
                      <c15:f>Slide22_Datenblatt!$F$50</c15:f>
                      <c15:dlblFieldTableCache>
                        <c:ptCount val="1"/>
                        <c:pt idx="0">
                          <c:v>2.262</c:v>
                        </c:pt>
                      </c15:dlblFieldTableCache>
                    </c15:dlblFTEntry>
                  </c15:dlblFieldTable>
                  <c15:showDataLabelsRange val="0"/>
                </c:ext>
                <c:ext xmlns:c16="http://schemas.microsoft.com/office/drawing/2014/chart" uri="{C3380CC4-5D6E-409C-BE32-E72D297353CC}">
                  <c16:uniqueId val="{00000003-861A-4A7F-8BE1-4184D11DD2F7}"/>
                </c:ext>
              </c:extLst>
            </c:dLbl>
            <c:dLbl>
              <c:idx val="2"/>
              <c:tx>
                <c:strRef>
                  <c:f>Slide22_Datenblatt!$G$50</c:f>
                  <c:strCache>
                    <c:ptCount val="1"/>
                    <c:pt idx="0">
                      <c:v>3.569</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{34C533A8-59EE-405D-A7A5-06603884A6AE}</c15:txfldGUID>
                      <c15:f>Slide22_Datenblatt!$G$50</c15:f>
                      <c15:dlblFieldTableCache>
                        <c:ptCount val="1"/>
                        <c:pt idx="0">
                          <c:v>3.569</c:v>
                        </c:pt>
                      </c15:dlblFieldTableCache>
                    </c15:dlblFTEntry>
                  </c15:dlblFieldTable>
                  <c15:showDataLabelsRange val="0"/>
                </c:ext>
                <c:ext xmlns:c16="http://schemas.microsoft.com/office/drawing/2014/chart" uri="{C3380CC4-5D6E-409C-BE32-E72D297353CC}">
                  <c16:uniqueId val="{00000005-861A-4A7F-8BE1-4184D11DD2F7}"/>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Slide22_Datenblatt!$B$49:$D$49</c:f>
              <c:strCache>
                <c:ptCount val="3"/>
                <c:pt idx="0">
                  <c:v>Eigenkapitalquote 
in %</c:v>
                </c:pt>
                <c:pt idx="1">
                  <c:v>Eigenkapital
</c:v>
                </c:pt>
                <c:pt idx="2">
                  <c:v>Gesamtkapital
</c:v>
                </c:pt>
              </c:strCache>
            </c:strRef>
          </c:cat>
          <c:val>
            <c:numRef>
              <c:f>Slide22_Datenblatt!$I$50:$K$50</c:f>
              <c:numCache>
                <c:formatCode>General</c:formatCode>
                <c:ptCount val="3"/>
                <c:pt idx="0">
                  <c:v>2907745.952962344</c:v>
                </c:pt>
                <c:pt idx="1">
                  <c:v>2262436</c:v>
                </c:pt>
                <c:pt idx="2">
                  <c:v>3568639</c:v>
                </c:pt>
              </c:numCache>
            </c:numRef>
          </c:val>
          <c:extLst>
            <c:ext xmlns:c16="http://schemas.microsoft.com/office/drawing/2014/chart" uri="{C3380CC4-5D6E-409C-BE32-E72D297353CC}">
              <c16:uniqueId val="{00000006-861A-4A7F-8BE1-4184D11DD2F7}"/>
            </c:ext>
          </c:extLst>
        </c:ser>
        <c:ser>
          <c:idx val="2"/>
          <c:order val="1"/>
          <c:tx>
            <c:strRef>
              <c:f>Slide22_Datenblatt!$A$51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8-861A-4A7F-8BE1-4184D11DD2F7}"/>
              </c:ext>
            </c:extLst>
          </c:dPt>
          <c:dPt>
            <c:idx val="1"/>
            <c:invertIfNegative val="0"/>
            <c:bubble3D val="0"/>
            <c:spPr>
              <a:solidFill>
                <a:srgbClr val="4848FF"/>
              </a:solidFill>
              <a:ln w="25400">
                <a:noFill/>
              </a:ln>
            </c:spPr>
            <c:extLst>
              <c:ext xmlns:c16="http://schemas.microsoft.com/office/drawing/2014/chart" uri="{C3380CC4-5D6E-409C-BE32-E72D297353CC}">
                <c16:uniqueId val="{0000000A-861A-4A7F-8BE1-4184D11DD2F7}"/>
              </c:ext>
            </c:extLst>
          </c:dPt>
          <c:dPt>
            <c:idx val="2"/>
            <c:invertIfNegative val="0"/>
            <c:bubble3D val="0"/>
            <c:spPr>
              <a:solidFill>
                <a:srgbClr val="4848FF"/>
              </a:solidFill>
              <a:ln w="25400">
                <a:noFill/>
              </a:ln>
            </c:spPr>
            <c:extLst>
              <c:ext xmlns:c16="http://schemas.microsoft.com/office/drawing/2014/chart" uri="{C3380CC4-5D6E-409C-BE32-E72D297353CC}">
                <c16:uniqueId val="{0000000C-861A-4A7F-8BE1-4184D11DD2F7}"/>
              </c:ext>
            </c:extLst>
          </c:dPt>
          <c:dLbls>
            <c:dLbl>
              <c:idx val="0"/>
              <c:tx>
                <c:strRef>
                  <c:f>Slide22_Datenblatt!$E$51</c:f>
                  <c:strCache>
                    <c:ptCount val="1"/>
                    <c:pt idx="0">
                      <c:v>66,2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{8CD0AE23-A47F-4F3B-9DF2-774819275375}</c15:txfldGUID>
                      <c15:f>Slide22_Datenblatt!$E$51</c15:f>
                      <c15:dlblFieldTableCache>
                        <c:ptCount val="1"/>
                        <c:pt idx="0">
                          <c:v>66,2</c:v>
                        </c:pt>
                      </c15:dlblFieldTableCache>
                    </c15:dlblFTEntry>
                  </c15:dlblFieldTable>
                  <c15:showDataLabelsRange val="0"/>
                </c:ext>
                <c:ext xmlns:c16="http://schemas.microsoft.com/office/drawing/2014/chart" uri="{C3380CC4-5D6E-409C-BE32-E72D297353CC}">
                  <c16:uniqueId val="{00000008-861A-4A7F-8BE1-4184D11DD2F7}"/>
                </c:ext>
              </c:extLst>
            </c:dLbl>
            <c:dLbl>
              <c:idx val="1"/>
              <c:tx>
                <c:strRef>
                  <c:f>Slide22_Datenblatt!$F$51</c:f>
                  <c:strCache>
                    <c:ptCount val="1"/>
                    <c:pt idx="0">
                      <c:v>2.338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{E8F994E6-4CC3-4A87-AEDC-DF149D136E01}</c15:txfldGUID>
                      <c15:f>Slide22_Datenblatt!$F$51</c15:f>
                      <c15:dlblFieldTableCache>
                        <c:ptCount val="1"/>
                        <c:pt idx="0">
                          <c:v>2.338</c:v>
                        </c:pt>
                      </c15:dlblFieldTableCache>
                    </c15:dlblFTEntry>
                  </c15:dlblFieldTable>
                  <c15:showDataLabelsRange val="0"/>
                </c:ext>
                <c:ext xmlns:c16="http://schemas.microsoft.com/office/drawing/2014/chart" uri="{C3380CC4-5D6E-409C-BE32-E72D297353CC}">
                  <c16:uniqueId val="{0000000A-861A-4A7F-8BE1-4184D11DD2F7}"/>
                </c:ext>
              </c:extLst>
            </c:dLbl>
            <c:dLbl>
              <c:idx val="2"/>
              <c:tx>
                <c:strRef>
                  <c:f>Slide22_Datenblatt!$G$51</c:f>
                  <c:strCache>
                    <c:ptCount val="1"/>
                    <c:pt idx="0">
                      <c:v>3.535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{E4549931-DD43-45E0-A5ED-ED960022343D}</c15:txfldGUID>
                      <c15:f>Slide22_Datenblatt!$G$51</c15:f>
                      <c15:dlblFieldTableCache>
                        <c:ptCount val="1"/>
                        <c:pt idx="0">
                          <c:v>3.535</c:v>
                        </c:pt>
                      </c15:dlblFieldTableCache>
                    </c15:dlblFTEntry>
                  </c15:dlblFieldTable>
                  <c15:showDataLabelsRange val="0"/>
                </c:ext>
                <c:ext xmlns:c16="http://schemas.microsoft.com/office/drawing/2014/chart" uri="{C3380CC4-5D6E-409C-BE32-E72D297353CC}">
                  <c16:uniqueId val="{0000000C-861A-4A7F-8BE1-4184D11DD2F7}"/>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Slide22_Datenblatt!$B$49:$D$49</c:f>
              <c:strCache>
                <c:ptCount val="3"/>
                <c:pt idx="0">
                  <c:v>Eigenkapitalquote 
in %</c:v>
                </c:pt>
                <c:pt idx="1">
                  <c:v>Eigenkapital
</c:v>
                </c:pt>
                <c:pt idx="2">
                  <c:v>Gesamtkapital
</c:v>
                </c:pt>
              </c:strCache>
            </c:strRef>
          </c:cat>
          <c:val>
            <c:numRef>
              <c:f>Slide22_Datenblatt!$I$51:$K$51</c:f>
              <c:numCache>
                <c:formatCode>General</c:formatCode>
                <c:ptCount val="3"/>
                <c:pt idx="0">
                  <c:v>3034329.2152679604</c:v>
                </c:pt>
                <c:pt idx="1">
                  <c:v>2338439</c:v>
                </c:pt>
                <c:pt idx="2">
                  <c:v>3534685</c:v>
                </c:pt>
              </c:numCache>
            </c:numRef>
          </c:val>
          <c:extLst>
            <c:ext xmlns:c16="http://schemas.microsoft.com/office/drawing/2014/chart" uri="{C3380CC4-5D6E-409C-BE32-E72D297353CC}">
              <c16:uniqueId val="{0000000D-861A-4A7F-8BE1-4184D11DD2F7}"/>
            </c:ext>
          </c:extLst>
        </c:ser>
        <c:ser>
          <c:idx val="1"/>
          <c:order val="2"/>
          <c:tx>
            <c:strRef>
              <c:f>Slide22_Datenblatt!$A$52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F-861A-4A7F-8BE1-4184D11DD2F7}"/>
              </c:ext>
            </c:extLst>
          </c:dPt>
          <c:dPt>
            <c:idx val="1"/>
            <c:invertIfNegative val="0"/>
            <c:bubble3D val="0"/>
            <c:spPr>
              <a:solidFill>
                <a:srgbClr val="4848FF"/>
              </a:solidFill>
              <a:ln w="25400">
                <a:noFill/>
              </a:ln>
            </c:spPr>
            <c:extLst>
              <c:ext xmlns:c16="http://schemas.microsoft.com/office/drawing/2014/chart" uri="{C3380CC4-5D6E-409C-BE32-E72D297353CC}">
                <c16:uniqueId val="{00000011-861A-4A7F-8BE1-4184D11DD2F7}"/>
              </c:ext>
            </c:extLst>
          </c:dPt>
          <c:dPt>
            <c:idx val="2"/>
            <c:invertIfNegative val="0"/>
            <c:bubble3D val="0"/>
            <c:spPr>
              <a:solidFill>
                <a:srgbClr val="4848FF"/>
              </a:solidFill>
              <a:ln w="25400">
                <a:noFill/>
              </a:ln>
            </c:spPr>
            <c:extLst>
              <c:ext xmlns:c16="http://schemas.microsoft.com/office/drawing/2014/chart" uri="{C3380CC4-5D6E-409C-BE32-E72D297353CC}">
                <c16:uniqueId val="{00000013-861A-4A7F-8BE1-4184D11DD2F7}"/>
              </c:ext>
            </c:extLst>
          </c:dPt>
          <c:dLbls>
            <c:dLbl>
              <c:idx val="0"/>
              <c:tx>
                <c:strRef>
                  <c:f>Slide22_Datenblatt!$E$52</c:f>
                  <c:strCache>
                    <c:ptCount val="1"/>
                    <c:pt idx="0">
                      <c:v>76,5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{4C52267C-0668-4209-A50E-C4EECC5CD8EF}</c15:txfldGUID>
                      <c15:f>Slide22_Datenblatt!$E$52</c15:f>
                      <c15:dlblFieldTableCache>
                        <c:ptCount val="1"/>
                        <c:pt idx="0">
                          <c:v>76,5</c:v>
                        </c:pt>
                      </c15:dlblFieldTableCache>
                    </c15:dlblFTEntry>
                  </c15:dlblFieldTable>
                  <c15:showDataLabelsRange val="0"/>
                </c:ext>
                <c:ext xmlns:c16="http://schemas.microsoft.com/office/drawing/2014/chart" uri="{C3380CC4-5D6E-409C-BE32-E72D297353CC}">
                  <c16:uniqueId val="{0000000F-861A-4A7F-8BE1-4184D11DD2F7}"/>
                </c:ext>
              </c:extLst>
            </c:dLbl>
            <c:dLbl>
              <c:idx val="1"/>
              <c:tx>
                <c:strRef>
                  <c:f>Slide22_Datenblatt!$F$52</c:f>
                  <c:strCache>
                    <c:ptCount val="1"/>
                    <c:pt idx="0">
                      <c:v>2.311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{7F5D28D4-6BF6-46B1-A962-B5FE5C3905FC}</c15:txfldGUID>
                      <c15:f>Slide22_Datenblatt!$F$52</c15:f>
                      <c15:dlblFieldTableCache>
                        <c:ptCount val="1"/>
                        <c:pt idx="0">
                          <c:v>2.311</c:v>
                        </c:pt>
                      </c15:dlblFieldTableCache>
                    </c15:dlblFTEntry>
                  </c15:dlblFieldTable>
                  <c15:showDataLabelsRange val="0"/>
                </c:ext>
                <c:ext xmlns:c16="http://schemas.microsoft.com/office/drawing/2014/chart" uri="{C3380CC4-5D6E-409C-BE32-E72D297353CC}">
                  <c16:uniqueId val="{00000011-861A-4A7F-8BE1-4184D11DD2F7}"/>
                </c:ext>
              </c:extLst>
            </c:dLbl>
            <c:dLbl>
              <c:idx val="2"/>
              <c:tx>
                <c:strRef>
                  <c:f>Slide22_Datenblatt!$G$52</c:f>
                  <c:strCache>
                    <c:ptCount val="1"/>
                    <c:pt idx="0">
                      <c:v>3.022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{36CE5ACA-7DBB-40CA-82AF-0D94E72F98C8}</c15:txfldGUID>
                      <c15:f>Slide22_Datenblatt!$G$52</c15:f>
                      <c15:dlblFieldTableCache>
                        <c:ptCount val="1"/>
                        <c:pt idx="0">
                          <c:v>3.022</c:v>
                        </c:pt>
                      </c15:dlblFieldTableCache>
                    </c15:dlblFTEntry>
                  </c15:dlblFieldTable>
                  <c15:showDataLabelsRange val="0"/>
                </c:ext>
                <c:ext xmlns:c16="http://schemas.microsoft.com/office/drawing/2014/chart" uri="{C3380CC4-5D6E-409C-BE32-E72D297353CC}">
                  <c16:uniqueId val="{00000013-861A-4A7F-8BE1-4184D11DD2F7}"/>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Slide22_Datenblatt!$B$49:$D$49</c:f>
              <c:strCache>
                <c:ptCount val="3"/>
                <c:pt idx="0">
                  <c:v>Eigenkapitalquote 
in %</c:v>
                </c:pt>
                <c:pt idx="1">
                  <c:v>Eigenkapital
</c:v>
                </c:pt>
                <c:pt idx="2">
                  <c:v>Gesamtkapital
</c:v>
                </c:pt>
              </c:strCache>
            </c:strRef>
          </c:cat>
          <c:val>
            <c:numRef>
              <c:f>Slide22_Datenblatt!$I$52:$K$52</c:f>
              <c:numCache>
                <c:formatCode>General</c:formatCode>
                <c:ptCount val="3"/>
                <c:pt idx="0">
                  <c:v>3506264.6388638993</c:v>
                </c:pt>
                <c:pt idx="1">
                  <c:v>2310685</c:v>
                </c:pt>
                <c:pt idx="2">
                  <c:v>3022393</c:v>
                </c:pt>
              </c:numCache>
            </c:numRef>
          </c:val>
          <c:extLst>
            <c:ext xmlns:c16="http://schemas.microsoft.com/office/drawing/2014/chart" uri="{C3380CC4-5D6E-409C-BE32-E72D297353CC}">
              <c16:uniqueId val="{00000014-861A-4A7F-8BE1-4184D11DD2F7}"/>
            </c:ext>
          </c:extLst>
        </c:ser>
        <c:ser>
          <c:idx val="3"/>
          <c:order val="3"/>
          <c:tx>
            <c:strRef>
              <c:f>Slide22_Datenblatt!$A$53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6-861A-4A7F-8BE1-4184D11DD2F7}"/>
              </c:ext>
            </c:extLst>
          </c:dPt>
          <c:dPt>
            <c:idx val="1"/>
            <c:invertIfNegative val="0"/>
            <c:bubble3D val="0"/>
            <c:spPr>
              <a:solidFill>
                <a:srgbClr val="4848FF"/>
              </a:solidFill>
              <a:ln w="25400">
                <a:noFill/>
              </a:ln>
            </c:spPr>
            <c:extLst>
              <c:ext xmlns:c16="http://schemas.microsoft.com/office/drawing/2014/chart" uri="{C3380CC4-5D6E-409C-BE32-E72D297353CC}">
                <c16:uniqueId val="{00000018-861A-4A7F-8BE1-4184D11DD2F7}"/>
              </c:ext>
            </c:extLst>
          </c:dPt>
          <c:dPt>
            <c:idx val="2"/>
            <c:invertIfNegative val="0"/>
            <c:bubble3D val="0"/>
            <c:spPr>
              <a:solidFill>
                <a:srgbClr val="4848FF"/>
              </a:solidFill>
              <a:ln w="25400">
                <a:noFill/>
              </a:ln>
            </c:spPr>
            <c:extLst>
              <c:ext xmlns:c16="http://schemas.microsoft.com/office/drawing/2014/chart" uri="{C3380CC4-5D6E-409C-BE32-E72D297353CC}">
                <c16:uniqueId val="{0000001A-861A-4A7F-8BE1-4184D11DD2F7}"/>
              </c:ext>
            </c:extLst>
          </c:dPt>
          <c:dLbls>
            <c:dLbl>
              <c:idx val="0"/>
              <c:tx>
                <c:strRef>
                  <c:f>Slide22_Datenblatt!$E$53</c:f>
                  <c:strCache>
                    <c:ptCount val="1"/>
                    <c:pt idx="0">
                      <c:v>77,8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{CBA1E0A0-1842-49F0-A4E2-DC5B58FC5369}</c15:txfldGUID>
                      <c15:f>Slide22_Datenblatt!$E$53</c15:f>
                      <c15:dlblFieldTableCache>
                        <c:ptCount val="1"/>
                        <c:pt idx="0">
                          <c:v>77,8</c:v>
                        </c:pt>
                      </c15:dlblFieldTableCache>
                    </c15:dlblFTEntry>
                  </c15:dlblFieldTable>
                  <c15:showDataLabelsRange val="0"/>
                </c:ext>
                <c:ext xmlns:c16="http://schemas.microsoft.com/office/drawing/2014/chart" uri="{C3380CC4-5D6E-409C-BE32-E72D297353CC}">
                  <c16:uniqueId val="{00000016-861A-4A7F-8BE1-4184D11DD2F7}"/>
                </c:ext>
              </c:extLst>
            </c:dLbl>
            <c:dLbl>
              <c:idx val="1"/>
              <c:tx>
                <c:strRef>
                  <c:f>Slide22_Datenblatt!$F$53</c:f>
                  <c:strCache>
                    <c:ptCount val="1"/>
                    <c:pt idx="0">
                      <c:v>2.346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{B92DCBCD-161A-4D2E-826D-B9A0476558CF}</c15:txfldGUID>
                      <c15:f>Slide22_Datenblatt!$F$53</c15:f>
                      <c15:dlblFieldTableCache>
                        <c:ptCount val="1"/>
                        <c:pt idx="0">
                          <c:v>2.346</c:v>
                        </c:pt>
                      </c15:dlblFieldTableCache>
                    </c15:dlblFTEntry>
                  </c15:dlblFieldTable>
                  <c15:showDataLabelsRange val="0"/>
                </c:ext>
                <c:ext xmlns:c16="http://schemas.microsoft.com/office/drawing/2014/chart" uri="{C3380CC4-5D6E-409C-BE32-E72D297353CC}">
                  <c16:uniqueId val="{00000018-861A-4A7F-8BE1-4184D11DD2F7}"/>
                </c:ext>
              </c:extLst>
            </c:dLbl>
            <c:dLbl>
              <c:idx val="2"/>
              <c:tx>
                <c:strRef>
                  <c:f>Slide22_Datenblatt!$G$53</c:f>
                  <c:strCache>
                    <c:ptCount val="1"/>
                    <c:pt idx="0">
                      <c:v>3.015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{B7CB3C25-5AE7-44E1-9B09-DF1F11F2150A}</c15:txfldGUID>
                      <c15:f>Slide22_Datenblatt!$G$53</c15:f>
                      <c15:dlblFieldTableCache>
                        <c:ptCount val="1"/>
                        <c:pt idx="0">
                          <c:v>3.015</c:v>
                        </c:pt>
                      </c15:dlblFieldTableCache>
                    </c15:dlblFTEntry>
                  </c15:dlblFieldTable>
                  <c15:showDataLabelsRange val="0"/>
                </c:ext>
                <c:ext xmlns:c16="http://schemas.microsoft.com/office/drawing/2014/chart" uri="{C3380CC4-5D6E-409C-BE32-E72D297353CC}">
                  <c16:uniqueId val="{0000001A-861A-4A7F-8BE1-4184D11DD2F7}"/>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Slide22_Datenblatt!$B$49:$D$49</c:f>
              <c:strCache>
                <c:ptCount val="3"/>
                <c:pt idx="0">
                  <c:v>Eigenkapitalquote 
in %</c:v>
                </c:pt>
                <c:pt idx="1">
                  <c:v>Eigenkapital
</c:v>
                </c:pt>
                <c:pt idx="2">
                  <c:v>Gesamtkapital
</c:v>
                </c:pt>
              </c:strCache>
            </c:strRef>
          </c:cat>
          <c:val>
            <c:numRef>
              <c:f>Slide22_Datenblatt!$I$53:$K$53</c:f>
              <c:numCache>
                <c:formatCode>General</c:formatCode>
                <c:ptCount val="3"/>
                <c:pt idx="0">
                  <c:v>3568639</c:v>
                </c:pt>
                <c:pt idx="1">
                  <c:v>2345772</c:v>
                </c:pt>
                <c:pt idx="2">
                  <c:v>3014751</c:v>
                </c:pt>
              </c:numCache>
            </c:numRef>
          </c:val>
          <c:extLst>
            <c:ext xmlns:c16="http://schemas.microsoft.com/office/drawing/2014/chart" uri="{C3380CC4-5D6E-409C-BE32-E72D297353CC}">
              <c16:uniqueId val="{0000001B-861A-4A7F-8BE1-4184D11DD2F7}"/>
            </c:ext>
          </c:extLst>
        </c:ser>
        <c:ser>
          <c:idx val="4"/>
          <c:order val="4"/>
          <c:tx>
            <c:strRef>
              <c:f>Slide22_Datenblatt!$A$54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D-861A-4A7F-8BE1-4184D11DD2F7}"/>
              </c:ext>
            </c:extLst>
          </c:dPt>
          <c:dPt>
            <c:idx val="1"/>
            <c:invertIfNegative val="0"/>
            <c:bubble3D val="0"/>
            <c:spPr>
              <a:solidFill>
                <a:srgbClr val="4848FF"/>
              </a:solidFill>
              <a:ln w="25400">
                <a:noFill/>
              </a:ln>
            </c:spPr>
            <c:extLst>
              <c:ext xmlns:c16="http://schemas.microsoft.com/office/drawing/2014/chart" uri="{C3380CC4-5D6E-409C-BE32-E72D297353CC}">
                <c16:uniqueId val="{0000001F-861A-4A7F-8BE1-4184D11DD2F7}"/>
              </c:ext>
            </c:extLst>
          </c:dPt>
          <c:dPt>
            <c:idx val="2"/>
            <c:invertIfNegative val="0"/>
            <c:bubble3D val="0"/>
            <c:spPr>
              <a:solidFill>
                <a:srgbClr val="4848FF"/>
              </a:solidFill>
              <a:ln w="25400">
                <a:noFill/>
              </a:ln>
            </c:spPr>
            <c:extLst>
              <c:ext xmlns:c16="http://schemas.microsoft.com/office/drawing/2014/chart" uri="{C3380CC4-5D6E-409C-BE32-E72D297353CC}">
                <c16:uniqueId val="{00000021-861A-4A7F-8BE1-4184D11DD2F7}"/>
              </c:ext>
            </c:extLst>
          </c:dPt>
          <c:dLbls>
            <c:dLbl>
              <c:idx val="0"/>
              <c:tx>
                <c:strRef>
                  <c:f>Slide22_Datenblatt!$E$54</c:f>
                  <c:strCache>
                    <c:ptCount val="1"/>
                    <c:pt idx="0">
                      <c:v>76,6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{4708EE1C-8430-4AD6-8656-B1D513658C1F}</c15:txfldGUID>
                      <c15:f>Slide22_Datenblatt!$E$54</c15:f>
                      <c15:dlblFieldTableCache>
                        <c:ptCount val="1"/>
                        <c:pt idx="0">
                          <c:v>76,6</c:v>
                        </c:pt>
                      </c15:dlblFieldTableCache>
                    </c15:dlblFTEntry>
                  </c15:dlblFieldTable>
                  <c15:showDataLabelsRange val="0"/>
                </c:ext>
                <c:ext xmlns:c16="http://schemas.microsoft.com/office/drawing/2014/chart" uri="{C3380CC4-5D6E-409C-BE32-E72D297353CC}">
                  <c16:uniqueId val="{0000001D-861A-4A7F-8BE1-4184D11DD2F7}"/>
                </c:ext>
              </c:extLst>
            </c:dLbl>
            <c:dLbl>
              <c:idx val="1"/>
              <c:tx>
                <c:strRef>
                  <c:f>Slide22_Datenblatt!$F$54</c:f>
                  <c:strCache>
                    <c:ptCount val="1"/>
                    <c:pt idx="0">
                      <c:v>2.282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{A2B46D4E-F082-43FB-89C2-354A7E27F417}</c15:txfldGUID>
                      <c15:f>Slide22_Datenblatt!$F$54</c15:f>
                      <c15:dlblFieldTableCache>
                        <c:ptCount val="1"/>
                        <c:pt idx="0">
                          <c:v>2.282</c:v>
                        </c:pt>
                      </c15:dlblFieldTableCache>
                    </c15:dlblFTEntry>
                  </c15:dlblFieldTable>
                  <c15:showDataLabelsRange val="0"/>
                </c:ext>
                <c:ext xmlns:c16="http://schemas.microsoft.com/office/drawing/2014/chart" uri="{C3380CC4-5D6E-409C-BE32-E72D297353CC}">
                  <c16:uniqueId val="{0000001F-861A-4A7F-8BE1-4184D11DD2F7}"/>
                </c:ext>
              </c:extLst>
            </c:dLbl>
            <c:dLbl>
              <c:idx val="2"/>
              <c:tx>
                <c:strRef>
                  <c:f>Slide22_Datenblatt!$G$54</c:f>
                  <c:strCache>
                    <c:ptCount val="1"/>
                    <c:pt idx="0">
                      <c:v>2.980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{0C3E00A4-E6C1-4142-94A3-A6133D56DA3E}</c15:txfldGUID>
                      <c15:f>Slide22_Datenblatt!$G$54</c15:f>
                      <c15:dlblFieldTableCache>
                        <c:ptCount val="1"/>
                        <c:pt idx="0">
                          <c:v>2.980</c:v>
                        </c:pt>
                      </c15:dlblFieldTableCache>
                    </c15:dlblFTEntry>
                  </c15:dlblFieldTable>
                  <c15:showDataLabelsRange val="0"/>
                </c:ext>
                <c:ext xmlns:c16="http://schemas.microsoft.com/office/drawing/2014/chart" uri="{C3380CC4-5D6E-409C-BE32-E72D297353CC}">
                  <c16:uniqueId val="{00000021-861A-4A7F-8BE1-4184D11DD2F7}"/>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Slide22_Datenblatt!$B$49:$D$49</c:f>
              <c:strCache>
                <c:ptCount val="3"/>
                <c:pt idx="0">
                  <c:v>Eigenkapitalquote 
in %</c:v>
                </c:pt>
                <c:pt idx="1">
                  <c:v>Eigenkapital
</c:v>
                </c:pt>
                <c:pt idx="2">
                  <c:v>Gesamtkapital
</c:v>
                </c:pt>
              </c:strCache>
            </c:strRef>
          </c:cat>
          <c:val>
            <c:numRef>
              <c:f>Slide22_Datenblatt!$I$54:$K$54</c:f>
              <c:numCache>
                <c:formatCode>General</c:formatCode>
                <c:ptCount val="3"/>
                <c:pt idx="0">
                  <c:v>3511768.2589641432</c:v>
                </c:pt>
                <c:pt idx="1">
                  <c:v>2281840</c:v>
                </c:pt>
                <c:pt idx="2">
                  <c:v>2980144</c:v>
                </c:pt>
              </c:numCache>
            </c:numRef>
          </c:val>
          <c:extLst>
            <c:ext xmlns:c16="http://schemas.microsoft.com/office/drawing/2014/chart" uri="{C3380CC4-5D6E-409C-BE32-E72D297353CC}">
              <c16:uniqueId val="{00000022-861A-4A7F-8BE1-4184D11DD2F7}"/>
            </c:ext>
          </c:extLst>
        </c:ser>
        <c:dLbls>
          <c:showLegendKey val="0"/>
          <c:showVal val="0"/>
          <c:showCatName val="0"/>
          <c:showSerName val="0"/>
          <c:showPercent val="0"/>
          <c:showBubbleSize val="0"/>
        </c:dLbls>
        <c:gapWidth val="50"/>
        <c:overlap val="-10"/>
        <c:axId val="311548928"/>
        <c:axId val="311640832"/>
      </c:barChart>
      <c:barChart>
        <c:barDir val="col"/>
        <c:grouping val="clustered"/>
        <c:varyColors val="0"/>
        <c:ser>
          <c:idx val="5"/>
          <c:order val="8"/>
          <c:tx>
            <c:strRef>
              <c:f>Slide22_Datenblatt!$A$59</c:f>
              <c:strCache>
                <c:ptCount val="1"/>
                <c:pt idx="0">
                  <c:v>unsichtbar</c:v>
                </c:pt>
              </c:strCache>
            </c:strRef>
          </c:tx>
          <c:spPr>
            <a:noFill/>
            <a:ln w="25400">
              <a:noFill/>
            </a:ln>
          </c:spPr>
          <c:invertIfNegative val="0"/>
          <c:val>
            <c:numRef>
              <c:f>Slide22_Datenblatt!$B$59</c:f>
              <c:numCache>
                <c:formatCode>General</c:formatCode>
                <c:ptCount val="1"/>
                <c:pt idx="0">
                  <c:v>0</c:v>
                </c:pt>
              </c:numCache>
            </c:numRef>
          </c:val>
          <c:extLst>
            <c:ext xmlns:c16="http://schemas.microsoft.com/office/drawing/2014/chart" uri="{C3380CC4-5D6E-409C-BE32-E72D297353CC}">
              <c16:uniqueId val="{00000023-861A-4A7F-8BE1-4184D11DD2F7}"/>
            </c:ext>
          </c:extLst>
        </c:ser>
        <c:dLbls>
          <c:showLegendKey val="0"/>
          <c:showVal val="0"/>
          <c:showCatName val="0"/>
          <c:showSerName val="0"/>
          <c:showPercent val="0"/>
          <c:showBubbleSize val="0"/>
        </c:dLbls>
        <c:gapWidth val="150"/>
        <c:axId val="311642368"/>
        <c:axId val="311652352"/>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Slide22_Datenblatt!$L$68:$L$73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Slide22_Datenblatt!$M$68:$M$73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4-861A-4A7F-8BE1-4184D11DD2F7}"/>
            </c:ext>
          </c:extLst>
        </c:ser>
        <c:ser>
          <c:idx val="7"/>
          <c:order val="10"/>
          <c:tx>
            <c:v>Achse3</c:v>
          </c:tx>
          <c:spPr>
            <a:ln w="38100">
              <a:solidFill>
                <a:srgbClr val="000000"/>
              </a:solidFill>
              <a:prstDash val="solid"/>
            </a:ln>
          </c:spPr>
          <c:marker>
            <c:symbol val="square"/>
            <c:size val="9"/>
            <c:spPr>
              <a:noFill/>
              <a:ln w="9525">
                <a:noFill/>
              </a:ln>
            </c:spPr>
          </c:marker>
          <c:xVal>
            <c:numRef>
              <c:f>Slide22_Datenblatt!$L$74:$L$79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Slide22_Datenblatt!$M$74:$M$79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5-861A-4A7F-8BE1-4184D11DD2F7}"/>
            </c:ext>
          </c:extLst>
        </c:ser>
        <c:dLbls>
          <c:showLegendKey val="0"/>
          <c:showVal val="0"/>
          <c:showCatName val="0"/>
          <c:showSerName val="0"/>
          <c:showPercent val="0"/>
          <c:showBubbleSize val="0"/>
        </c:dLbls>
        <c:axId val="311548928"/>
        <c:axId val="311640832"/>
      </c:scatterChart>
      <c:scatterChart>
        <c:scatterStyle val="lineMarker"/>
        <c:varyColors val="0"/>
        <c:ser>
          <c:idx val="10"/>
          <c:order val="5"/>
          <c:tx>
            <c:v>beschriftung</c:v>
          </c:tx>
          <c:spPr>
            <a:ln w="28575">
              <a:noFill/>
            </a:ln>
          </c:spPr>
          <c:marker>
            <c:symbol val="none"/>
          </c:marker>
          <c:dLbls>
            <c:dLbl>
              <c:idx val="1"/>
              <c:layout>
                <c:manualLayout>
                  <c:x val="-9.5138888888888912E-3"/>
                  <c:y val="-4.5741757027844751E-4"/>
                </c:manualLayout>
              </c:layout>
              <c:tx>
                <c:strRef>
                  <c:f>Slide22_Datenblatt!$J$62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{F5957042-A5AA-4CB3-B270-186A4A56EDA8}</c15:txfldGUID>
                      <c15:f>Slide22_Datenblatt!$J$62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6-861A-4A7F-8BE1-4184D11DD2F7}"/>
                </c:ext>
              </c:extLst>
            </c:dLbl>
            <c:dLbl>
              <c:idx val="2"/>
              <c:layout>
                <c:manualLayout>
                  <c:x val="-9.5138888888888912E-3"/>
                  <c:y val="-4.5741757027844751E-4"/>
                </c:manualLayout>
              </c:layout>
              <c:tx>
                <c:strRef>
                  <c:f>Slide22_Datenblatt!$J$63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{CF45D0A8-832B-4B09-AF87-42BA17A41E3D}</c15:txfldGUID>
                      <c15:f>Slide22_Datenblatt!$J$63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7-861A-4A7F-8BE1-4184D11DD2F7}"/>
                </c:ext>
              </c:extLst>
            </c:dLbl>
            <c:dLbl>
              <c:idx val="3"/>
              <c:layout>
                <c:manualLayout>
                  <c:x val="-9.5138888888888912E-3"/>
                  <c:y val="-4.5741757027844751E-4"/>
                </c:manualLayout>
              </c:layout>
              <c:tx>
                <c:strRef>
                  <c:f>Slide22_Datenblatt!$J$64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{A27CD9E2-0216-4DA7-8F37-3339D0C374BD}</c15:txfldGUID>
                      <c15:f>Slide22_Datenblatt!$J$64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8-861A-4A7F-8BE1-4184D11DD2F7}"/>
                </c:ext>
              </c:extLst>
            </c:dLbl>
            <c:dLbl>
              <c:idx val="4"/>
              <c:layout>
                <c:manualLayout>
                  <c:x val="-9.5138888888888912E-3"/>
                  <c:y val="-4.5741757027844751E-4"/>
                </c:manualLayout>
              </c:layout>
              <c:tx>
                <c:strRef>
                  <c:f>Slide22_Datenblatt!$J$65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{F5746D7B-766B-4A6D-B4FE-311781DA152C}</c15:txfldGUID>
                      <c15:f>Slide22_Datenblatt!$J$65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9-861A-4A7F-8BE1-4184D11DD2F7}"/>
                </c:ext>
              </c:extLst>
            </c:dLbl>
            <c:dLbl>
              <c:idx val="5"/>
              <c:layout>
                <c:manualLayout>
                  <c:x val="-1.1597222222222189E-2"/>
                  <c:y val="-4.5741757027844751E-4"/>
                </c:manualLayout>
              </c:layout>
              <c:tx>
                <c:strRef>
                  <c:f>Slide22_Datenblatt!$J$66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{44CDB18E-6E8A-4329-B11F-BBC0DB1FA0C1}</c15:txfldGUID>
                      <c15:f>Slide22_Datenblatt!$J$66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A-861A-4A7F-8BE1-4184D11DD2F7}"/>
                </c:ext>
              </c:extLst>
            </c:dLbl>
            <c:dLbl>
              <c:idx val="6"/>
              <c:layout>
                <c:manualLayout>
                  <c:x val="-9.5138888888888825E-3"/>
                  <c:y val="-4.5741757027844751E-4"/>
                </c:manualLayout>
              </c:layout>
              <c:tx>
                <c:strRef>
                  <c:f>Slide22_Datenblatt!$J$68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{E2D53503-7D7C-4CE6-9C36-A3B11414542C}</c15:txfldGUID>
                      <c15:f>Slide22_Datenblatt!$J$68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B-861A-4A7F-8BE1-4184D11DD2F7}"/>
                </c:ext>
              </c:extLst>
            </c:dLbl>
            <c:dLbl>
              <c:idx val="7"/>
              <c:layout>
                <c:manualLayout>
                  <c:x val="-9.5138888888888825E-3"/>
                  <c:y val="-4.5741757027844751E-4"/>
                </c:manualLayout>
              </c:layout>
              <c:tx>
                <c:strRef>
                  <c:f>Slide22_Datenblatt!$J$69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{9398DBB8-EFCF-4599-A54C-F63F0C074065}</c15:txfldGUID>
                      <c15:f>Slide22_Datenblatt!$J$69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C-861A-4A7F-8BE1-4184D11DD2F7}"/>
                </c:ext>
              </c:extLst>
            </c:dLbl>
            <c:dLbl>
              <c:idx val="8"/>
              <c:layout>
                <c:manualLayout>
                  <c:x val="-9.5138888888888825E-3"/>
                  <c:y val="-4.5741757027844751E-4"/>
                </c:manualLayout>
              </c:layout>
              <c:tx>
                <c:strRef>
                  <c:f>Slide22_Datenblatt!$J$70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{054EB772-E6E5-4E8F-90DC-D5CC164539F7}</c15:txfldGUID>
                      <c15:f>Slide22_Datenblatt!$J$70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D-861A-4A7F-8BE1-4184D11DD2F7}"/>
                </c:ext>
              </c:extLst>
            </c:dLbl>
            <c:dLbl>
              <c:idx val="9"/>
              <c:layout>
                <c:manualLayout>
                  <c:x val="-9.5138888888888825E-3"/>
                  <c:y val="-4.5741757027844751E-4"/>
                </c:manualLayout>
              </c:layout>
              <c:tx>
                <c:strRef>
                  <c:f>Slide22_Datenblatt!$J$71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{BCA2E5F5-A2F8-4677-BB23-115D2DF340A2}</c15:txfldGUID>
                      <c15:f>Slide22_Datenblatt!$J$71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E-861A-4A7F-8BE1-4184D11DD2F7}"/>
                </c:ext>
              </c:extLst>
            </c:dLbl>
            <c:dLbl>
              <c:idx val="10"/>
              <c:layout>
                <c:manualLayout>
                  <c:x val="-1.1597222222222319E-2"/>
                  <c:y val="-4.5741757027844751E-4"/>
                </c:manualLayout>
              </c:layout>
              <c:tx>
                <c:strRef>
                  <c:f>Slide22_Datenblatt!$J$72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{E62590E6-667F-4227-A39E-2878063059D2}</c15:txfldGUID>
                      <c15:f>Slide22_Datenblatt!$J$72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F-861A-4A7F-8BE1-4184D11DD2F7}"/>
                </c:ext>
              </c:extLst>
            </c:dLbl>
            <c:dLbl>
              <c:idx val="11"/>
              <c:delete val="1"/>
              <c:extLst>
                <c:ext xmlns:c15="http://schemas.microsoft.com/office/drawing/2012/chart" uri="{CE6537A1-D6FC-4f65-9D91-7224C49458BB}"/>
                <c:ext xmlns:c16="http://schemas.microsoft.com/office/drawing/2014/chart" uri="{C3380CC4-5D6E-409C-BE32-E72D297353CC}">
                  <c16:uniqueId val="{00000030-861A-4A7F-8BE1-4184D11DD2F7}"/>
                </c:ext>
              </c:extLst>
            </c:dLbl>
            <c:dLbl>
              <c:idx val="12"/>
              <c:layout>
                <c:manualLayout>
                  <c:x val="6.3194444444443767E-3"/>
                  <c:y val="-4.5741757027844751E-4"/>
                </c:manualLayout>
              </c:layout>
              <c:tx>
                <c:strRef>
                  <c:f>Slide22_Datenblatt!$J$74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{13A27DB6-009C-4060-A4E6-9608DEDBFB04}</c15:txfldGUID>
                      <c15:f>Slide22_Datenblatt!$J$74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31-861A-4A7F-8BE1-4184D11DD2F7}"/>
                </c:ext>
              </c:extLst>
            </c:dLbl>
            <c:dLbl>
              <c:idx val="13"/>
              <c:layout>
                <c:manualLayout>
                  <c:x val="5.2777777777777693E-3"/>
                  <c:y val="-4.5741757027844751E-4"/>
                </c:manualLayout>
              </c:layout>
              <c:tx>
                <c:strRef>
                  <c:f>Slide22_Datenblatt!$J$75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{F4860EBB-0EA8-446D-BE0A-2933208ECC77}</c15:txfldGUID>
                      <c15:f>Slide22_Datenblatt!$J$75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32-861A-4A7F-8BE1-4184D11DD2F7}"/>
                </c:ext>
              </c:extLst>
            </c:dLbl>
            <c:dLbl>
              <c:idx val="14"/>
              <c:layout>
                <c:manualLayout>
                  <c:x val="6.3194444444443767E-3"/>
                  <c:y val="-4.5741757027844751E-4"/>
                </c:manualLayout>
              </c:layout>
              <c:tx>
                <c:strRef>
                  <c:f>Slide22_Datenblatt!$J$76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{560A4F5A-E910-49E8-8DFE-5F9F684A7099}</c15:txfldGUID>
                      <c15:f>Slide22_Datenblatt!$J$76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33-861A-4A7F-8BE1-4184D11DD2F7}"/>
                </c:ext>
              </c:extLst>
            </c:dLbl>
            <c:dLbl>
              <c:idx val="15"/>
              <c:layout>
                <c:manualLayout>
                  <c:x val="8.4027777777777035E-3"/>
                  <c:y val="-4.5741757027844751E-4"/>
                </c:manualLayout>
              </c:layout>
              <c:tx>
                <c:strRef>
                  <c:f>Slide22_Datenblatt!$J$77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{262A39E5-43E2-47A0-83F6-923971F2D2B0}</c15:txfldGUID>
                      <c15:f>Slide22_Datenblatt!$J$77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34-861A-4A7F-8BE1-4184D11DD2F7}"/>
                </c:ext>
              </c:extLst>
            </c:dLbl>
            <c:dLbl>
              <c:idx val="16"/>
              <c:layout>
                <c:manualLayout>
                  <c:x val="6.3194444444443767E-3"/>
                  <c:y val="-4.5741757027844751E-4"/>
                </c:manualLayout>
              </c:layout>
              <c:tx>
                <c:strRef>
                  <c:f>Slide22_Datenblatt!$J$78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{70597E5B-3874-4318-9D46-BF69533F2988}</c15:txfldGUID>
                      <c15:f>Slide22_Datenblatt!$J$78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5-861A-4A7F-8BE1-4184D11DD2F7}"/>
                </c:ext>
              </c:extLst>
            </c:dLbl>
            <c:dLbl>
              <c:idx val="17"/>
              <c:delete val="1"/>
              <c:extLst>
                <c:ext xmlns:c15="http://schemas.microsoft.com/office/drawing/2012/chart" uri="{CE6537A1-D6FC-4f65-9D91-7224C49458BB}"/>
                <c:ext xmlns:c16="http://schemas.microsoft.com/office/drawing/2014/chart" uri="{C3380CC4-5D6E-409C-BE32-E72D297353CC}">
                  <c16:uniqueId val="{00000036-861A-4A7F-8BE1-4184D11DD2F7}"/>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Slide22_Datenblatt!$G$61:$G$78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Slide22_Datenblatt!$H$61:$H$78</c:f>
              <c:numCache>
                <c:formatCode>0.00</c:formatCode>
                <c:ptCount val="18"/>
                <c:pt idx="1">
                  <c:v>-178431.95</c:v>
                </c:pt>
                <c:pt idx="2">
                  <c:v>-178431.95</c:v>
                </c:pt>
                <c:pt idx="3">
                  <c:v>-178431.95</c:v>
                </c:pt>
                <c:pt idx="4">
                  <c:v>-178431.95</c:v>
                </c:pt>
                <c:pt idx="5">
                  <c:v>-178431.95</c:v>
                </c:pt>
                <c:pt idx="6">
                  <c:v>-178431.95</c:v>
                </c:pt>
                <c:pt idx="7">
                  <c:v>-178431.95</c:v>
                </c:pt>
                <c:pt idx="8">
                  <c:v>-178431.95</c:v>
                </c:pt>
                <c:pt idx="9">
                  <c:v>-178431.95</c:v>
                </c:pt>
                <c:pt idx="10">
                  <c:v>-178431.95</c:v>
                </c:pt>
                <c:pt idx="11">
                  <c:v>-178431.95</c:v>
                </c:pt>
                <c:pt idx="12">
                  <c:v>-178431.95</c:v>
                </c:pt>
                <c:pt idx="13">
                  <c:v>-178431.95</c:v>
                </c:pt>
                <c:pt idx="14">
                  <c:v>-178431.95</c:v>
                </c:pt>
                <c:pt idx="15">
                  <c:v>-178431.95</c:v>
                </c:pt>
                <c:pt idx="16">
                  <c:v>-178431.95</c:v>
                </c:pt>
                <c:pt idx="17">
                  <c:v>-178431.95</c:v>
                </c:pt>
              </c:numCache>
            </c:numRef>
          </c:yVal>
          <c:smooth val="0"/>
          <c:extLst>
            <c:ext xmlns:c16="http://schemas.microsoft.com/office/drawing/2014/chart" uri="{C3380CC4-5D6E-409C-BE32-E72D297353CC}">
              <c16:uniqueId val="{00000037-861A-4A7F-8BE1-4184D11DD2F7}"/>
            </c:ext>
          </c:extLst>
        </c:ser>
        <c:ser>
          <c:idx val="9"/>
          <c:order val="6"/>
          <c:tx>
            <c:v>Achse</c:v>
          </c:tx>
          <c:spPr>
            <a:ln w="38100">
              <a:solidFill>
                <a:srgbClr val="000000"/>
              </a:solidFill>
              <a:prstDash val="solid"/>
            </a:ln>
          </c:spPr>
          <c:marker>
            <c:symbol val="none"/>
          </c:marker>
          <c:xVal>
            <c:numRef>
              <c:f>Slide22_Datenblatt!$L$61:$L$67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Slide22_Datenblatt!$M$61:$M$67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8-861A-4A7F-8BE1-4184D11DD2F7}"/>
            </c:ext>
          </c:extLst>
        </c:ser>
        <c:ser>
          <c:idx val="11"/>
          <c:order val="7"/>
          <c:tx>
            <c:v>rubrik</c:v>
          </c:tx>
          <c:spPr>
            <a:ln w="28575">
              <a:noFill/>
            </a:ln>
          </c:spPr>
          <c:marker>
            <c:symbol val="none"/>
          </c:marker>
          <c:dLbls>
            <c:dLbl>
              <c:idx val="0"/>
              <c:layout>
                <c:manualLayout>
                  <c:x val="-2.4305555555555582E-3"/>
                  <c:y val="-1.6133336868244946E-3"/>
                </c:manualLayout>
              </c:layout>
              <c:tx>
                <c:strRef>
                  <c:f>Slide22_Datenblatt!$A$4</c:f>
                  <c:strCache>
                    <c:ptCount val="1"/>
                    <c:pt idx="0">
                      <c:v>Eigenkapitalquote 
in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{E188CBB5-0324-4E3D-93BC-FD8504ECF1A9}</c15:txfldGUID>
                      <c15:f>Slide22_Datenblatt!$A$4</c15:f>
                      <c15:dlblFieldTableCache>
                        <c:ptCount val="1"/>
                        <c:pt idx="0">
                          <c:v>Eigenkapitalquote 
in %</c:v>
                        </c:pt>
                      </c15:dlblFieldTableCache>
                    </c15:dlblFTEntry>
                  </c15:dlblFieldTable>
                  <c15:showDataLabelsRange val="0"/>
                </c:ext>
                <c:ext xmlns:c16="http://schemas.microsoft.com/office/drawing/2014/chart" uri="{C3380CC4-5D6E-409C-BE32-E72D297353CC}">
                  <c16:uniqueId val="{00000039-861A-4A7F-8BE1-4184D11DD2F7}"/>
                </c:ext>
              </c:extLst>
            </c:dLbl>
            <c:dLbl>
              <c:idx val="1"/>
              <c:delete val="1"/>
              <c:extLst>
                <c:ext xmlns:c15="http://schemas.microsoft.com/office/drawing/2012/chart" uri="{CE6537A1-D6FC-4f65-9D91-7224C49458BB}"/>
                <c:ext xmlns:c16="http://schemas.microsoft.com/office/drawing/2014/chart" uri="{C3380CC4-5D6E-409C-BE32-E72D297353CC}">
                  <c16:uniqueId val="{0000003A-861A-4A7F-8BE1-4184D11DD2F7}"/>
                </c:ext>
              </c:extLst>
            </c:dLbl>
            <c:dLbl>
              <c:idx val="2"/>
              <c:delete val="1"/>
              <c:extLst>
                <c:ext xmlns:c15="http://schemas.microsoft.com/office/drawing/2012/chart" uri="{CE6537A1-D6FC-4f65-9D91-7224C49458BB}"/>
                <c:ext xmlns:c16="http://schemas.microsoft.com/office/drawing/2014/chart" uri="{C3380CC4-5D6E-409C-BE32-E72D297353CC}">
                  <c16:uniqueId val="{0000003B-861A-4A7F-8BE1-4184D11DD2F7}"/>
                </c:ext>
              </c:extLst>
            </c:dLbl>
            <c:dLbl>
              <c:idx val="3"/>
              <c:delete val="1"/>
              <c:extLst>
                <c:ext xmlns:c15="http://schemas.microsoft.com/office/drawing/2012/chart" uri="{CE6537A1-D6FC-4f65-9D91-7224C49458BB}"/>
                <c:ext xmlns:c16="http://schemas.microsoft.com/office/drawing/2014/chart" uri="{C3380CC4-5D6E-409C-BE32-E72D297353CC}">
                  <c16:uniqueId val="{0000003C-861A-4A7F-8BE1-4184D11DD2F7}"/>
                </c:ext>
              </c:extLst>
            </c:dLbl>
            <c:dLbl>
              <c:idx val="4"/>
              <c:delete val="1"/>
              <c:extLst>
                <c:ext xmlns:c15="http://schemas.microsoft.com/office/drawing/2012/chart" uri="{CE6537A1-D6FC-4f65-9D91-7224C49458BB}"/>
                <c:ext xmlns:c16="http://schemas.microsoft.com/office/drawing/2014/chart" uri="{C3380CC4-5D6E-409C-BE32-E72D297353CC}">
                  <c16:uniqueId val="{0000003D-861A-4A7F-8BE1-4184D11DD2F7}"/>
                </c:ext>
              </c:extLst>
            </c:dLbl>
            <c:dLbl>
              <c:idx val="5"/>
              <c:delete val="1"/>
              <c:extLst>
                <c:ext xmlns:c15="http://schemas.microsoft.com/office/drawing/2012/chart" uri="{CE6537A1-D6FC-4f65-9D91-7224C49458BB}"/>
                <c:ext xmlns:c16="http://schemas.microsoft.com/office/drawing/2014/chart" uri="{C3380CC4-5D6E-409C-BE32-E72D297353CC}">
                  <c16:uniqueId val="{0000003E-861A-4A7F-8BE1-4184D11DD2F7}"/>
                </c:ext>
              </c:extLst>
            </c:dLbl>
            <c:dLbl>
              <c:idx val="6"/>
              <c:layout>
                <c:manualLayout>
                  <c:x val="-3.472222222222232E-3"/>
                  <c:y val="-1.6133336868244946E-3"/>
                </c:manualLayout>
              </c:layout>
              <c:tx>
                <c:strRef>
                  <c:f>Slide22_Datenblatt!$A$5</c:f>
                  <c:strCache>
                    <c:ptCount val="1"/>
                    <c:pt idx="0">
                      <c:v>Eigenkapital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{9B6CED54-FDA4-46D8-AEA6-66CCF7B40178}</c15:txfldGUID>
                      <c15:f>Slide22_Datenblatt!$A$5</c15:f>
                      <c15:dlblFieldTableCache>
                        <c:ptCount val="1"/>
                        <c:pt idx="0">
                          <c:v>Eigenkapital
</c:v>
                        </c:pt>
                      </c15:dlblFieldTableCache>
                    </c15:dlblFTEntry>
                  </c15:dlblFieldTable>
                  <c15:showDataLabelsRange val="0"/>
                </c:ext>
                <c:ext xmlns:c16="http://schemas.microsoft.com/office/drawing/2014/chart" uri="{C3380CC4-5D6E-409C-BE32-E72D297353CC}">
                  <c16:uniqueId val="{0000003F-861A-4A7F-8BE1-4184D11DD2F7}"/>
                </c:ext>
              </c:extLst>
            </c:dLbl>
            <c:dLbl>
              <c:idx val="7"/>
              <c:delete val="1"/>
              <c:extLst>
                <c:ext xmlns:c15="http://schemas.microsoft.com/office/drawing/2012/chart" uri="{CE6537A1-D6FC-4f65-9D91-7224C49458BB}"/>
                <c:ext xmlns:c16="http://schemas.microsoft.com/office/drawing/2014/chart" uri="{C3380CC4-5D6E-409C-BE32-E72D297353CC}">
                  <c16:uniqueId val="{00000040-861A-4A7F-8BE1-4184D11DD2F7}"/>
                </c:ext>
              </c:extLst>
            </c:dLbl>
            <c:dLbl>
              <c:idx val="8"/>
              <c:delete val="1"/>
              <c:extLst>
                <c:ext xmlns:c15="http://schemas.microsoft.com/office/drawing/2012/chart" uri="{CE6537A1-D6FC-4f65-9D91-7224C49458BB}"/>
                <c:ext xmlns:c16="http://schemas.microsoft.com/office/drawing/2014/chart" uri="{C3380CC4-5D6E-409C-BE32-E72D297353CC}">
                  <c16:uniqueId val="{00000041-861A-4A7F-8BE1-4184D11DD2F7}"/>
                </c:ext>
              </c:extLst>
            </c:dLbl>
            <c:dLbl>
              <c:idx val="9"/>
              <c:delete val="1"/>
              <c:extLst>
                <c:ext xmlns:c15="http://schemas.microsoft.com/office/drawing/2012/chart" uri="{CE6537A1-D6FC-4f65-9D91-7224C49458BB}"/>
                <c:ext xmlns:c16="http://schemas.microsoft.com/office/drawing/2014/chart" uri="{C3380CC4-5D6E-409C-BE32-E72D297353CC}">
                  <c16:uniqueId val="{00000042-861A-4A7F-8BE1-4184D11DD2F7}"/>
                </c:ext>
              </c:extLst>
            </c:dLbl>
            <c:dLbl>
              <c:idx val="10"/>
              <c:delete val="1"/>
              <c:extLst>
                <c:ext xmlns:c15="http://schemas.microsoft.com/office/drawing/2012/chart" uri="{CE6537A1-D6FC-4f65-9D91-7224C49458BB}"/>
                <c:ext xmlns:c16="http://schemas.microsoft.com/office/drawing/2014/chart" uri="{C3380CC4-5D6E-409C-BE32-E72D297353CC}">
                  <c16:uniqueId val="{00000043-861A-4A7F-8BE1-4184D11DD2F7}"/>
                </c:ext>
              </c:extLst>
            </c:dLbl>
            <c:dLbl>
              <c:idx val="11"/>
              <c:delete val="1"/>
              <c:extLst>
                <c:ext xmlns:c15="http://schemas.microsoft.com/office/drawing/2012/chart" uri="{CE6537A1-D6FC-4f65-9D91-7224C49458BB}"/>
                <c:ext xmlns:c16="http://schemas.microsoft.com/office/drawing/2014/chart" uri="{C3380CC4-5D6E-409C-BE32-E72D297353CC}">
                  <c16:uniqueId val="{00000044-861A-4A7F-8BE1-4184D11DD2F7}"/>
                </c:ext>
              </c:extLst>
            </c:dLbl>
            <c:dLbl>
              <c:idx val="12"/>
              <c:delete val="1"/>
              <c:extLst>
                <c:ext xmlns:c15="http://schemas.microsoft.com/office/drawing/2012/chart" uri="{CE6537A1-D6FC-4f65-9D91-7224C49458BB}"/>
                <c:ext xmlns:c16="http://schemas.microsoft.com/office/drawing/2014/chart" uri="{C3380CC4-5D6E-409C-BE32-E72D297353CC}">
                  <c16:uniqueId val="{00000045-861A-4A7F-8BE1-4184D11DD2F7}"/>
                </c:ext>
              </c:extLst>
            </c:dLbl>
            <c:dLbl>
              <c:idx val="13"/>
              <c:layout>
                <c:manualLayout>
                  <c:x val="-4.5138888888889518E-3"/>
                  <c:y val="-1.6133336868244946E-3"/>
                </c:manualLayout>
              </c:layout>
              <c:tx>
                <c:strRef>
                  <c:f>Slide22_Datenblatt!$A$6</c:f>
                  <c:strCache>
                    <c:ptCount val="1"/>
                    <c:pt idx="0">
                      <c:v>Gesamtkapital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{E8E685E8-AC42-4B7F-B58F-B0F551A8FFA8}</c15:txfldGUID>
                      <c15:f>Slide22_Datenblatt!$A$6</c15:f>
                      <c15:dlblFieldTableCache>
                        <c:ptCount val="1"/>
                        <c:pt idx="0">
                          <c:v>Gesamtkapital
</c:v>
                        </c:pt>
                      </c15:dlblFieldTableCache>
                    </c15:dlblFTEntry>
                  </c15:dlblFieldTable>
                  <c15:showDataLabelsRange val="0"/>
                </c:ext>
                <c:ext xmlns:c16="http://schemas.microsoft.com/office/drawing/2014/chart" uri="{C3380CC4-5D6E-409C-BE32-E72D297353CC}">
                  <c16:uniqueId val="{00000046-861A-4A7F-8BE1-4184D11DD2F7}"/>
                </c:ext>
              </c:extLst>
            </c:dLbl>
            <c:dLbl>
              <c:idx val="14"/>
              <c:delete val="1"/>
              <c:extLst>
                <c:ext xmlns:c15="http://schemas.microsoft.com/office/drawing/2012/chart" uri="{CE6537A1-D6FC-4f65-9D91-7224C49458BB}"/>
                <c:ext xmlns:c16="http://schemas.microsoft.com/office/drawing/2014/chart" uri="{C3380CC4-5D6E-409C-BE32-E72D297353CC}">
                  <c16:uniqueId val="{00000047-861A-4A7F-8BE1-4184D11DD2F7}"/>
                </c:ext>
              </c:extLst>
            </c:dLbl>
            <c:dLbl>
              <c:idx val="15"/>
              <c:delete val="1"/>
              <c:extLst>
                <c:ext xmlns:c15="http://schemas.microsoft.com/office/drawing/2012/chart" uri="{CE6537A1-D6FC-4f65-9D91-7224C49458BB}"/>
                <c:ext xmlns:c16="http://schemas.microsoft.com/office/drawing/2014/chart" uri="{C3380CC4-5D6E-409C-BE32-E72D297353CC}">
                  <c16:uniqueId val="{00000048-861A-4A7F-8BE1-4184D11DD2F7}"/>
                </c:ext>
              </c:extLst>
            </c:dLbl>
            <c:dLbl>
              <c:idx val="16"/>
              <c:delete val="1"/>
              <c:extLst>
                <c:ext xmlns:c15="http://schemas.microsoft.com/office/drawing/2012/chart" uri="{CE6537A1-D6FC-4f65-9D91-7224C49458BB}"/>
                <c:ext xmlns:c16="http://schemas.microsoft.com/office/drawing/2014/chart" uri="{C3380CC4-5D6E-409C-BE32-E72D297353CC}">
                  <c16:uniqueId val="{00000049-861A-4A7F-8BE1-4184D11DD2F7}"/>
                </c:ext>
              </c:extLst>
            </c:dLbl>
            <c:dLbl>
              <c:idx val="17"/>
              <c:delete val="1"/>
              <c:extLst>
                <c:ext xmlns:c15="http://schemas.microsoft.com/office/drawing/2012/chart" uri="{CE6537A1-D6FC-4f65-9D91-7224C49458BB}"/>
                <c:ext xmlns:c16="http://schemas.microsoft.com/office/drawing/2014/chart" uri="{C3380CC4-5D6E-409C-BE32-E72D297353CC}">
                  <c16:uniqueId val="{0000004A-861A-4A7F-8BE1-4184D11DD2F7}"/>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Slide22_Datenblatt!$O$61:$O$78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Slide22_Datenblatt!$P$61:$P$78</c:f>
              <c:numCache>
                <c:formatCode>#,##0</c:formatCode>
                <c:ptCount val="18"/>
                <c:pt idx="0">
                  <c:v>-892159.75</c:v>
                </c:pt>
                <c:pt idx="1">
                  <c:v>-892159.75</c:v>
                </c:pt>
                <c:pt idx="2">
                  <c:v>-892159.75</c:v>
                </c:pt>
                <c:pt idx="3">
                  <c:v>-892159.75</c:v>
                </c:pt>
                <c:pt idx="4">
                  <c:v>-892159.75</c:v>
                </c:pt>
                <c:pt idx="5">
                  <c:v>-892159.75</c:v>
                </c:pt>
                <c:pt idx="6">
                  <c:v>-892159.75</c:v>
                </c:pt>
                <c:pt idx="7">
                  <c:v>-892159.75</c:v>
                </c:pt>
                <c:pt idx="8">
                  <c:v>-892159.75</c:v>
                </c:pt>
                <c:pt idx="9">
                  <c:v>-892159.75</c:v>
                </c:pt>
                <c:pt idx="10">
                  <c:v>-892159.75</c:v>
                </c:pt>
                <c:pt idx="11">
                  <c:v>-892159.75</c:v>
                </c:pt>
                <c:pt idx="12">
                  <c:v>-892159.75</c:v>
                </c:pt>
                <c:pt idx="13">
                  <c:v>-892159.75</c:v>
                </c:pt>
                <c:pt idx="14">
                  <c:v>-892159.75</c:v>
                </c:pt>
                <c:pt idx="15">
                  <c:v>-892159.75</c:v>
                </c:pt>
                <c:pt idx="16">
                  <c:v>-892159.75</c:v>
                </c:pt>
                <c:pt idx="17">
                  <c:v>-892159.75</c:v>
                </c:pt>
              </c:numCache>
            </c:numRef>
          </c:yVal>
          <c:smooth val="0"/>
          <c:extLst>
            <c:ext xmlns:c16="http://schemas.microsoft.com/office/drawing/2014/chart" uri="{C3380CC4-5D6E-409C-BE32-E72D297353CC}">
              <c16:uniqueId val="{0000004B-861A-4A7F-8BE1-4184D11DD2F7}"/>
            </c:ext>
          </c:extLst>
        </c:ser>
        <c:dLbls>
          <c:showLegendKey val="0"/>
          <c:showVal val="0"/>
          <c:showCatName val="0"/>
          <c:showSerName val="0"/>
          <c:showPercent val="0"/>
          <c:showBubbleSize val="0"/>
        </c:dLbls>
        <c:axId val="311642368"/>
        <c:axId val="311652352"/>
      </c:scatterChart>
      <c:catAx>
        <c:axId val="311548928"/>
        <c:scaling>
          <c:orientation val="minMax"/>
        </c:scaling>
        <c:delete val="1"/>
        <c:axPos val="b"/>
        <c:numFmt formatCode="General" sourceLinked="0"/>
        <c:majorTickMark val="out"/>
        <c:minorTickMark val="none"/>
        <c:tickLblPos val="nextTo"/>
        <c:crossAx val="311640832"/>
        <c:crosses val="autoZero"/>
        <c:auto val="0"/>
        <c:lblAlgn val="ctr"/>
        <c:lblOffset val="100"/>
        <c:noMultiLvlLbl val="0"/>
      </c:catAx>
      <c:valAx>
        <c:axId val="311640832"/>
        <c:scaling>
          <c:orientation val="minMax"/>
        </c:scaling>
        <c:delete val="1"/>
        <c:axPos val="l"/>
        <c:numFmt formatCode="General" sourceLinked="1"/>
        <c:majorTickMark val="out"/>
        <c:minorTickMark val="none"/>
        <c:tickLblPos val="nextTo"/>
        <c:crossAx val="311548928"/>
        <c:crosses val="autoZero"/>
        <c:crossBetween val="between"/>
      </c:valAx>
      <c:catAx>
        <c:axId val="311642368"/>
        <c:scaling>
          <c:orientation val="minMax"/>
        </c:scaling>
        <c:delete val="1"/>
        <c:axPos val="b"/>
        <c:majorTickMark val="out"/>
        <c:minorTickMark val="none"/>
        <c:tickLblPos val="nextTo"/>
        <c:crossAx val="311652352"/>
        <c:crosses val="autoZero"/>
        <c:auto val="1"/>
        <c:lblAlgn val="ctr"/>
        <c:lblOffset val="100"/>
        <c:noMultiLvlLbl val="0"/>
      </c:catAx>
      <c:valAx>
        <c:axId val="311652352"/>
        <c:scaling>
          <c:orientation val="minMax"/>
        </c:scaling>
        <c:delete val="1"/>
        <c:axPos val="r"/>
        <c:numFmt formatCode="General" sourceLinked="1"/>
        <c:majorTickMark val="out"/>
        <c:minorTickMark val="none"/>
        <c:tickLblPos val="nextTo"/>
        <c:crossAx val="311642368"/>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Slide23_Datenblatt!$A$50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D9FB-45AC-8066-3AA560CD48B3}"/>
              </c:ext>
            </c:extLst>
          </c:dPt>
          <c:dPt>
            <c:idx val="1"/>
            <c:invertIfNegative val="0"/>
            <c:bubble3D val="0"/>
            <c:spPr>
              <a:solidFill>
                <a:srgbClr val="4848FF"/>
              </a:solidFill>
              <a:ln w="25400">
                <a:noFill/>
              </a:ln>
            </c:spPr>
            <c:extLst>
              <c:ext xmlns:c16="http://schemas.microsoft.com/office/drawing/2014/chart" uri="{C3380CC4-5D6E-409C-BE32-E72D297353CC}">
                <c16:uniqueId val="{00000003-D9FB-45AC-8066-3AA560CD48B3}"/>
              </c:ext>
            </c:extLst>
          </c:dPt>
          <c:dPt>
            <c:idx val="2"/>
            <c:invertIfNegative val="0"/>
            <c:bubble3D val="0"/>
            <c:spPr>
              <a:solidFill>
                <a:srgbClr val="4848FF"/>
              </a:solidFill>
              <a:ln w="25400">
                <a:noFill/>
              </a:ln>
            </c:spPr>
            <c:extLst>
              <c:ext xmlns:c16="http://schemas.microsoft.com/office/drawing/2014/chart" uri="{C3380CC4-5D6E-409C-BE32-E72D297353CC}">
                <c16:uniqueId val="{00000005-D9FB-45AC-8066-3AA560CD48B3}"/>
              </c:ext>
            </c:extLst>
          </c:dPt>
          <c:dLbls>
            <c:dLbl>
              <c:idx val="0"/>
              <c:tx>
                <c:strRef>
                  <c:f>Slide23_Datenblatt!$E$50</c:f>
                  <c:strCache>
                    <c:ptCount val="1"/>
                    <c:pt idx="0">
                      <c:v>60,2</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{80876182-81EB-4F91-855E-96138ADD8735}</c15:txfldGUID>
                      <c15:f>Slide23_Datenblatt!$E$50</c15:f>
                      <c15:dlblFieldTableCache>
                        <c:ptCount val="1"/>
                        <c:pt idx="0">
                          <c:v>60,2</c:v>
                        </c:pt>
                      </c15:dlblFieldTableCache>
                    </c15:dlblFTEntry>
                  </c15:dlblFieldTable>
                  <c15:showDataLabelsRange val="0"/>
                </c:ext>
                <c:ext xmlns:c16="http://schemas.microsoft.com/office/drawing/2014/chart" uri="{C3380CC4-5D6E-409C-BE32-E72D297353CC}">
                  <c16:uniqueId val="{00000001-D9FB-45AC-8066-3AA560CD48B3}"/>
                </c:ext>
              </c:extLst>
            </c:dLbl>
            <c:dLbl>
              <c:idx val="1"/>
              <c:tx>
                <c:strRef>
                  <c:f>Slide23_Datenblatt!$F$50</c:f>
                  <c:strCache>
                    <c:ptCount val="1"/>
                    <c:pt idx="0">
                      <c:v>1.625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{352C06F4-55D9-492F-B3A3-14E0B9B94FD8}</c15:txfldGUID>
                      <c15:f>Slide23_Datenblatt!$F$50</c15:f>
                      <c15:dlblFieldTableCache>
                        <c:ptCount val="1"/>
                        <c:pt idx="0">
                          <c:v>1.625</c:v>
                        </c:pt>
                      </c15:dlblFieldTableCache>
                    </c15:dlblFTEntry>
                  </c15:dlblFieldTable>
                  <c15:showDataLabelsRange val="0"/>
                </c:ext>
                <c:ext xmlns:c16="http://schemas.microsoft.com/office/drawing/2014/chart" uri="{C3380CC4-5D6E-409C-BE32-E72D297353CC}">
                  <c16:uniqueId val="{00000003-D9FB-45AC-8066-3AA560CD48B3}"/>
                </c:ext>
              </c:extLst>
            </c:dLbl>
            <c:dLbl>
              <c:idx val="2"/>
              <c:tx>
                <c:strRef>
                  <c:f>Slide23_Datenblatt!$G$50</c:f>
                  <c:strCache>
                    <c:ptCount val="1"/>
                    <c:pt idx="0">
                      <c:v>2.701</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{2FEB8568-3CC4-4CC8-AFFD-1026B577B682}</c15:txfldGUID>
                      <c15:f>Slide23_Datenblatt!$G$50</c15:f>
                      <c15:dlblFieldTableCache>
                        <c:ptCount val="1"/>
                        <c:pt idx="0">
                          <c:v>2.701</c:v>
                        </c:pt>
                      </c15:dlblFieldTableCache>
                    </c15:dlblFTEntry>
                  </c15:dlblFieldTable>
                  <c15:showDataLabelsRange val="0"/>
                </c:ext>
                <c:ext xmlns:c16="http://schemas.microsoft.com/office/drawing/2014/chart" uri="{C3380CC4-5D6E-409C-BE32-E72D297353CC}">
                  <c16:uniqueId val="{00000005-D9FB-45AC-8066-3AA560CD48B3}"/>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Slide23_Datenblatt!$B$49:$D$49</c:f>
              <c:strCache>
                <c:ptCount val="3"/>
                <c:pt idx="0">
                  <c:v>Anlagendeckung 
in %</c:v>
                </c:pt>
                <c:pt idx="1">
                  <c:v>Langfristiges
Kapital</c:v>
                </c:pt>
                <c:pt idx="2">
                  <c:v>Anlagevermögen
</c:v>
                </c:pt>
              </c:strCache>
            </c:strRef>
          </c:cat>
          <c:val>
            <c:numRef>
              <c:f>Slide23_Datenblatt!$I$50:$K$50</c:f>
              <c:numCache>
                <c:formatCode>General</c:formatCode>
                <c:ptCount val="3"/>
                <c:pt idx="0">
                  <c:v>2065624.9590747328</c:v>
                </c:pt>
                <c:pt idx="1">
                  <c:v>1625262</c:v>
                </c:pt>
                <c:pt idx="2">
                  <c:v>2700621</c:v>
                </c:pt>
              </c:numCache>
            </c:numRef>
          </c:val>
          <c:extLst>
            <c:ext xmlns:c16="http://schemas.microsoft.com/office/drawing/2014/chart" uri="{C3380CC4-5D6E-409C-BE32-E72D297353CC}">
              <c16:uniqueId val="{00000006-D9FB-45AC-8066-3AA560CD48B3}"/>
            </c:ext>
          </c:extLst>
        </c:ser>
        <c:ser>
          <c:idx val="2"/>
          <c:order val="1"/>
          <c:tx>
            <c:strRef>
              <c:f>Slide23_Datenblatt!$A$51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8-D9FB-45AC-8066-3AA560CD48B3}"/>
              </c:ext>
            </c:extLst>
          </c:dPt>
          <c:dPt>
            <c:idx val="1"/>
            <c:invertIfNegative val="0"/>
            <c:bubble3D val="0"/>
            <c:spPr>
              <a:solidFill>
                <a:srgbClr val="4848FF"/>
              </a:solidFill>
              <a:ln w="25400">
                <a:noFill/>
              </a:ln>
            </c:spPr>
            <c:extLst>
              <c:ext xmlns:c16="http://schemas.microsoft.com/office/drawing/2014/chart" uri="{C3380CC4-5D6E-409C-BE32-E72D297353CC}">
                <c16:uniqueId val="{0000000A-D9FB-45AC-8066-3AA560CD48B3}"/>
              </c:ext>
            </c:extLst>
          </c:dPt>
          <c:dPt>
            <c:idx val="2"/>
            <c:invertIfNegative val="0"/>
            <c:bubble3D val="0"/>
            <c:spPr>
              <a:solidFill>
                <a:srgbClr val="4848FF"/>
              </a:solidFill>
              <a:ln w="25400">
                <a:noFill/>
              </a:ln>
            </c:spPr>
            <c:extLst>
              <c:ext xmlns:c16="http://schemas.microsoft.com/office/drawing/2014/chart" uri="{C3380CC4-5D6E-409C-BE32-E72D297353CC}">
                <c16:uniqueId val="{0000000C-D9FB-45AC-8066-3AA560CD48B3}"/>
              </c:ext>
            </c:extLst>
          </c:dPt>
          <c:dLbls>
            <c:dLbl>
              <c:idx val="0"/>
              <c:tx>
                <c:strRef>
                  <c:f>Slide23_Datenblatt!$E$51</c:f>
                  <c:strCache>
                    <c:ptCount val="1"/>
                    <c:pt idx="0">
                      <c:v>61,7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{E90349B5-159A-472B-881A-19DD6573A3DF}</c15:txfldGUID>
                      <c15:f>Slide23_Datenblatt!$E$51</c15:f>
                      <c15:dlblFieldTableCache>
                        <c:ptCount val="1"/>
                        <c:pt idx="0">
                          <c:v>61,7</c:v>
                        </c:pt>
                      </c15:dlblFieldTableCache>
                    </c15:dlblFTEntry>
                  </c15:dlblFieldTable>
                  <c15:showDataLabelsRange val="0"/>
                </c:ext>
                <c:ext xmlns:c16="http://schemas.microsoft.com/office/drawing/2014/chart" uri="{C3380CC4-5D6E-409C-BE32-E72D297353CC}">
                  <c16:uniqueId val="{00000008-D9FB-45AC-8066-3AA560CD48B3}"/>
                </c:ext>
              </c:extLst>
            </c:dLbl>
            <c:dLbl>
              <c:idx val="1"/>
              <c:tx>
                <c:strRef>
                  <c:f>Slide23_Datenblatt!$F$51</c:f>
                  <c:strCache>
                    <c:ptCount val="1"/>
                    <c:pt idx="0">
                      <c:v>1.615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{B90856D0-1BAA-4ACF-AAED-D723E770739B}</c15:txfldGUID>
                      <c15:f>Slide23_Datenblatt!$F$51</c15:f>
                      <c15:dlblFieldTableCache>
                        <c:ptCount val="1"/>
                        <c:pt idx="0">
                          <c:v>1.615</c:v>
                        </c:pt>
                      </c15:dlblFieldTableCache>
                    </c15:dlblFTEntry>
                  </c15:dlblFieldTable>
                  <c15:showDataLabelsRange val="0"/>
                </c:ext>
                <c:ext xmlns:c16="http://schemas.microsoft.com/office/drawing/2014/chart" uri="{C3380CC4-5D6E-409C-BE32-E72D297353CC}">
                  <c16:uniqueId val="{0000000A-D9FB-45AC-8066-3AA560CD48B3}"/>
                </c:ext>
              </c:extLst>
            </c:dLbl>
            <c:dLbl>
              <c:idx val="2"/>
              <c:tx>
                <c:strRef>
                  <c:f>Slide23_Datenblatt!$G$51</c:f>
                  <c:strCache>
                    <c:ptCount val="1"/>
                    <c:pt idx="0">
                      <c:v>2.617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{19DBC388-EFE4-4547-9A15-8BDE62E5AB5F}</c15:txfldGUID>
                      <c15:f>Slide23_Datenblatt!$G$51</c15:f>
                      <c15:dlblFieldTableCache>
                        <c:ptCount val="1"/>
                        <c:pt idx="0">
                          <c:v>2.617</c:v>
                        </c:pt>
                      </c15:dlblFieldTableCache>
                    </c15:dlblFTEntry>
                  </c15:dlblFieldTable>
                  <c15:showDataLabelsRange val="0"/>
                </c:ext>
                <c:ext xmlns:c16="http://schemas.microsoft.com/office/drawing/2014/chart" uri="{C3380CC4-5D6E-409C-BE32-E72D297353CC}">
                  <c16:uniqueId val="{0000000C-D9FB-45AC-8066-3AA560CD48B3}"/>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Slide23_Datenblatt!$B$49:$D$49</c:f>
              <c:strCache>
                <c:ptCount val="3"/>
                <c:pt idx="0">
                  <c:v>Anlagendeckung 
in %</c:v>
                </c:pt>
                <c:pt idx="1">
                  <c:v>Langfristiges
Kapital</c:v>
                </c:pt>
                <c:pt idx="2">
                  <c:v>Anlagevermögen
</c:v>
                </c:pt>
              </c:strCache>
            </c:strRef>
          </c:cat>
          <c:val>
            <c:numRef>
              <c:f>Slide23_Datenblatt!$I$51:$K$51</c:f>
              <c:numCache>
                <c:formatCode>General</c:formatCode>
                <c:ptCount val="3"/>
                <c:pt idx="0">
                  <c:v>2119170.5711743771</c:v>
                </c:pt>
                <c:pt idx="1">
                  <c:v>1615490</c:v>
                </c:pt>
                <c:pt idx="2">
                  <c:v>2616608</c:v>
                </c:pt>
              </c:numCache>
            </c:numRef>
          </c:val>
          <c:extLst>
            <c:ext xmlns:c16="http://schemas.microsoft.com/office/drawing/2014/chart" uri="{C3380CC4-5D6E-409C-BE32-E72D297353CC}">
              <c16:uniqueId val="{0000000D-D9FB-45AC-8066-3AA560CD48B3}"/>
            </c:ext>
          </c:extLst>
        </c:ser>
        <c:ser>
          <c:idx val="1"/>
          <c:order val="2"/>
          <c:tx>
            <c:strRef>
              <c:f>Slide23_Datenblatt!$A$52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F-D9FB-45AC-8066-3AA560CD48B3}"/>
              </c:ext>
            </c:extLst>
          </c:dPt>
          <c:dPt>
            <c:idx val="1"/>
            <c:invertIfNegative val="0"/>
            <c:bubble3D val="0"/>
            <c:spPr>
              <a:solidFill>
                <a:srgbClr val="4848FF"/>
              </a:solidFill>
              <a:ln w="25400">
                <a:noFill/>
              </a:ln>
            </c:spPr>
            <c:extLst>
              <c:ext xmlns:c16="http://schemas.microsoft.com/office/drawing/2014/chart" uri="{C3380CC4-5D6E-409C-BE32-E72D297353CC}">
                <c16:uniqueId val="{00000011-D9FB-45AC-8066-3AA560CD48B3}"/>
              </c:ext>
            </c:extLst>
          </c:dPt>
          <c:dPt>
            <c:idx val="2"/>
            <c:invertIfNegative val="0"/>
            <c:bubble3D val="0"/>
            <c:spPr>
              <a:solidFill>
                <a:srgbClr val="4848FF"/>
              </a:solidFill>
              <a:ln w="25400">
                <a:noFill/>
              </a:ln>
            </c:spPr>
            <c:extLst>
              <c:ext xmlns:c16="http://schemas.microsoft.com/office/drawing/2014/chart" uri="{C3380CC4-5D6E-409C-BE32-E72D297353CC}">
                <c16:uniqueId val="{00000013-D9FB-45AC-8066-3AA560CD48B3}"/>
              </c:ext>
            </c:extLst>
          </c:dPt>
          <c:dLbls>
            <c:dLbl>
              <c:idx val="0"/>
              <c:tx>
                <c:strRef>
                  <c:f>Slide23_Datenblatt!$E$52</c:f>
                  <c:strCache>
                    <c:ptCount val="1"/>
                    <c:pt idx="0">
                      <c:v>76,9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{F237ED9B-829F-4980-BE96-6988F428A2DF}</c15:txfldGUID>
                      <c15:f>Slide23_Datenblatt!$E$52</c15:f>
                      <c15:dlblFieldTableCache>
                        <c:ptCount val="1"/>
                        <c:pt idx="0">
                          <c:v>76,9</c:v>
                        </c:pt>
                      </c15:dlblFieldTableCache>
                    </c15:dlblFTEntry>
                  </c15:dlblFieldTable>
                  <c15:showDataLabelsRange val="0"/>
                </c:ext>
                <c:ext xmlns:c16="http://schemas.microsoft.com/office/drawing/2014/chart" uri="{C3380CC4-5D6E-409C-BE32-E72D297353CC}">
                  <c16:uniqueId val="{0000000F-D9FB-45AC-8066-3AA560CD48B3}"/>
                </c:ext>
              </c:extLst>
            </c:dLbl>
            <c:dLbl>
              <c:idx val="1"/>
              <c:tx>
                <c:strRef>
                  <c:f>Slide23_Datenblatt!$F$52</c:f>
                  <c:strCache>
                    <c:ptCount val="1"/>
                    <c:pt idx="0">
                      <c:v>1.612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{F10E528C-26DA-43BC-A3C8-44C56F219FD9}</c15:txfldGUID>
                      <c15:f>Slide23_Datenblatt!$F$52</c15:f>
                      <c15:dlblFieldTableCache>
                        <c:ptCount val="1"/>
                        <c:pt idx="0">
                          <c:v>1.612</c:v>
                        </c:pt>
                      </c15:dlblFieldTableCache>
                    </c15:dlblFTEntry>
                  </c15:dlblFieldTable>
                  <c15:showDataLabelsRange val="0"/>
                </c:ext>
                <c:ext xmlns:c16="http://schemas.microsoft.com/office/drawing/2014/chart" uri="{C3380CC4-5D6E-409C-BE32-E72D297353CC}">
                  <c16:uniqueId val="{00000011-D9FB-45AC-8066-3AA560CD48B3}"/>
                </c:ext>
              </c:extLst>
            </c:dLbl>
            <c:dLbl>
              <c:idx val="2"/>
              <c:tx>
                <c:strRef>
                  <c:f>Slide23_Datenblatt!$G$52</c:f>
                  <c:strCache>
                    <c:ptCount val="1"/>
                    <c:pt idx="0">
                      <c:v>2.096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{86FB16EA-DCD2-45CA-BB8B-40F40DC52EC5}</c15:txfldGUID>
                      <c15:f>Slide23_Datenblatt!$G$52</c15:f>
                      <c15:dlblFieldTableCache>
                        <c:ptCount val="1"/>
                        <c:pt idx="0">
                          <c:v>2.096</c:v>
                        </c:pt>
                      </c15:dlblFieldTableCache>
                    </c15:dlblFTEntry>
                  </c15:dlblFieldTable>
                  <c15:showDataLabelsRange val="0"/>
                </c:ext>
                <c:ext xmlns:c16="http://schemas.microsoft.com/office/drawing/2014/chart" uri="{C3380CC4-5D6E-409C-BE32-E72D297353CC}">
                  <c16:uniqueId val="{00000013-D9FB-45AC-8066-3AA560CD48B3}"/>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Slide23_Datenblatt!$B$49:$D$49</c:f>
              <c:strCache>
                <c:ptCount val="3"/>
                <c:pt idx="0">
                  <c:v>Anlagendeckung 
in %</c:v>
                </c:pt>
                <c:pt idx="1">
                  <c:v>Langfristiges
Kapital</c:v>
                </c:pt>
                <c:pt idx="2">
                  <c:v>Anlagevermögen
</c:v>
                </c:pt>
              </c:strCache>
            </c:strRef>
          </c:cat>
          <c:val>
            <c:numRef>
              <c:f>Slide23_Datenblatt!$I$52:$K$52</c:f>
              <c:numCache>
                <c:formatCode>General</c:formatCode>
                <c:ptCount val="3"/>
                <c:pt idx="0">
                  <c:v>2640897.0480427044</c:v>
                </c:pt>
                <c:pt idx="1">
                  <c:v>1612222</c:v>
                </c:pt>
                <c:pt idx="2">
                  <c:v>2095554</c:v>
                </c:pt>
              </c:numCache>
            </c:numRef>
          </c:val>
          <c:extLst>
            <c:ext xmlns:c16="http://schemas.microsoft.com/office/drawing/2014/chart" uri="{C3380CC4-5D6E-409C-BE32-E72D297353CC}">
              <c16:uniqueId val="{00000014-D9FB-45AC-8066-3AA560CD48B3}"/>
            </c:ext>
          </c:extLst>
        </c:ser>
        <c:ser>
          <c:idx val="3"/>
          <c:order val="3"/>
          <c:tx>
            <c:strRef>
              <c:f>Slide23_Datenblatt!$A$53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6-D9FB-45AC-8066-3AA560CD48B3}"/>
              </c:ext>
            </c:extLst>
          </c:dPt>
          <c:dPt>
            <c:idx val="1"/>
            <c:invertIfNegative val="0"/>
            <c:bubble3D val="0"/>
            <c:spPr>
              <a:solidFill>
                <a:srgbClr val="4848FF"/>
              </a:solidFill>
              <a:ln w="25400">
                <a:noFill/>
              </a:ln>
            </c:spPr>
            <c:extLst>
              <c:ext xmlns:c16="http://schemas.microsoft.com/office/drawing/2014/chart" uri="{C3380CC4-5D6E-409C-BE32-E72D297353CC}">
                <c16:uniqueId val="{00000018-D9FB-45AC-8066-3AA560CD48B3}"/>
              </c:ext>
            </c:extLst>
          </c:dPt>
          <c:dPt>
            <c:idx val="2"/>
            <c:invertIfNegative val="0"/>
            <c:bubble3D val="0"/>
            <c:spPr>
              <a:solidFill>
                <a:srgbClr val="4848FF"/>
              </a:solidFill>
              <a:ln w="25400">
                <a:noFill/>
              </a:ln>
            </c:spPr>
            <c:extLst>
              <c:ext xmlns:c16="http://schemas.microsoft.com/office/drawing/2014/chart" uri="{C3380CC4-5D6E-409C-BE32-E72D297353CC}">
                <c16:uniqueId val="{0000001A-D9FB-45AC-8066-3AA560CD48B3}"/>
              </c:ext>
            </c:extLst>
          </c:dPt>
          <c:dLbls>
            <c:dLbl>
              <c:idx val="0"/>
              <c:tx>
                <c:strRef>
                  <c:f>Slide23_Datenblatt!$E$53</c:f>
                  <c:strCache>
                    <c:ptCount val="1"/>
                    <c:pt idx="0">
                      <c:v>78,7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{EA6BE041-B857-46AA-88C7-5213BFBE9DFC}</c15:txfldGUID>
                      <c15:f>Slide23_Datenblatt!$E$53</c15:f>
                      <c15:dlblFieldTableCache>
                        <c:ptCount val="1"/>
                        <c:pt idx="0">
                          <c:v>78,7</c:v>
                        </c:pt>
                      </c15:dlblFieldTableCache>
                    </c15:dlblFTEntry>
                  </c15:dlblFieldTable>
                  <c15:showDataLabelsRange val="0"/>
                </c:ext>
                <c:ext xmlns:c16="http://schemas.microsoft.com/office/drawing/2014/chart" uri="{C3380CC4-5D6E-409C-BE32-E72D297353CC}">
                  <c16:uniqueId val="{00000016-D9FB-45AC-8066-3AA560CD48B3}"/>
                </c:ext>
              </c:extLst>
            </c:dLbl>
            <c:dLbl>
              <c:idx val="1"/>
              <c:tx>
                <c:strRef>
                  <c:f>Slide23_Datenblatt!$F$53</c:f>
                  <c:strCache>
                    <c:ptCount val="1"/>
                    <c:pt idx="0">
                      <c:v>1.620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{6B82C31C-C2B2-4D17-9643-AABF22C7D1DE}</c15:txfldGUID>
                      <c15:f>Slide23_Datenblatt!$F$53</c15:f>
                      <c15:dlblFieldTableCache>
                        <c:ptCount val="1"/>
                        <c:pt idx="0">
                          <c:v>1.620</c:v>
                        </c:pt>
                      </c15:dlblFieldTableCache>
                    </c15:dlblFTEntry>
                  </c15:dlblFieldTable>
                  <c15:showDataLabelsRange val="0"/>
                </c:ext>
                <c:ext xmlns:c16="http://schemas.microsoft.com/office/drawing/2014/chart" uri="{C3380CC4-5D6E-409C-BE32-E72D297353CC}">
                  <c16:uniqueId val="{00000018-D9FB-45AC-8066-3AA560CD48B3}"/>
                </c:ext>
              </c:extLst>
            </c:dLbl>
            <c:dLbl>
              <c:idx val="2"/>
              <c:tx>
                <c:strRef>
                  <c:f>Slide23_Datenblatt!$G$53</c:f>
                  <c:strCache>
                    <c:ptCount val="1"/>
                    <c:pt idx="0">
                      <c:v>2.059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{CB45DF22-A096-44B9-B62B-3DB684D7ED24}</c15:txfldGUID>
                      <c15:f>Slide23_Datenblatt!$G$53</c15:f>
                      <c15:dlblFieldTableCache>
                        <c:ptCount val="1"/>
                        <c:pt idx="0">
                          <c:v>2.059</c:v>
                        </c:pt>
                      </c15:dlblFieldTableCache>
                    </c15:dlblFTEntry>
                  </c15:dlblFieldTable>
                  <c15:showDataLabelsRange val="0"/>
                </c:ext>
                <c:ext xmlns:c16="http://schemas.microsoft.com/office/drawing/2014/chart" uri="{C3380CC4-5D6E-409C-BE32-E72D297353CC}">
                  <c16:uniqueId val="{0000001A-D9FB-45AC-8066-3AA560CD48B3}"/>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Slide23_Datenblatt!$B$49:$D$49</c:f>
              <c:strCache>
                <c:ptCount val="3"/>
                <c:pt idx="0">
                  <c:v>Anlagendeckung 
in %</c:v>
                </c:pt>
                <c:pt idx="1">
                  <c:v>Langfristiges
Kapital</c:v>
                </c:pt>
                <c:pt idx="2">
                  <c:v>Anlagevermögen
</c:v>
                </c:pt>
              </c:strCache>
            </c:strRef>
          </c:cat>
          <c:val>
            <c:numRef>
              <c:f>Slide23_Datenblatt!$I$53:$K$53</c:f>
              <c:numCache>
                <c:formatCode>General</c:formatCode>
                <c:ptCount val="3"/>
                <c:pt idx="0">
                  <c:v>2700621</c:v>
                </c:pt>
                <c:pt idx="1">
                  <c:v>1620019</c:v>
                </c:pt>
                <c:pt idx="2">
                  <c:v>2059015</c:v>
                </c:pt>
              </c:numCache>
            </c:numRef>
          </c:val>
          <c:extLst>
            <c:ext xmlns:c16="http://schemas.microsoft.com/office/drawing/2014/chart" uri="{C3380CC4-5D6E-409C-BE32-E72D297353CC}">
              <c16:uniqueId val="{0000001B-D9FB-45AC-8066-3AA560CD48B3}"/>
            </c:ext>
          </c:extLst>
        </c:ser>
        <c:ser>
          <c:idx val="4"/>
          <c:order val="4"/>
          <c:tx>
            <c:strRef>
              <c:f>Slide23_Datenblatt!$A$54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D-D9FB-45AC-8066-3AA560CD48B3}"/>
              </c:ext>
            </c:extLst>
          </c:dPt>
          <c:dPt>
            <c:idx val="1"/>
            <c:invertIfNegative val="0"/>
            <c:bubble3D val="0"/>
            <c:spPr>
              <a:solidFill>
                <a:srgbClr val="4848FF"/>
              </a:solidFill>
              <a:ln w="25400">
                <a:noFill/>
              </a:ln>
            </c:spPr>
            <c:extLst>
              <c:ext xmlns:c16="http://schemas.microsoft.com/office/drawing/2014/chart" uri="{C3380CC4-5D6E-409C-BE32-E72D297353CC}">
                <c16:uniqueId val="{0000001F-D9FB-45AC-8066-3AA560CD48B3}"/>
              </c:ext>
            </c:extLst>
          </c:dPt>
          <c:dPt>
            <c:idx val="2"/>
            <c:invertIfNegative val="0"/>
            <c:bubble3D val="0"/>
            <c:spPr>
              <a:solidFill>
                <a:srgbClr val="4848FF"/>
              </a:solidFill>
              <a:ln w="25400">
                <a:noFill/>
              </a:ln>
            </c:spPr>
            <c:extLst>
              <c:ext xmlns:c16="http://schemas.microsoft.com/office/drawing/2014/chart" uri="{C3380CC4-5D6E-409C-BE32-E72D297353CC}">
                <c16:uniqueId val="{00000021-D9FB-45AC-8066-3AA560CD48B3}"/>
              </c:ext>
            </c:extLst>
          </c:dPt>
          <c:dLbls>
            <c:dLbl>
              <c:idx val="0"/>
              <c:tx>
                <c:strRef>
                  <c:f>Slide23_Datenblatt!$E$54</c:f>
                  <c:strCache>
                    <c:ptCount val="1"/>
                    <c:pt idx="0">
                      <c:v>76,1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{D85170DD-1D30-46F6-BA80-6356C9A298ED}</c15:txfldGUID>
                      <c15:f>Slide23_Datenblatt!$E$54</c15:f>
                      <c15:dlblFieldTableCache>
                        <c:ptCount val="1"/>
                        <c:pt idx="0">
                          <c:v>76,1</c:v>
                        </c:pt>
                      </c15:dlblFieldTableCache>
                    </c15:dlblFTEntry>
                  </c15:dlblFieldTable>
                  <c15:showDataLabelsRange val="0"/>
                </c:ext>
                <c:ext xmlns:c16="http://schemas.microsoft.com/office/drawing/2014/chart" uri="{C3380CC4-5D6E-409C-BE32-E72D297353CC}">
                  <c16:uniqueId val="{0000001D-D9FB-45AC-8066-3AA560CD48B3}"/>
                </c:ext>
              </c:extLst>
            </c:dLbl>
            <c:dLbl>
              <c:idx val="1"/>
              <c:tx>
                <c:strRef>
                  <c:f>Slide23_Datenblatt!$F$54</c:f>
                  <c:strCache>
                    <c:ptCount val="1"/>
                    <c:pt idx="0">
                      <c:v>1.566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{53C57A77-B01B-4341-84DD-AA0364169E58}</c15:txfldGUID>
                      <c15:f>Slide23_Datenblatt!$F$54</c15:f>
                      <c15:dlblFieldTableCache>
                        <c:ptCount val="1"/>
                        <c:pt idx="0">
                          <c:v>1.566</c:v>
                        </c:pt>
                      </c15:dlblFieldTableCache>
                    </c15:dlblFTEntry>
                  </c15:dlblFieldTable>
                  <c15:showDataLabelsRange val="0"/>
                </c:ext>
                <c:ext xmlns:c16="http://schemas.microsoft.com/office/drawing/2014/chart" uri="{C3380CC4-5D6E-409C-BE32-E72D297353CC}">
                  <c16:uniqueId val="{0000001F-D9FB-45AC-8066-3AA560CD48B3}"/>
                </c:ext>
              </c:extLst>
            </c:dLbl>
            <c:dLbl>
              <c:idx val="2"/>
              <c:tx>
                <c:strRef>
                  <c:f>Slide23_Datenblatt!$G$54</c:f>
                  <c:strCache>
                    <c:ptCount val="1"/>
                    <c:pt idx="0">
                      <c:v>2.056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{44C08B23-B75B-4C74-A731-E4D27CAC71A2}</c15:txfldGUID>
                      <c15:f>Slide23_Datenblatt!$G$54</c15:f>
                      <c15:dlblFieldTableCache>
                        <c:ptCount val="1"/>
                        <c:pt idx="0">
                          <c:v>2.056</c:v>
                        </c:pt>
                      </c15:dlblFieldTableCache>
                    </c15:dlblFTEntry>
                  </c15:dlblFieldTable>
                  <c15:showDataLabelsRange val="0"/>
                </c:ext>
                <c:ext xmlns:c16="http://schemas.microsoft.com/office/drawing/2014/chart" uri="{C3380CC4-5D6E-409C-BE32-E72D297353CC}">
                  <c16:uniqueId val="{00000021-D9FB-45AC-8066-3AA560CD48B3}"/>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Slide23_Datenblatt!$B$49:$D$49</c:f>
              <c:strCache>
                <c:ptCount val="3"/>
                <c:pt idx="0">
                  <c:v>Anlagendeckung 
in %</c:v>
                </c:pt>
                <c:pt idx="1">
                  <c:v>Langfristiges
Kapital</c:v>
                </c:pt>
                <c:pt idx="2">
                  <c:v>Anlagevermögen
</c:v>
                </c:pt>
              </c:strCache>
            </c:strRef>
          </c:cat>
          <c:val>
            <c:numRef>
              <c:f>Slide23_Datenblatt!$I$54:$K$54</c:f>
              <c:numCache>
                <c:formatCode>General</c:formatCode>
                <c:ptCount val="3"/>
                <c:pt idx="0">
                  <c:v>2613094.5186832733</c:v>
                </c:pt>
                <c:pt idx="1">
                  <c:v>1565502</c:v>
                </c:pt>
                <c:pt idx="2">
                  <c:v>2056323</c:v>
                </c:pt>
              </c:numCache>
            </c:numRef>
          </c:val>
          <c:extLst>
            <c:ext xmlns:c16="http://schemas.microsoft.com/office/drawing/2014/chart" uri="{C3380CC4-5D6E-409C-BE32-E72D297353CC}">
              <c16:uniqueId val="{00000022-D9FB-45AC-8066-3AA560CD48B3}"/>
            </c:ext>
          </c:extLst>
        </c:ser>
        <c:dLbls>
          <c:showLegendKey val="0"/>
          <c:showVal val="0"/>
          <c:showCatName val="0"/>
          <c:showSerName val="0"/>
          <c:showPercent val="0"/>
          <c:showBubbleSize val="0"/>
        </c:dLbls>
        <c:gapWidth val="50"/>
        <c:overlap val="-10"/>
        <c:axId val="311988608"/>
        <c:axId val="311990144"/>
      </c:barChart>
      <c:barChart>
        <c:barDir val="col"/>
        <c:grouping val="clustered"/>
        <c:varyColors val="0"/>
        <c:ser>
          <c:idx val="5"/>
          <c:order val="8"/>
          <c:tx>
            <c:strRef>
              <c:f>Slide23_Datenblatt!$A$59</c:f>
              <c:strCache>
                <c:ptCount val="1"/>
                <c:pt idx="0">
                  <c:v>unsichtbar</c:v>
                </c:pt>
              </c:strCache>
            </c:strRef>
          </c:tx>
          <c:spPr>
            <a:noFill/>
            <a:ln w="25400">
              <a:noFill/>
            </a:ln>
          </c:spPr>
          <c:invertIfNegative val="0"/>
          <c:val>
            <c:numRef>
              <c:f>Slide23_Datenblatt!$B$59</c:f>
              <c:numCache>
                <c:formatCode>General</c:formatCode>
                <c:ptCount val="1"/>
                <c:pt idx="0">
                  <c:v>0</c:v>
                </c:pt>
              </c:numCache>
            </c:numRef>
          </c:val>
          <c:extLst>
            <c:ext xmlns:c16="http://schemas.microsoft.com/office/drawing/2014/chart" uri="{C3380CC4-5D6E-409C-BE32-E72D297353CC}">
              <c16:uniqueId val="{00000023-D9FB-45AC-8066-3AA560CD48B3}"/>
            </c:ext>
          </c:extLst>
        </c:ser>
        <c:dLbls>
          <c:showLegendKey val="0"/>
          <c:showVal val="0"/>
          <c:showCatName val="0"/>
          <c:showSerName val="0"/>
          <c:showPercent val="0"/>
          <c:showBubbleSize val="0"/>
        </c:dLbls>
        <c:gapWidth val="150"/>
        <c:axId val="311991680"/>
        <c:axId val="312018048"/>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Slide23_Datenblatt!$L$68:$L$73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Slide23_Datenblatt!$M$68:$M$73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4-D9FB-45AC-8066-3AA560CD48B3}"/>
            </c:ext>
          </c:extLst>
        </c:ser>
        <c:ser>
          <c:idx val="7"/>
          <c:order val="10"/>
          <c:tx>
            <c:v>Achse3</c:v>
          </c:tx>
          <c:spPr>
            <a:ln w="38100">
              <a:solidFill>
                <a:srgbClr val="000000"/>
              </a:solidFill>
              <a:prstDash val="solid"/>
            </a:ln>
          </c:spPr>
          <c:marker>
            <c:symbol val="square"/>
            <c:size val="9"/>
            <c:spPr>
              <a:noFill/>
              <a:ln w="9525">
                <a:noFill/>
              </a:ln>
            </c:spPr>
          </c:marker>
          <c:xVal>
            <c:numRef>
              <c:f>Slide23_Datenblatt!$L$74:$L$79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Slide23_Datenblatt!$M$74:$M$79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5-D9FB-45AC-8066-3AA560CD48B3}"/>
            </c:ext>
          </c:extLst>
        </c:ser>
        <c:dLbls>
          <c:showLegendKey val="0"/>
          <c:showVal val="0"/>
          <c:showCatName val="0"/>
          <c:showSerName val="0"/>
          <c:showPercent val="0"/>
          <c:showBubbleSize val="0"/>
        </c:dLbls>
        <c:axId val="311988608"/>
        <c:axId val="311990144"/>
      </c:scatterChart>
      <c:scatterChart>
        <c:scatterStyle val="lineMarker"/>
        <c:varyColors val="0"/>
        <c:ser>
          <c:idx val="10"/>
          <c:order val="5"/>
          <c:tx>
            <c:v>beschriftung</c:v>
          </c:tx>
          <c:spPr>
            <a:ln w="28575">
              <a:noFill/>
            </a:ln>
          </c:spPr>
          <c:marker>
            <c:symbol val="none"/>
          </c:marker>
          <c:dLbls>
            <c:dLbl>
              <c:idx val="1"/>
              <c:layout>
                <c:manualLayout>
                  <c:x val="-9.5138888888888912E-3"/>
                  <c:y val="-4.5741757027844751E-4"/>
                </c:manualLayout>
              </c:layout>
              <c:tx>
                <c:strRef>
                  <c:f>Slide23_Datenblatt!$J$62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{1A25B2A8-FCE7-4A6B-84DF-744E88F64DD4}</c15:txfldGUID>
                      <c15:f>Slide23_Datenblatt!$J$62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6-D9FB-45AC-8066-3AA560CD48B3}"/>
                </c:ext>
              </c:extLst>
            </c:dLbl>
            <c:dLbl>
              <c:idx val="2"/>
              <c:layout>
                <c:manualLayout>
                  <c:x val="-9.5138888888888912E-3"/>
                  <c:y val="-4.5741757027844751E-4"/>
                </c:manualLayout>
              </c:layout>
              <c:tx>
                <c:strRef>
                  <c:f>Slide23_Datenblatt!$J$63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{FD86539E-000F-4DD1-81C8-0D9E238A2156}</c15:txfldGUID>
                      <c15:f>Slide23_Datenblatt!$J$63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7-D9FB-45AC-8066-3AA560CD48B3}"/>
                </c:ext>
              </c:extLst>
            </c:dLbl>
            <c:dLbl>
              <c:idx val="3"/>
              <c:layout>
                <c:manualLayout>
                  <c:x val="-9.5138888888888912E-3"/>
                  <c:y val="-4.5741757027844751E-4"/>
                </c:manualLayout>
              </c:layout>
              <c:tx>
                <c:strRef>
                  <c:f>Slide23_Datenblatt!$J$64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{3B818357-AA19-4ED2-85E2-74BB531009FA}</c15:txfldGUID>
                      <c15:f>Slide23_Datenblatt!$J$64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8-D9FB-45AC-8066-3AA560CD48B3}"/>
                </c:ext>
              </c:extLst>
            </c:dLbl>
            <c:dLbl>
              <c:idx val="4"/>
              <c:layout>
                <c:manualLayout>
                  <c:x val="-9.5138888888888912E-3"/>
                  <c:y val="-4.5741757027844751E-4"/>
                </c:manualLayout>
              </c:layout>
              <c:tx>
                <c:strRef>
                  <c:f>Slide23_Datenblatt!$J$65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{DD1A4DC9-8E4D-46D5-8314-37A3DC32D1A1}</c15:txfldGUID>
                      <c15:f>Slide23_Datenblatt!$J$65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9-D9FB-45AC-8066-3AA560CD48B3}"/>
                </c:ext>
              </c:extLst>
            </c:dLbl>
            <c:dLbl>
              <c:idx val="5"/>
              <c:layout>
                <c:manualLayout>
                  <c:x val="-1.1597222222222189E-2"/>
                  <c:y val="-4.5741757027844751E-4"/>
                </c:manualLayout>
              </c:layout>
              <c:tx>
                <c:strRef>
                  <c:f>Slide23_Datenblatt!$J$66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{88BF336C-ED43-4BF2-96EF-A2CC77C3AD50}</c15:txfldGUID>
                      <c15:f>Slide23_Datenblatt!$J$66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A-D9FB-45AC-8066-3AA560CD48B3}"/>
                </c:ext>
              </c:extLst>
            </c:dLbl>
            <c:dLbl>
              <c:idx val="6"/>
              <c:layout>
                <c:manualLayout>
                  <c:x val="-9.5138888888888825E-3"/>
                  <c:y val="-4.5741757027844751E-4"/>
                </c:manualLayout>
              </c:layout>
              <c:tx>
                <c:strRef>
                  <c:f>Slide23_Datenblatt!$J$68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{C1529429-B04E-4FEE-8D3D-7E88D0858DCC}</c15:txfldGUID>
                      <c15:f>Slide23_Datenblatt!$J$68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B-D9FB-45AC-8066-3AA560CD48B3}"/>
                </c:ext>
              </c:extLst>
            </c:dLbl>
            <c:dLbl>
              <c:idx val="7"/>
              <c:layout>
                <c:manualLayout>
                  <c:x val="-9.5138888888888825E-3"/>
                  <c:y val="-4.5741757027844751E-4"/>
                </c:manualLayout>
              </c:layout>
              <c:tx>
                <c:strRef>
                  <c:f>Slide23_Datenblatt!$J$69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{796C7511-A939-427F-A0E2-39A421B9EFF5}</c15:txfldGUID>
                      <c15:f>Slide23_Datenblatt!$J$69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C-D9FB-45AC-8066-3AA560CD48B3}"/>
                </c:ext>
              </c:extLst>
            </c:dLbl>
            <c:dLbl>
              <c:idx val="8"/>
              <c:layout>
                <c:manualLayout>
                  <c:x val="-9.5138888888888825E-3"/>
                  <c:y val="-4.5741757027844751E-4"/>
                </c:manualLayout>
              </c:layout>
              <c:tx>
                <c:strRef>
                  <c:f>Slide23_Datenblatt!$J$70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{D99C4A28-693C-4611-B65D-F3383821D81C}</c15:txfldGUID>
                      <c15:f>Slide23_Datenblatt!$J$70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D-D9FB-45AC-8066-3AA560CD48B3}"/>
                </c:ext>
              </c:extLst>
            </c:dLbl>
            <c:dLbl>
              <c:idx val="9"/>
              <c:layout>
                <c:manualLayout>
                  <c:x val="-9.5138888888888825E-3"/>
                  <c:y val="-4.5741757027844751E-4"/>
                </c:manualLayout>
              </c:layout>
              <c:tx>
                <c:strRef>
                  <c:f>Slide23_Datenblatt!$J$71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{2D4A0A60-CE3E-49A5-9510-F33F72A86A75}</c15:txfldGUID>
                      <c15:f>Slide23_Datenblatt!$J$71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E-D9FB-45AC-8066-3AA560CD48B3}"/>
                </c:ext>
              </c:extLst>
            </c:dLbl>
            <c:dLbl>
              <c:idx val="10"/>
              <c:layout>
                <c:manualLayout>
                  <c:x val="-1.1597222222222319E-2"/>
                  <c:y val="-4.5741757027844751E-4"/>
                </c:manualLayout>
              </c:layout>
              <c:tx>
                <c:strRef>
                  <c:f>Slide23_Datenblatt!$J$72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{A943070D-F358-4AAC-BE73-A90CCEDC7E5A}</c15:txfldGUID>
                      <c15:f>Slide23_Datenblatt!$J$72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F-D9FB-45AC-8066-3AA560CD48B3}"/>
                </c:ext>
              </c:extLst>
            </c:dLbl>
            <c:dLbl>
              <c:idx val="11"/>
              <c:delete val="1"/>
              <c:extLst>
                <c:ext xmlns:c15="http://schemas.microsoft.com/office/drawing/2012/chart" uri="{CE6537A1-D6FC-4f65-9D91-7224C49458BB}"/>
                <c:ext xmlns:c16="http://schemas.microsoft.com/office/drawing/2014/chart" uri="{C3380CC4-5D6E-409C-BE32-E72D297353CC}">
                  <c16:uniqueId val="{00000030-D9FB-45AC-8066-3AA560CD48B3}"/>
                </c:ext>
              </c:extLst>
            </c:dLbl>
            <c:dLbl>
              <c:idx val="12"/>
              <c:layout>
                <c:manualLayout>
                  <c:x val="6.3194444444443767E-3"/>
                  <c:y val="-4.5741757027844751E-4"/>
                </c:manualLayout>
              </c:layout>
              <c:tx>
                <c:strRef>
                  <c:f>Slide23_Datenblatt!$J$74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{D7184512-FE6C-40FE-944E-9471EA4AF507}</c15:txfldGUID>
                      <c15:f>Slide23_Datenblatt!$J$74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31-D9FB-45AC-8066-3AA560CD48B3}"/>
                </c:ext>
              </c:extLst>
            </c:dLbl>
            <c:dLbl>
              <c:idx val="13"/>
              <c:layout>
                <c:manualLayout>
                  <c:x val="5.2777777777777693E-3"/>
                  <c:y val="-4.5741757027844751E-4"/>
                </c:manualLayout>
              </c:layout>
              <c:tx>
                <c:strRef>
                  <c:f>Slide23_Datenblatt!$J$75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{A6116052-6826-4CA7-AFCC-650B21236B33}</c15:txfldGUID>
                      <c15:f>Slide23_Datenblatt!$J$75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32-D9FB-45AC-8066-3AA560CD48B3}"/>
                </c:ext>
              </c:extLst>
            </c:dLbl>
            <c:dLbl>
              <c:idx val="14"/>
              <c:layout>
                <c:manualLayout>
                  <c:x val="6.3194444444443767E-3"/>
                  <c:y val="-4.5741757027844751E-4"/>
                </c:manualLayout>
              </c:layout>
              <c:tx>
                <c:strRef>
                  <c:f>Slide23_Datenblatt!$J$76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{5F727B81-116A-446F-AC8C-CF80F452E0A9}</c15:txfldGUID>
                      <c15:f>Slide23_Datenblatt!$J$76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33-D9FB-45AC-8066-3AA560CD48B3}"/>
                </c:ext>
              </c:extLst>
            </c:dLbl>
            <c:dLbl>
              <c:idx val="15"/>
              <c:layout>
                <c:manualLayout>
                  <c:x val="8.4027777777777035E-3"/>
                  <c:y val="-4.5741757027844751E-4"/>
                </c:manualLayout>
              </c:layout>
              <c:tx>
                <c:strRef>
                  <c:f>Slide23_Datenblatt!$J$77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{A6F7438D-1010-457F-8C36-FF46CD0A5725}</c15:txfldGUID>
                      <c15:f>Slide23_Datenblatt!$J$77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34-D9FB-45AC-8066-3AA560CD48B3}"/>
                </c:ext>
              </c:extLst>
            </c:dLbl>
            <c:dLbl>
              <c:idx val="16"/>
              <c:layout>
                <c:manualLayout>
                  <c:x val="6.3194444444443767E-3"/>
                  <c:y val="-4.5741757027844751E-4"/>
                </c:manualLayout>
              </c:layout>
              <c:tx>
                <c:strRef>
                  <c:f>Slide23_Datenblatt!$J$78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{08BE9B47-1783-44BE-B75C-5D2CE7841DDE}</c15:txfldGUID>
                      <c15:f>Slide23_Datenblatt!$J$78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5-D9FB-45AC-8066-3AA560CD48B3}"/>
                </c:ext>
              </c:extLst>
            </c:dLbl>
            <c:dLbl>
              <c:idx val="17"/>
              <c:delete val="1"/>
              <c:extLst>
                <c:ext xmlns:c15="http://schemas.microsoft.com/office/drawing/2012/chart" uri="{CE6537A1-D6FC-4f65-9D91-7224C49458BB}"/>
                <c:ext xmlns:c16="http://schemas.microsoft.com/office/drawing/2014/chart" uri="{C3380CC4-5D6E-409C-BE32-E72D297353CC}">
                  <c16:uniqueId val="{00000036-D9FB-45AC-8066-3AA560CD48B3}"/>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Slide23_Datenblatt!$G$61:$G$78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Slide23_Datenblatt!$H$61:$H$78</c:f>
              <c:numCache>
                <c:formatCode>0.00</c:formatCode>
                <c:ptCount val="18"/>
                <c:pt idx="1">
                  <c:v>-135031.05000000002</c:v>
                </c:pt>
                <c:pt idx="2">
                  <c:v>-135031.05000000002</c:v>
                </c:pt>
                <c:pt idx="3">
                  <c:v>-135031.05000000002</c:v>
                </c:pt>
                <c:pt idx="4">
                  <c:v>-135031.05000000002</c:v>
                </c:pt>
                <c:pt idx="5">
                  <c:v>-135031.05000000002</c:v>
                </c:pt>
                <c:pt idx="6">
                  <c:v>-135031.05000000002</c:v>
                </c:pt>
                <c:pt idx="7">
                  <c:v>-135031.05000000002</c:v>
                </c:pt>
                <c:pt idx="8">
                  <c:v>-135031.05000000002</c:v>
                </c:pt>
                <c:pt idx="9">
                  <c:v>-135031.05000000002</c:v>
                </c:pt>
                <c:pt idx="10">
                  <c:v>-135031.05000000002</c:v>
                </c:pt>
                <c:pt idx="11">
                  <c:v>-135031.05000000002</c:v>
                </c:pt>
                <c:pt idx="12">
                  <c:v>-135031.05000000002</c:v>
                </c:pt>
                <c:pt idx="13">
                  <c:v>-135031.05000000002</c:v>
                </c:pt>
                <c:pt idx="14">
                  <c:v>-135031.05000000002</c:v>
                </c:pt>
                <c:pt idx="15">
                  <c:v>-135031.05000000002</c:v>
                </c:pt>
                <c:pt idx="16">
                  <c:v>-135031.05000000002</c:v>
                </c:pt>
                <c:pt idx="17">
                  <c:v>-135031.05000000002</c:v>
                </c:pt>
              </c:numCache>
            </c:numRef>
          </c:yVal>
          <c:smooth val="0"/>
          <c:extLst>
            <c:ext xmlns:c16="http://schemas.microsoft.com/office/drawing/2014/chart" uri="{C3380CC4-5D6E-409C-BE32-E72D297353CC}">
              <c16:uniqueId val="{00000037-D9FB-45AC-8066-3AA560CD48B3}"/>
            </c:ext>
          </c:extLst>
        </c:ser>
        <c:ser>
          <c:idx val="9"/>
          <c:order val="6"/>
          <c:tx>
            <c:v>Achse</c:v>
          </c:tx>
          <c:spPr>
            <a:ln w="38100">
              <a:solidFill>
                <a:srgbClr val="000000"/>
              </a:solidFill>
              <a:prstDash val="solid"/>
            </a:ln>
          </c:spPr>
          <c:marker>
            <c:symbol val="none"/>
          </c:marker>
          <c:xVal>
            <c:numRef>
              <c:f>Slide23_Datenblatt!$L$61:$L$67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Slide23_Datenblatt!$M$61:$M$67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8-D9FB-45AC-8066-3AA560CD48B3}"/>
            </c:ext>
          </c:extLst>
        </c:ser>
        <c:ser>
          <c:idx val="11"/>
          <c:order val="7"/>
          <c:tx>
            <c:v>rubrik</c:v>
          </c:tx>
          <c:spPr>
            <a:ln w="28575">
              <a:noFill/>
            </a:ln>
          </c:spPr>
          <c:marker>
            <c:symbol val="none"/>
          </c:marker>
          <c:dLbls>
            <c:dLbl>
              <c:idx val="0"/>
              <c:layout>
                <c:manualLayout>
                  <c:x val="-2.4305555555555539E-3"/>
                  <c:y val="-1.6133336868244946E-3"/>
                </c:manualLayout>
              </c:layout>
              <c:tx>
                <c:strRef>
                  <c:f>Slide23_Datenblatt!$A$4</c:f>
                  <c:strCache>
                    <c:ptCount val="1"/>
                    <c:pt idx="0">
                      <c:v>Anlagendeckung 
in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{87360C8C-7B25-4DF6-B764-4356F240152C}</c15:txfldGUID>
                      <c15:f>Slide23_Datenblatt!$A$4</c15:f>
                      <c15:dlblFieldTableCache>
                        <c:ptCount val="1"/>
                        <c:pt idx="0">
                          <c:v>Anlagendeckung 
in %</c:v>
                        </c:pt>
                      </c15:dlblFieldTableCache>
                    </c15:dlblFTEntry>
                  </c15:dlblFieldTable>
                  <c15:showDataLabelsRange val="0"/>
                </c:ext>
                <c:ext xmlns:c16="http://schemas.microsoft.com/office/drawing/2014/chart" uri="{C3380CC4-5D6E-409C-BE32-E72D297353CC}">
                  <c16:uniqueId val="{00000039-D9FB-45AC-8066-3AA560CD48B3}"/>
                </c:ext>
              </c:extLst>
            </c:dLbl>
            <c:dLbl>
              <c:idx val="1"/>
              <c:delete val="1"/>
              <c:extLst>
                <c:ext xmlns:c15="http://schemas.microsoft.com/office/drawing/2012/chart" uri="{CE6537A1-D6FC-4f65-9D91-7224C49458BB}"/>
                <c:ext xmlns:c16="http://schemas.microsoft.com/office/drawing/2014/chart" uri="{C3380CC4-5D6E-409C-BE32-E72D297353CC}">
                  <c16:uniqueId val="{0000003A-D9FB-45AC-8066-3AA560CD48B3}"/>
                </c:ext>
              </c:extLst>
            </c:dLbl>
            <c:dLbl>
              <c:idx val="2"/>
              <c:delete val="1"/>
              <c:extLst>
                <c:ext xmlns:c15="http://schemas.microsoft.com/office/drawing/2012/chart" uri="{CE6537A1-D6FC-4f65-9D91-7224C49458BB}"/>
                <c:ext xmlns:c16="http://schemas.microsoft.com/office/drawing/2014/chart" uri="{C3380CC4-5D6E-409C-BE32-E72D297353CC}">
                  <c16:uniqueId val="{0000003B-D9FB-45AC-8066-3AA560CD48B3}"/>
                </c:ext>
              </c:extLst>
            </c:dLbl>
            <c:dLbl>
              <c:idx val="3"/>
              <c:delete val="1"/>
              <c:extLst>
                <c:ext xmlns:c15="http://schemas.microsoft.com/office/drawing/2012/chart" uri="{CE6537A1-D6FC-4f65-9D91-7224C49458BB}"/>
                <c:ext xmlns:c16="http://schemas.microsoft.com/office/drawing/2014/chart" uri="{C3380CC4-5D6E-409C-BE32-E72D297353CC}">
                  <c16:uniqueId val="{0000003C-D9FB-45AC-8066-3AA560CD48B3}"/>
                </c:ext>
              </c:extLst>
            </c:dLbl>
            <c:dLbl>
              <c:idx val="4"/>
              <c:delete val="1"/>
              <c:extLst>
                <c:ext xmlns:c15="http://schemas.microsoft.com/office/drawing/2012/chart" uri="{CE6537A1-D6FC-4f65-9D91-7224C49458BB}"/>
                <c:ext xmlns:c16="http://schemas.microsoft.com/office/drawing/2014/chart" uri="{C3380CC4-5D6E-409C-BE32-E72D297353CC}">
                  <c16:uniqueId val="{0000003D-D9FB-45AC-8066-3AA560CD48B3}"/>
                </c:ext>
              </c:extLst>
            </c:dLbl>
            <c:dLbl>
              <c:idx val="5"/>
              <c:delete val="1"/>
              <c:extLst>
                <c:ext xmlns:c15="http://schemas.microsoft.com/office/drawing/2012/chart" uri="{CE6537A1-D6FC-4f65-9D91-7224C49458BB}"/>
                <c:ext xmlns:c16="http://schemas.microsoft.com/office/drawing/2014/chart" uri="{C3380CC4-5D6E-409C-BE32-E72D297353CC}">
                  <c16:uniqueId val="{0000003E-D9FB-45AC-8066-3AA560CD48B3}"/>
                </c:ext>
              </c:extLst>
            </c:dLbl>
            <c:dLbl>
              <c:idx val="6"/>
              <c:layout>
                <c:manualLayout>
                  <c:x val="-1.3888888888889304E-3"/>
                  <c:y val="-3.296835370326226E-3"/>
                </c:manualLayout>
              </c:layout>
              <c:tx>
                <c:strRef>
                  <c:f>Slide23_Datenblatt!$A$5</c:f>
                  <c:strCache>
                    <c:ptCount val="1"/>
                    <c:pt idx="0">
                      <c:v>Langfristiges
Kapital</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{06B24B2C-626F-48C6-B77C-2479F4E33FA1}</c15:txfldGUID>
                      <c15:f>Slide23_Datenblatt!$A$5</c15:f>
                      <c15:dlblFieldTableCache>
                        <c:ptCount val="1"/>
                        <c:pt idx="0">
                          <c:v>Langfristiges
Kapital</c:v>
                        </c:pt>
                      </c15:dlblFieldTableCache>
                    </c15:dlblFTEntry>
                  </c15:dlblFieldTable>
                  <c15:showDataLabelsRange val="0"/>
                </c:ext>
                <c:ext xmlns:c16="http://schemas.microsoft.com/office/drawing/2014/chart" uri="{C3380CC4-5D6E-409C-BE32-E72D297353CC}">
                  <c16:uniqueId val="{0000003F-D9FB-45AC-8066-3AA560CD48B3}"/>
                </c:ext>
              </c:extLst>
            </c:dLbl>
            <c:dLbl>
              <c:idx val="7"/>
              <c:delete val="1"/>
              <c:extLst>
                <c:ext xmlns:c15="http://schemas.microsoft.com/office/drawing/2012/chart" uri="{CE6537A1-D6FC-4f65-9D91-7224C49458BB}"/>
                <c:ext xmlns:c16="http://schemas.microsoft.com/office/drawing/2014/chart" uri="{C3380CC4-5D6E-409C-BE32-E72D297353CC}">
                  <c16:uniqueId val="{00000040-D9FB-45AC-8066-3AA560CD48B3}"/>
                </c:ext>
              </c:extLst>
            </c:dLbl>
            <c:dLbl>
              <c:idx val="8"/>
              <c:delete val="1"/>
              <c:extLst>
                <c:ext xmlns:c15="http://schemas.microsoft.com/office/drawing/2012/chart" uri="{CE6537A1-D6FC-4f65-9D91-7224C49458BB}"/>
                <c:ext xmlns:c16="http://schemas.microsoft.com/office/drawing/2014/chart" uri="{C3380CC4-5D6E-409C-BE32-E72D297353CC}">
                  <c16:uniqueId val="{00000041-D9FB-45AC-8066-3AA560CD48B3}"/>
                </c:ext>
              </c:extLst>
            </c:dLbl>
            <c:dLbl>
              <c:idx val="9"/>
              <c:delete val="1"/>
              <c:extLst>
                <c:ext xmlns:c15="http://schemas.microsoft.com/office/drawing/2012/chart" uri="{CE6537A1-D6FC-4f65-9D91-7224C49458BB}"/>
                <c:ext xmlns:c16="http://schemas.microsoft.com/office/drawing/2014/chart" uri="{C3380CC4-5D6E-409C-BE32-E72D297353CC}">
                  <c16:uniqueId val="{00000042-D9FB-45AC-8066-3AA560CD48B3}"/>
                </c:ext>
              </c:extLst>
            </c:dLbl>
            <c:dLbl>
              <c:idx val="10"/>
              <c:delete val="1"/>
              <c:extLst>
                <c:ext xmlns:c15="http://schemas.microsoft.com/office/drawing/2012/chart" uri="{CE6537A1-D6FC-4f65-9D91-7224C49458BB}"/>
                <c:ext xmlns:c16="http://schemas.microsoft.com/office/drawing/2014/chart" uri="{C3380CC4-5D6E-409C-BE32-E72D297353CC}">
                  <c16:uniqueId val="{00000043-D9FB-45AC-8066-3AA560CD48B3}"/>
                </c:ext>
              </c:extLst>
            </c:dLbl>
            <c:dLbl>
              <c:idx val="11"/>
              <c:delete val="1"/>
              <c:extLst>
                <c:ext xmlns:c15="http://schemas.microsoft.com/office/drawing/2012/chart" uri="{CE6537A1-D6FC-4f65-9D91-7224C49458BB}"/>
                <c:ext xmlns:c16="http://schemas.microsoft.com/office/drawing/2014/chart" uri="{C3380CC4-5D6E-409C-BE32-E72D297353CC}">
                  <c16:uniqueId val="{00000044-D9FB-45AC-8066-3AA560CD48B3}"/>
                </c:ext>
              </c:extLst>
            </c:dLbl>
            <c:dLbl>
              <c:idx val="12"/>
              <c:delete val="1"/>
              <c:extLst>
                <c:ext xmlns:c15="http://schemas.microsoft.com/office/drawing/2012/chart" uri="{CE6537A1-D6FC-4f65-9D91-7224C49458BB}"/>
                <c:ext xmlns:c16="http://schemas.microsoft.com/office/drawing/2014/chart" uri="{C3380CC4-5D6E-409C-BE32-E72D297353CC}">
                  <c16:uniqueId val="{00000045-D9FB-45AC-8066-3AA560CD48B3}"/>
                </c:ext>
              </c:extLst>
            </c:dLbl>
            <c:dLbl>
              <c:idx val="13"/>
              <c:layout>
                <c:manualLayout>
                  <c:x val="-4.5138888888889518E-3"/>
                  <c:y val="-3.296835370326226E-3"/>
                </c:manualLayout>
              </c:layout>
              <c:tx>
                <c:strRef>
                  <c:f>Slide23_Datenblatt!$A$6</c:f>
                  <c:strCache>
                    <c:ptCount val="1"/>
                    <c:pt idx="0">
                      <c:v>Anlagevermögen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{852432FC-F2E7-48C5-B0F2-45B0C0155EAB}</c15:txfldGUID>
                      <c15:f>Slide23_Datenblatt!$A$6</c15:f>
                      <c15:dlblFieldTableCache>
                        <c:ptCount val="1"/>
                        <c:pt idx="0">
                          <c:v>Anlagevermögen
</c:v>
                        </c:pt>
                      </c15:dlblFieldTableCache>
                    </c15:dlblFTEntry>
                  </c15:dlblFieldTable>
                  <c15:showDataLabelsRange val="0"/>
                </c:ext>
                <c:ext xmlns:c16="http://schemas.microsoft.com/office/drawing/2014/chart" uri="{C3380CC4-5D6E-409C-BE32-E72D297353CC}">
                  <c16:uniqueId val="{00000046-D9FB-45AC-8066-3AA560CD48B3}"/>
                </c:ext>
              </c:extLst>
            </c:dLbl>
            <c:dLbl>
              <c:idx val="14"/>
              <c:delete val="1"/>
              <c:extLst>
                <c:ext xmlns:c15="http://schemas.microsoft.com/office/drawing/2012/chart" uri="{CE6537A1-D6FC-4f65-9D91-7224C49458BB}"/>
                <c:ext xmlns:c16="http://schemas.microsoft.com/office/drawing/2014/chart" uri="{C3380CC4-5D6E-409C-BE32-E72D297353CC}">
                  <c16:uniqueId val="{00000047-D9FB-45AC-8066-3AA560CD48B3}"/>
                </c:ext>
              </c:extLst>
            </c:dLbl>
            <c:dLbl>
              <c:idx val="15"/>
              <c:delete val="1"/>
              <c:extLst>
                <c:ext xmlns:c15="http://schemas.microsoft.com/office/drawing/2012/chart" uri="{CE6537A1-D6FC-4f65-9D91-7224C49458BB}"/>
                <c:ext xmlns:c16="http://schemas.microsoft.com/office/drawing/2014/chart" uri="{C3380CC4-5D6E-409C-BE32-E72D297353CC}">
                  <c16:uniqueId val="{00000048-D9FB-45AC-8066-3AA560CD48B3}"/>
                </c:ext>
              </c:extLst>
            </c:dLbl>
            <c:dLbl>
              <c:idx val="16"/>
              <c:delete val="1"/>
              <c:extLst>
                <c:ext xmlns:c15="http://schemas.microsoft.com/office/drawing/2012/chart" uri="{CE6537A1-D6FC-4f65-9D91-7224C49458BB}"/>
                <c:ext xmlns:c16="http://schemas.microsoft.com/office/drawing/2014/chart" uri="{C3380CC4-5D6E-409C-BE32-E72D297353CC}">
                  <c16:uniqueId val="{00000049-D9FB-45AC-8066-3AA560CD48B3}"/>
                </c:ext>
              </c:extLst>
            </c:dLbl>
            <c:dLbl>
              <c:idx val="17"/>
              <c:delete val="1"/>
              <c:extLst>
                <c:ext xmlns:c15="http://schemas.microsoft.com/office/drawing/2012/chart" uri="{CE6537A1-D6FC-4f65-9D91-7224C49458BB}"/>
                <c:ext xmlns:c16="http://schemas.microsoft.com/office/drawing/2014/chart" uri="{C3380CC4-5D6E-409C-BE32-E72D297353CC}">
                  <c16:uniqueId val="{0000004A-D9FB-45AC-8066-3AA560CD48B3}"/>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Slide23_Datenblatt!$O$61:$O$78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Slide23_Datenblatt!$P$61:$P$78</c:f>
              <c:numCache>
                <c:formatCode>#,##0</c:formatCode>
                <c:ptCount val="18"/>
                <c:pt idx="0">
                  <c:v>-675155.25</c:v>
                </c:pt>
                <c:pt idx="1">
                  <c:v>-675155.25</c:v>
                </c:pt>
                <c:pt idx="2">
                  <c:v>-675155.25</c:v>
                </c:pt>
                <c:pt idx="3">
                  <c:v>-675155.25</c:v>
                </c:pt>
                <c:pt idx="4">
                  <c:v>-675155.25</c:v>
                </c:pt>
                <c:pt idx="5">
                  <c:v>-675155.25</c:v>
                </c:pt>
                <c:pt idx="6">
                  <c:v>-675155.25</c:v>
                </c:pt>
                <c:pt idx="7">
                  <c:v>-675155.25</c:v>
                </c:pt>
                <c:pt idx="8">
                  <c:v>-675155.25</c:v>
                </c:pt>
                <c:pt idx="9">
                  <c:v>-675155.25</c:v>
                </c:pt>
                <c:pt idx="10">
                  <c:v>-675155.25</c:v>
                </c:pt>
                <c:pt idx="11">
                  <c:v>-675155.25</c:v>
                </c:pt>
                <c:pt idx="12">
                  <c:v>-675155.25</c:v>
                </c:pt>
                <c:pt idx="13">
                  <c:v>-675155.25</c:v>
                </c:pt>
                <c:pt idx="14">
                  <c:v>-675155.25</c:v>
                </c:pt>
                <c:pt idx="15">
                  <c:v>-675155.25</c:v>
                </c:pt>
                <c:pt idx="16">
                  <c:v>-675155.25</c:v>
                </c:pt>
                <c:pt idx="17">
                  <c:v>-675155.25</c:v>
                </c:pt>
              </c:numCache>
            </c:numRef>
          </c:yVal>
          <c:smooth val="0"/>
          <c:extLst>
            <c:ext xmlns:c16="http://schemas.microsoft.com/office/drawing/2014/chart" uri="{C3380CC4-5D6E-409C-BE32-E72D297353CC}">
              <c16:uniqueId val="{0000004B-D9FB-45AC-8066-3AA560CD48B3}"/>
            </c:ext>
          </c:extLst>
        </c:ser>
        <c:dLbls>
          <c:showLegendKey val="0"/>
          <c:showVal val="0"/>
          <c:showCatName val="0"/>
          <c:showSerName val="0"/>
          <c:showPercent val="0"/>
          <c:showBubbleSize val="0"/>
        </c:dLbls>
        <c:axId val="311991680"/>
        <c:axId val="312018048"/>
      </c:scatterChart>
      <c:catAx>
        <c:axId val="311988608"/>
        <c:scaling>
          <c:orientation val="minMax"/>
        </c:scaling>
        <c:delete val="1"/>
        <c:axPos val="b"/>
        <c:numFmt formatCode="General" sourceLinked="0"/>
        <c:majorTickMark val="out"/>
        <c:minorTickMark val="none"/>
        <c:tickLblPos val="nextTo"/>
        <c:crossAx val="311990144"/>
        <c:crosses val="autoZero"/>
        <c:auto val="0"/>
        <c:lblAlgn val="ctr"/>
        <c:lblOffset val="100"/>
        <c:noMultiLvlLbl val="0"/>
      </c:catAx>
      <c:valAx>
        <c:axId val="311990144"/>
        <c:scaling>
          <c:orientation val="minMax"/>
        </c:scaling>
        <c:delete val="1"/>
        <c:axPos val="l"/>
        <c:numFmt formatCode="General" sourceLinked="1"/>
        <c:majorTickMark val="out"/>
        <c:minorTickMark val="none"/>
        <c:tickLblPos val="nextTo"/>
        <c:crossAx val="311988608"/>
        <c:crosses val="autoZero"/>
        <c:crossBetween val="between"/>
      </c:valAx>
      <c:catAx>
        <c:axId val="311991680"/>
        <c:scaling>
          <c:orientation val="minMax"/>
        </c:scaling>
        <c:delete val="1"/>
        <c:axPos val="b"/>
        <c:majorTickMark val="out"/>
        <c:minorTickMark val="none"/>
        <c:tickLblPos val="nextTo"/>
        <c:crossAx val="312018048"/>
        <c:crosses val="autoZero"/>
        <c:auto val="1"/>
        <c:lblAlgn val="ctr"/>
        <c:lblOffset val="100"/>
        <c:noMultiLvlLbl val="0"/>
      </c:catAx>
      <c:valAx>
        <c:axId val="312018048"/>
        <c:scaling>
          <c:orientation val="minMax"/>
        </c:scaling>
        <c:delete val="1"/>
        <c:axPos val="r"/>
        <c:numFmt formatCode="General" sourceLinked="1"/>
        <c:majorTickMark val="out"/>
        <c:minorTickMark val="none"/>
        <c:tickLblPos val="nextTo"/>
        <c:crossAx val="311991680"/>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7294629215"/>
        </c:manualLayout>
      </c:layout>
      <c:barChart>
        <c:barDir val="col"/>
        <c:grouping val="stacked"/>
        <c:varyColors val="0"/>
        <c:ser>
          <c:idx val="0"/>
          <c:order val="0"/>
          <c:tx>
            <c:strRef>
              <c:f>Slide24_Datenblatt!$A$11</c:f>
              <c:strCache>
                <c:ptCount val="1"/>
                <c:pt idx="0">
                  <c:v>Bank</c:v>
                </c:pt>
              </c:strCache>
            </c:strRef>
          </c:tx>
          <c:spPr>
            <a:solidFill>
              <a:srgbClr val="4848FF"/>
            </a:solidFill>
            <a:ln w="25400">
              <a:noFill/>
            </a:ln>
          </c:spPr>
          <c:invertIfNegative val="0"/>
          <c:cat>
            <c:numRef>
              <c:f>Slide24_Datenblatt!$B$10:$G$10</c:f>
              <c:numCache>
                <c:formatCode>#,##0</c:formatCode>
                <c:ptCount val="6"/>
                <c:pt idx="0" formatCode="#,###,">
                  <c:v>1306203</c:v>
                </c:pt>
                <c:pt idx="1">
                  <c:v>1306203</c:v>
                </c:pt>
                <c:pt idx="2">
                  <c:v>1196246</c:v>
                </c:pt>
                <c:pt idx="3">
                  <c:v>711708</c:v>
                </c:pt>
                <c:pt idx="4">
                  <c:v>668979</c:v>
                </c:pt>
                <c:pt idx="5">
                  <c:v>698304</c:v>
                </c:pt>
              </c:numCache>
            </c:numRef>
          </c:cat>
          <c:val>
            <c:numRef>
              <c:f>Slide24_Datenblatt!$B$11:$G$11</c:f>
              <c:numCache>
                <c:formatCode>#,##0</c:formatCode>
                <c:ptCount val="6"/>
                <c:pt idx="1">
                  <c:v>662506.16159999999</c:v>
                </c:pt>
                <c:pt idx="2">
                  <c:v>535918.20799999998</c:v>
                </c:pt>
                <c:pt idx="3">
                  <c:v>157216.2972</c:v>
                </c:pt>
                <c:pt idx="4">
                  <c:v>100213.0542</c:v>
                </c:pt>
                <c:pt idx="5">
                  <c:v>149646.5472</c:v>
                </c:pt>
              </c:numCache>
            </c:numRef>
          </c:val>
          <c:extLst>
            <c:ext xmlns:c16="http://schemas.microsoft.com/office/drawing/2014/chart" uri="{C3380CC4-5D6E-409C-BE32-E72D297353CC}">
              <c16:uniqueId val="{00000000-B174-4B20-8882-10C4F5C67A22}"/>
            </c:ext>
          </c:extLst>
        </c:ser>
        <c:ser>
          <c:idx val="1"/>
          <c:order val="1"/>
          <c:tx>
            <c:strRef>
              <c:f>Slide24_Datenblatt!$A$12</c:f>
              <c:strCache>
                <c:ptCount val="1"/>
                <c:pt idx="0">
                  <c:v>Lieferanten</c:v>
                </c:pt>
              </c:strCache>
            </c:strRef>
          </c:tx>
          <c:spPr>
            <a:solidFill>
              <a:srgbClr val="6464FF"/>
            </a:solidFill>
            <a:ln w="25400">
              <a:noFill/>
            </a:ln>
          </c:spPr>
          <c:invertIfNegative val="0"/>
          <c:cat>
            <c:numRef>
              <c:f>Slide24_Datenblatt!$B$10:$G$10</c:f>
              <c:numCache>
                <c:formatCode>#,##0</c:formatCode>
                <c:ptCount val="6"/>
                <c:pt idx="0" formatCode="#,###,">
                  <c:v>1306203</c:v>
                </c:pt>
                <c:pt idx="1">
                  <c:v>1306203</c:v>
                </c:pt>
                <c:pt idx="2">
                  <c:v>1196246</c:v>
                </c:pt>
                <c:pt idx="3">
                  <c:v>711708</c:v>
                </c:pt>
                <c:pt idx="4">
                  <c:v>668979</c:v>
                </c:pt>
                <c:pt idx="5">
                  <c:v>698304</c:v>
                </c:pt>
              </c:numCache>
            </c:numRef>
          </c:cat>
          <c:val>
            <c:numRef>
              <c:f>Slide24_Datenblatt!$B$12:$G$12</c:f>
              <c:numCache>
                <c:formatCode>#,##0</c:formatCode>
                <c:ptCount val="6"/>
                <c:pt idx="1">
                  <c:v>161316.0705</c:v>
                </c:pt>
                <c:pt idx="2">
                  <c:v>168311.81219999999</c:v>
                </c:pt>
                <c:pt idx="3">
                  <c:v>161700.0576</c:v>
                </c:pt>
                <c:pt idx="4">
                  <c:v>212133.2409</c:v>
                </c:pt>
                <c:pt idx="5">
                  <c:v>134912.3328</c:v>
                </c:pt>
              </c:numCache>
            </c:numRef>
          </c:val>
          <c:extLst>
            <c:ext xmlns:c16="http://schemas.microsoft.com/office/drawing/2014/chart" uri="{C3380CC4-5D6E-409C-BE32-E72D297353CC}">
              <c16:uniqueId val="{00000001-B174-4B20-8882-10C4F5C67A22}"/>
            </c:ext>
          </c:extLst>
        </c:ser>
        <c:ser>
          <c:idx val="2"/>
          <c:order val="2"/>
          <c:tx>
            <c:strRef>
              <c:f>Slide24_Datenblatt!$A$13</c:f>
              <c:strCache>
                <c:ptCount val="1"/>
                <c:pt idx="0">
                  <c:v>Verbundkapital</c:v>
                </c:pt>
              </c:strCache>
            </c:strRef>
          </c:tx>
          <c:spPr>
            <a:solidFill>
              <a:srgbClr val="8080FF"/>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3-B174-4B20-8882-10C4F5C67A22}"/>
              </c:ext>
            </c:extLst>
          </c:dPt>
          <c:cat>
            <c:numRef>
              <c:f>Slide24_Datenblatt!$B$10:$G$10</c:f>
              <c:numCache>
                <c:formatCode>#,##0</c:formatCode>
                <c:ptCount val="6"/>
                <c:pt idx="0" formatCode="#,###,">
                  <c:v>1306203</c:v>
                </c:pt>
                <c:pt idx="1">
                  <c:v>1306203</c:v>
                </c:pt>
                <c:pt idx="2">
                  <c:v>1196246</c:v>
                </c:pt>
                <c:pt idx="3">
                  <c:v>711708</c:v>
                </c:pt>
                <c:pt idx="4">
                  <c:v>668979</c:v>
                </c:pt>
                <c:pt idx="5">
                  <c:v>698304</c:v>
                </c:pt>
              </c:numCache>
            </c:numRef>
          </c:cat>
          <c:val>
            <c:numRef>
              <c:f>Slide24_Datenblatt!$B$13:$G$13</c:f>
              <c:numCache>
                <c:formatCode>#,##0</c:formatCode>
                <c:ptCount val="6"/>
                <c:pt idx="1">
                  <c:v>121476.879</c:v>
                </c:pt>
                <c:pt idx="2">
                  <c:v>125127.3316</c:v>
                </c:pt>
                <c:pt idx="3">
                  <c:v>125189.4372</c:v>
                </c:pt>
                <c:pt idx="4">
                  <c:v>110448.43290000001</c:v>
                </c:pt>
                <c:pt idx="5">
                  <c:v>139870.29120000001</c:v>
                </c:pt>
              </c:numCache>
            </c:numRef>
          </c:val>
          <c:extLst>
            <c:ext xmlns:c16="http://schemas.microsoft.com/office/drawing/2014/chart" uri="{C3380CC4-5D6E-409C-BE32-E72D297353CC}">
              <c16:uniqueId val="{00000004-B174-4B20-8882-10C4F5C67A22}"/>
            </c:ext>
          </c:extLst>
        </c:ser>
        <c:ser>
          <c:idx val="3"/>
          <c:order val="3"/>
          <c:tx>
            <c:strRef>
              <c:f>Slide24_Datenblatt!$A$14</c:f>
              <c:strCache>
                <c:ptCount val="1"/>
                <c:pt idx="0">
                  <c:v>Rückstellungen</c:v>
                </c:pt>
              </c:strCache>
            </c:strRef>
          </c:tx>
          <c:spPr>
            <a:solidFill>
              <a:srgbClr val="9C9CFF"/>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6-B174-4B20-8882-10C4F5C67A22}"/>
              </c:ext>
            </c:extLst>
          </c:dPt>
          <c:cat>
            <c:numRef>
              <c:f>Slide24_Datenblatt!$B$10:$G$10</c:f>
              <c:numCache>
                <c:formatCode>#,##0</c:formatCode>
                <c:ptCount val="6"/>
                <c:pt idx="0" formatCode="#,###,">
                  <c:v>1306203</c:v>
                </c:pt>
                <c:pt idx="1">
                  <c:v>1306203</c:v>
                </c:pt>
                <c:pt idx="2">
                  <c:v>1196246</c:v>
                </c:pt>
                <c:pt idx="3">
                  <c:v>711708</c:v>
                </c:pt>
                <c:pt idx="4">
                  <c:v>668979</c:v>
                </c:pt>
                <c:pt idx="5">
                  <c:v>698304</c:v>
                </c:pt>
              </c:numCache>
            </c:numRef>
          </c:cat>
          <c:val>
            <c:numRef>
              <c:f>Slide24_Datenblatt!$B$14:$G$14</c:f>
              <c:numCache>
                <c:formatCode>#,##0</c:formatCode>
                <c:ptCount val="6"/>
                <c:pt idx="1">
                  <c:v>246219.26550000001</c:v>
                </c:pt>
                <c:pt idx="2">
                  <c:v>248101.4204</c:v>
                </c:pt>
                <c:pt idx="3">
                  <c:v>190595.40240000002</c:v>
                </c:pt>
                <c:pt idx="4">
                  <c:v>177011.84340000001</c:v>
                </c:pt>
                <c:pt idx="5">
                  <c:v>183863.44320000001</c:v>
                </c:pt>
              </c:numCache>
            </c:numRef>
          </c:val>
          <c:extLst>
            <c:ext xmlns:c16="http://schemas.microsoft.com/office/drawing/2014/chart" uri="{C3380CC4-5D6E-409C-BE32-E72D297353CC}">
              <c16:uniqueId val="{00000007-B174-4B20-8882-10C4F5C67A22}"/>
            </c:ext>
          </c:extLst>
        </c:ser>
        <c:ser>
          <c:idx val="4"/>
          <c:order val="4"/>
          <c:tx>
            <c:strRef>
              <c:f>Slide24_Datenblatt!$A$15</c:f>
              <c:strCache>
                <c:ptCount val="1"/>
                <c:pt idx="0">
                  <c:v>Andere</c:v>
                </c:pt>
              </c:strCache>
            </c:strRef>
          </c:tx>
          <c:spPr>
            <a:solidFill>
              <a:srgbClr val="B8B8FF"/>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9-B174-4B20-8882-10C4F5C67A22}"/>
              </c:ext>
            </c:extLst>
          </c:dPt>
          <c:cat>
            <c:numRef>
              <c:f>Slide24_Datenblatt!$B$10:$G$10</c:f>
              <c:numCache>
                <c:formatCode>#,##0</c:formatCode>
                <c:ptCount val="6"/>
                <c:pt idx="0" formatCode="#,###,">
                  <c:v>1306203</c:v>
                </c:pt>
                <c:pt idx="1">
                  <c:v>1306203</c:v>
                </c:pt>
                <c:pt idx="2">
                  <c:v>1196246</c:v>
                </c:pt>
                <c:pt idx="3">
                  <c:v>711708</c:v>
                </c:pt>
                <c:pt idx="4">
                  <c:v>668979</c:v>
                </c:pt>
                <c:pt idx="5">
                  <c:v>698304</c:v>
                </c:pt>
              </c:numCache>
            </c:numRef>
          </c:cat>
          <c:val>
            <c:numRef>
              <c:f>Slide24_Datenblatt!$B$15:$G$15</c:f>
              <c:numCache>
                <c:formatCode>#,##0</c:formatCode>
                <c:ptCount val="6"/>
                <c:pt idx="1">
                  <c:v>114815.24369999999</c:v>
                </c:pt>
                <c:pt idx="2">
                  <c:v>118787.22779999999</c:v>
                </c:pt>
                <c:pt idx="3">
                  <c:v>77006.805600000007</c:v>
                </c:pt>
                <c:pt idx="4">
                  <c:v>69239.326499999996</c:v>
                </c:pt>
                <c:pt idx="5">
                  <c:v>90011.385600000009</c:v>
                </c:pt>
              </c:numCache>
            </c:numRef>
          </c:val>
          <c:extLst>
            <c:ext xmlns:c16="http://schemas.microsoft.com/office/drawing/2014/chart" uri="{C3380CC4-5D6E-409C-BE32-E72D297353CC}">
              <c16:uniqueId val="{0000000A-B174-4B20-8882-10C4F5C67A22}"/>
            </c:ext>
          </c:extLst>
        </c:ser>
        <c:ser>
          <c:idx val="7"/>
          <c:order val="7"/>
          <c:tx>
            <c:strRef>
              <c:f>Slide24_Datenblatt!$A$16</c:f>
              <c:strCache>
                <c:ptCount val="1"/>
                <c:pt idx="0">
                  <c:v>Fremdkapital</c:v>
                </c:pt>
              </c:strCache>
            </c:strRef>
          </c:tx>
          <c:spPr>
            <a:noFill/>
            <a:ln w="25400">
              <a:noFill/>
            </a:ln>
          </c:spPr>
          <c:invertIfNegative val="0"/>
          <c:cat>
            <c:numRef>
              <c:f>Slide24_Datenblatt!$B$10:$G$10</c:f>
              <c:numCache>
                <c:formatCode>#,##0</c:formatCode>
                <c:ptCount val="6"/>
                <c:pt idx="0" formatCode="#,###,">
                  <c:v>1306203</c:v>
                </c:pt>
                <c:pt idx="1">
                  <c:v>1306203</c:v>
                </c:pt>
                <c:pt idx="2">
                  <c:v>1196246</c:v>
                </c:pt>
                <c:pt idx="3">
                  <c:v>711708</c:v>
                </c:pt>
                <c:pt idx="4">
                  <c:v>668979</c:v>
                </c:pt>
                <c:pt idx="5">
                  <c:v>698304</c:v>
                </c:pt>
              </c:numCache>
            </c:numRef>
          </c:cat>
          <c:val>
            <c:numRef>
              <c:f>Slide24_Datenblatt!$B$16:$G$16</c:f>
              <c:numCache>
                <c:formatCode>#,##0</c:formatCode>
                <c:ptCount val="6"/>
                <c:pt idx="1">
                  <c:v>139964.31646071427</c:v>
                </c:pt>
                <c:pt idx="2">
                  <c:v>139964.31646071427</c:v>
                </c:pt>
                <c:pt idx="3">
                  <c:v>139964.31646071427</c:v>
                </c:pt>
                <c:pt idx="4">
                  <c:v>139964.31646071427</c:v>
                </c:pt>
                <c:pt idx="5">
                  <c:v>139964.31646071427</c:v>
                </c:pt>
              </c:numCache>
            </c:numRef>
          </c:val>
          <c:extLst>
            <c:ext xmlns:c16="http://schemas.microsoft.com/office/drawing/2014/chart" uri="{C3380CC4-5D6E-409C-BE32-E72D297353CC}">
              <c16:uniqueId val="{0000000B-B174-4B20-8882-10C4F5C67A22}"/>
            </c:ext>
          </c:extLst>
        </c:ser>
        <c:dLbls>
          <c:showLegendKey val="0"/>
          <c:showVal val="0"/>
          <c:showCatName val="0"/>
          <c:showSerName val="0"/>
          <c:showPercent val="0"/>
          <c:showBubbleSize val="0"/>
        </c:dLbls>
        <c:gapWidth val="50"/>
        <c:overlap val="100"/>
        <c:axId val="312448896"/>
        <c:axId val="312450432"/>
      </c:barChart>
      <c:scatterChart>
        <c:scatterStyle val="lineMarker"/>
        <c:varyColors val="0"/>
        <c:ser>
          <c:idx val="6"/>
          <c:order val="5"/>
          <c:tx>
            <c:v>xAchse</c:v>
          </c:tx>
          <c:spPr>
            <a:ln w="38100">
              <a:solidFill>
                <a:srgbClr val="000000"/>
              </a:solidFill>
              <a:prstDash val="solid"/>
            </a:ln>
          </c:spPr>
          <c:marker>
            <c:symbol val="none"/>
          </c:marker>
          <c:xVal>
            <c:numRef>
              <c:f>Slide24_Datenblatt!$I$55:$I$56</c:f>
              <c:numCache>
                <c:formatCode>General</c:formatCode>
                <c:ptCount val="2"/>
                <c:pt idx="0">
                  <c:v>1.5</c:v>
                </c:pt>
                <c:pt idx="1">
                  <c:v>6.5</c:v>
                </c:pt>
              </c:numCache>
            </c:numRef>
          </c:xVal>
          <c:yVal>
            <c:numRef>
              <c:f>Slide24_Datenblatt!$J$55:$J$56</c:f>
              <c:numCache>
                <c:formatCode>General</c:formatCode>
                <c:ptCount val="2"/>
                <c:pt idx="0">
                  <c:v>-3265.8340507499993</c:v>
                </c:pt>
                <c:pt idx="1">
                  <c:v>-3265.8340507499993</c:v>
                </c:pt>
              </c:numCache>
            </c:numRef>
          </c:yVal>
          <c:smooth val="0"/>
          <c:extLst>
            <c:ext xmlns:c16="http://schemas.microsoft.com/office/drawing/2014/chart" uri="{C3380CC4-5D6E-409C-BE32-E72D297353CC}">
              <c16:uniqueId val="{0000000C-B174-4B20-8882-10C4F5C67A22}"/>
            </c:ext>
          </c:extLst>
        </c:ser>
        <c:ser>
          <c:idx val="5"/>
          <c:order val="6"/>
          <c:tx>
            <c:v>Beschriftung</c:v>
          </c:tx>
          <c:spPr>
            <a:ln w="28575">
              <a:noFill/>
            </a:ln>
          </c:spPr>
          <c:marker>
            <c:symbol val="none"/>
          </c:marker>
          <c:dLbls>
            <c:dLbl>
              <c:idx val="0"/>
              <c:tx>
                <c:strRef>
                  <c:f>Slide24_Datenblatt!$I$59</c:f>
                  <c:strCache>
                    <c:ptCount val="1"/>
                    <c:pt idx="0">
                      <c:v>2014</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{7EFD9E6A-6C71-47F0-BF25-F809E67F611D}</c15:txfldGUID>
                      <c15:f>Slide24_Datenblatt!$I$59</c15:f>
                      <c15:dlblFieldTableCache>
                        <c:ptCount val="1"/>
                        <c:pt idx="0">
                          <c:v>2014</c:v>
                        </c:pt>
                      </c15:dlblFieldTableCache>
                    </c15:dlblFTEntry>
                  </c15:dlblFieldTable>
                  <c15:showDataLabelsRange val="0"/>
                </c:ext>
                <c:ext xmlns:c16="http://schemas.microsoft.com/office/drawing/2014/chart" uri="{C3380CC4-5D6E-409C-BE32-E72D297353CC}">
                  <c16:uniqueId val="{0000000D-B174-4B20-8882-10C4F5C67A22}"/>
                </c:ext>
              </c:extLst>
            </c:dLbl>
            <c:dLbl>
              <c:idx val="1"/>
              <c:tx>
                <c:strRef>
                  <c:f>Slide24_Datenblatt!$J$59</c:f>
                  <c:strCache>
                    <c:ptCount val="1"/>
                    <c:pt idx="0">
                      <c:v>2015</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{4B63C6B1-29C0-47D6-8B5A-9068C5698E92}</c15:txfldGUID>
                      <c15:f>Slide24_Datenblatt!$J$59</c15:f>
                      <c15:dlblFieldTableCache>
                        <c:ptCount val="1"/>
                        <c:pt idx="0">
                          <c:v>2015</c:v>
                        </c:pt>
                      </c15:dlblFieldTableCache>
                    </c15:dlblFTEntry>
                  </c15:dlblFieldTable>
                  <c15:showDataLabelsRange val="0"/>
                </c:ext>
                <c:ext xmlns:c16="http://schemas.microsoft.com/office/drawing/2014/chart" uri="{C3380CC4-5D6E-409C-BE32-E72D297353CC}">
                  <c16:uniqueId val="{0000000E-B174-4B20-8882-10C4F5C67A22}"/>
                </c:ext>
              </c:extLst>
            </c:dLbl>
            <c:dLbl>
              <c:idx val="2"/>
              <c:tx>
                <c:strRef>
                  <c:f>Slide24_Datenblatt!$K$59</c:f>
                  <c:strCache>
                    <c:ptCount val="1"/>
                    <c:pt idx="0">
                      <c:v>2016</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{9BF42272-247D-4163-B2D2-CC19E02F76B3}</c15:txfldGUID>
                      <c15:f>Slide24_Datenblatt!$K$59</c15:f>
                      <c15:dlblFieldTableCache>
                        <c:ptCount val="1"/>
                        <c:pt idx="0">
                          <c:v>2016</c:v>
                        </c:pt>
                      </c15:dlblFieldTableCache>
                    </c15:dlblFTEntry>
                  </c15:dlblFieldTable>
                  <c15:showDataLabelsRange val="0"/>
                </c:ext>
                <c:ext xmlns:c16="http://schemas.microsoft.com/office/drawing/2014/chart" uri="{C3380CC4-5D6E-409C-BE32-E72D297353CC}">
                  <c16:uniqueId val="{0000000F-B174-4B20-8882-10C4F5C67A22}"/>
                </c:ext>
              </c:extLst>
            </c:dLbl>
            <c:dLbl>
              <c:idx val="3"/>
              <c:tx>
                <c:strRef>
                  <c:f>Slide24_Datenblatt!$L$59</c:f>
                  <c:strCache>
                    <c:ptCount val="1"/>
                    <c:pt idx="0">
                      <c:v>2017</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{93850660-E009-4D56-84B7-B8BB5AE2065D}</c15:txfldGUID>
                      <c15:f>Slide24_Datenblatt!$L$59</c15:f>
                      <c15:dlblFieldTableCache>
                        <c:ptCount val="1"/>
                        <c:pt idx="0">
                          <c:v>2017</c:v>
                        </c:pt>
                      </c15:dlblFieldTableCache>
                    </c15:dlblFTEntry>
                  </c15:dlblFieldTable>
                  <c15:showDataLabelsRange val="0"/>
                </c:ext>
                <c:ext xmlns:c16="http://schemas.microsoft.com/office/drawing/2014/chart" uri="{C3380CC4-5D6E-409C-BE32-E72D297353CC}">
                  <c16:uniqueId val="{00000010-B174-4B20-8882-10C4F5C67A22}"/>
                </c:ext>
              </c:extLst>
            </c:dLbl>
            <c:dLbl>
              <c:idx val="4"/>
              <c:tx>
                <c:strRef>
                  <c:f>Slide24_Datenblatt!$M$59</c:f>
                  <c:strCache>
                    <c:ptCount val="1"/>
                    <c:pt idx="0">
                      <c:v>2018</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{2F540DF2-B999-4C33-BFBE-A6390CA31D35}</c15:txfldGUID>
                      <c15:f>Slide24_Datenblatt!$M$59</c15:f>
                      <c15:dlblFieldTableCache>
                        <c:ptCount val="1"/>
                        <c:pt idx="0">
                          <c:v>2018</c:v>
                        </c:pt>
                      </c15:dlblFieldTableCache>
                    </c15:dlblFTEntry>
                  </c15:dlblFieldTable>
                  <c15:showDataLabelsRange val="0"/>
                </c:ext>
                <c:ext xmlns:c16="http://schemas.microsoft.com/office/drawing/2014/chart" uri="{C3380CC4-5D6E-409C-BE32-E72D297353CC}">
                  <c16:uniqueId val="{00000011-B174-4B20-8882-10C4F5C67A22}"/>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Slide24_Datenblatt!$I$60:$M$60</c:f>
              <c:numCache>
                <c:formatCode>General</c:formatCode>
                <c:ptCount val="5"/>
                <c:pt idx="0">
                  <c:v>2</c:v>
                </c:pt>
                <c:pt idx="1">
                  <c:v>3</c:v>
                </c:pt>
                <c:pt idx="2">
                  <c:v>4</c:v>
                </c:pt>
                <c:pt idx="3">
                  <c:v>5</c:v>
                </c:pt>
                <c:pt idx="4">
                  <c:v>6</c:v>
                </c:pt>
              </c:numCache>
            </c:numRef>
          </c:xVal>
          <c:yVal>
            <c:numRef>
              <c:f>Slide24_Datenblatt!$I$61:$M$61</c:f>
              <c:numCache>
                <c:formatCode>#,##0</c:formatCode>
                <c:ptCount val="5"/>
                <c:pt idx="0">
                  <c:v>-76513.826331857126</c:v>
                </c:pt>
                <c:pt idx="1">
                  <c:v>-76513.826331857126</c:v>
                </c:pt>
                <c:pt idx="2">
                  <c:v>-76513.826331857126</c:v>
                </c:pt>
                <c:pt idx="3">
                  <c:v>-76513.826331857126</c:v>
                </c:pt>
                <c:pt idx="4">
                  <c:v>-76513.826331857126</c:v>
                </c:pt>
              </c:numCache>
            </c:numRef>
          </c:yVal>
          <c:smooth val="0"/>
          <c:extLst>
            <c:ext xmlns:c16="http://schemas.microsoft.com/office/drawing/2014/chart" uri="{C3380CC4-5D6E-409C-BE32-E72D297353CC}">
              <c16:uniqueId val="{00000012-B174-4B20-8882-10C4F5C67A22}"/>
            </c:ext>
          </c:extLst>
        </c:ser>
        <c:ser>
          <c:idx val="8"/>
          <c:order val="8"/>
          <c:tx>
            <c:strRef>
              <c:f>Slide24_Datenblatt!$A$58</c:f>
              <c:strCache>
                <c:ptCount val="1"/>
                <c:pt idx="0">
                  <c:v>Bank Beschriftung</c:v>
                </c:pt>
              </c:strCache>
            </c:strRef>
          </c:tx>
          <c:spPr>
            <a:ln w="28575">
              <a:noFill/>
            </a:ln>
          </c:spPr>
          <c:marker>
            <c:symbol val="none"/>
          </c:marker>
          <c:dLbls>
            <c:dLbl>
              <c:idx val="0"/>
              <c:layout>
                <c:manualLayout>
                  <c:x val="-9.0972222222222218E-2"/>
                  <c:y val="-4.8111915303515884E-3"/>
                </c:manualLayout>
              </c:layout>
              <c:tx>
                <c:strRef>
                  <c:f>Slide24_Datenblatt!$A$11</c:f>
                  <c:strCache>
                    <c:ptCount val="1"/>
                    <c:pt idx="0">
                      <c:v>Bank</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{A2CA7B87-9FF1-45ED-A6CD-A13F03D5270D}</c15:txfldGUID>
                      <c15:f>Slide24_Datenblatt!$A$11</c15:f>
                      <c15:dlblFieldTableCache>
                        <c:ptCount val="1"/>
                        <c:pt idx="0">
                          <c:v>Bank</c:v>
                        </c:pt>
                      </c15:dlblFieldTableCache>
                    </c15:dlblFTEntry>
                  </c15:dlblFieldTable>
                  <c15:showDataLabelsRange val="0"/>
                </c:ext>
                <c:ext xmlns:c16="http://schemas.microsoft.com/office/drawing/2014/chart" uri="{C3380CC4-5D6E-409C-BE32-E72D297353CC}">
                  <c16:uniqueId val="{00000013-B174-4B20-8882-10C4F5C67A22}"/>
                </c:ext>
              </c:extLst>
            </c:dLbl>
            <c:dLbl>
              <c:idx val="1"/>
              <c:tx>
                <c:strRef>
                  <c:f>Slide24_Datenblatt!$C$71</c:f>
                  <c:strCache>
                    <c:ptCount val="1"/>
                    <c:pt idx="0">
                      <c:v>50,7</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{66082704-2F12-4F2A-90EB-828BC2377DE6}</c15:txfldGUID>
                      <c15:f>Slide24_Datenblatt!$C$71</c15:f>
                      <c15:dlblFieldTableCache>
                        <c:ptCount val="1"/>
                        <c:pt idx="0">
                          <c:v>50,7</c:v>
                        </c:pt>
                      </c15:dlblFieldTableCache>
                    </c15:dlblFTEntry>
                  </c15:dlblFieldTable>
                  <c15:showDataLabelsRange val="0"/>
                </c:ext>
                <c:ext xmlns:c16="http://schemas.microsoft.com/office/drawing/2014/chart" uri="{C3380CC4-5D6E-409C-BE32-E72D297353CC}">
                  <c16:uniqueId val="{00000014-B174-4B20-8882-10C4F5C67A22}"/>
                </c:ext>
              </c:extLst>
            </c:dLbl>
            <c:dLbl>
              <c:idx val="2"/>
              <c:tx>
                <c:strRef>
                  <c:f>Slide24_Datenblatt!$D$71</c:f>
                  <c:strCache>
                    <c:ptCount val="1"/>
                    <c:pt idx="0">
                      <c:v>44,8</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{57BBC94D-B67D-4266-AFDA-94961BAB260E}</c15:txfldGUID>
                      <c15:f>Slide24_Datenblatt!$D$71</c15:f>
                      <c15:dlblFieldTableCache>
                        <c:ptCount val="1"/>
                        <c:pt idx="0">
                          <c:v>44,8</c:v>
                        </c:pt>
                      </c15:dlblFieldTableCache>
                    </c15:dlblFTEntry>
                  </c15:dlblFieldTable>
                  <c15:showDataLabelsRange val="0"/>
                </c:ext>
                <c:ext xmlns:c16="http://schemas.microsoft.com/office/drawing/2014/chart" uri="{C3380CC4-5D6E-409C-BE32-E72D297353CC}">
                  <c16:uniqueId val="{00000015-B174-4B20-8882-10C4F5C67A22}"/>
                </c:ext>
              </c:extLst>
            </c:dLbl>
            <c:dLbl>
              <c:idx val="3"/>
              <c:tx>
                <c:strRef>
                  <c:f>Slide24_Datenblatt!$E$71</c:f>
                  <c:strCache>
                    <c:ptCount val="1"/>
                    <c:pt idx="0">
                      <c:v>22,1</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{E8317623-B4ED-4127-A6EE-936A85CC16FC}</c15:txfldGUID>
                      <c15:f>Slide24_Datenblatt!$E$71</c15:f>
                      <c15:dlblFieldTableCache>
                        <c:ptCount val="1"/>
                        <c:pt idx="0">
                          <c:v>22,1</c:v>
                        </c:pt>
                      </c15:dlblFieldTableCache>
                    </c15:dlblFTEntry>
                  </c15:dlblFieldTable>
                  <c15:showDataLabelsRange val="0"/>
                </c:ext>
                <c:ext xmlns:c16="http://schemas.microsoft.com/office/drawing/2014/chart" uri="{C3380CC4-5D6E-409C-BE32-E72D297353CC}">
                  <c16:uniqueId val="{00000016-B174-4B20-8882-10C4F5C67A22}"/>
                </c:ext>
              </c:extLst>
            </c:dLbl>
            <c:dLbl>
              <c:idx val="4"/>
              <c:tx>
                <c:strRef>
                  <c:f>Slide24_Datenblatt!$F$71</c:f>
                  <c:strCache>
                    <c:ptCount val="1"/>
                    <c:pt idx="0">
                      <c:v>15,0</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{F33C41DF-620A-46E1-976B-CB45B5D1B2FA}</c15:txfldGUID>
                      <c15:f>Slide24_Datenblatt!$F$71</c15:f>
                      <c15:dlblFieldTableCache>
                        <c:ptCount val="1"/>
                        <c:pt idx="0">
                          <c:v>15,0</c:v>
                        </c:pt>
                      </c15:dlblFieldTableCache>
                    </c15:dlblFTEntry>
                  </c15:dlblFieldTable>
                  <c15:showDataLabelsRange val="0"/>
                </c:ext>
                <c:ext xmlns:c16="http://schemas.microsoft.com/office/drawing/2014/chart" uri="{C3380CC4-5D6E-409C-BE32-E72D297353CC}">
                  <c16:uniqueId val="{00000017-B174-4B20-8882-10C4F5C67A22}"/>
                </c:ext>
              </c:extLst>
            </c:dLbl>
            <c:dLbl>
              <c:idx val="5"/>
              <c:tx>
                <c:strRef>
                  <c:f>Slide24_Datenblatt!$G$71</c:f>
                  <c:strCache>
                    <c:ptCount val="1"/>
                    <c:pt idx="0">
                      <c:v>21,4</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{567292C1-BBAF-4250-8586-23B0591E6615}</c15:txfldGUID>
                      <c15:f>Slide24_Datenblatt!$G$71</c15:f>
                      <c15:dlblFieldTableCache>
                        <c:ptCount val="1"/>
                        <c:pt idx="0">
                          <c:v>21,4</c:v>
                        </c:pt>
                      </c15:dlblFieldTableCache>
                    </c15:dlblFTEntry>
                  </c15:dlblFieldTable>
                  <c15:showDataLabelsRange val="0"/>
                </c:ext>
                <c:ext xmlns:c16="http://schemas.microsoft.com/office/drawing/2014/chart" uri="{C3380CC4-5D6E-409C-BE32-E72D297353CC}">
                  <c16:uniqueId val="{00000018-B174-4B20-8882-10C4F5C67A22}"/>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Slide24_Datenblatt!$B$64:$G$64</c:f>
              <c:numCache>
                <c:formatCode>General</c:formatCode>
                <c:ptCount val="6"/>
                <c:pt idx="0">
                  <c:v>1</c:v>
                </c:pt>
                <c:pt idx="1">
                  <c:v>2</c:v>
                </c:pt>
                <c:pt idx="2">
                  <c:v>3</c:v>
                </c:pt>
                <c:pt idx="3">
                  <c:v>4</c:v>
                </c:pt>
                <c:pt idx="4">
                  <c:v>5</c:v>
                </c:pt>
                <c:pt idx="5">
                  <c:v>6</c:v>
                </c:pt>
              </c:numCache>
            </c:numRef>
          </c:xVal>
          <c:yVal>
            <c:numRef>
              <c:f>Slide24_Datenblatt!$B$58:$G$58</c:f>
              <c:numCache>
                <c:formatCode>#,##0</c:formatCode>
                <c:ptCount val="6"/>
                <c:pt idx="0">
                  <c:v>331253.0808</c:v>
                </c:pt>
                <c:pt idx="1">
                  <c:v>331253.0808</c:v>
                </c:pt>
                <c:pt idx="2">
                  <c:v>267959.10399999999</c:v>
                </c:pt>
                <c:pt idx="3">
                  <c:v>78608.1486</c:v>
                </c:pt>
                <c:pt idx="4">
                  <c:v>50106.527099999999</c:v>
                </c:pt>
                <c:pt idx="5">
                  <c:v>74823.2736</c:v>
                </c:pt>
              </c:numCache>
            </c:numRef>
          </c:yVal>
          <c:smooth val="0"/>
          <c:extLst>
            <c:ext xmlns:c16="http://schemas.microsoft.com/office/drawing/2014/chart" uri="{C3380CC4-5D6E-409C-BE32-E72D297353CC}">
              <c16:uniqueId val="{00000019-B174-4B20-8882-10C4F5C67A22}"/>
            </c:ext>
          </c:extLst>
        </c:ser>
        <c:ser>
          <c:idx val="9"/>
          <c:order val="9"/>
          <c:tx>
            <c:strRef>
              <c:f>Slide24_Datenblatt!$A$59</c:f>
              <c:strCache>
                <c:ptCount val="1"/>
                <c:pt idx="0">
                  <c:v>Lieferanten Beschriftung</c:v>
                </c:pt>
              </c:strCache>
            </c:strRef>
          </c:tx>
          <c:spPr>
            <a:ln w="28575">
              <a:noFill/>
            </a:ln>
          </c:spPr>
          <c:marker>
            <c:symbol val="none"/>
          </c:marker>
          <c:dLbls>
            <c:dLbl>
              <c:idx val="0"/>
              <c:layout>
                <c:manualLayout>
                  <c:x val="-9.0972222222222218E-2"/>
                  <c:y val="-3.9992223194322985E-3"/>
                </c:manualLayout>
              </c:layout>
              <c:tx>
                <c:strRef>
                  <c:f>Slide24_Datenblatt!$A$12</c:f>
                  <c:strCache>
                    <c:ptCount val="1"/>
                    <c:pt idx="0">
                      <c:v>Lieferanten</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{B8EE956B-E2FE-4E38-B3D7-916A7C27AD4D}</c15:txfldGUID>
                      <c15:f>Slide24_Datenblatt!$A$12</c15:f>
                      <c15:dlblFieldTableCache>
                        <c:ptCount val="1"/>
                        <c:pt idx="0">
                          <c:v>Lieferanten</c:v>
                        </c:pt>
                      </c15:dlblFieldTableCache>
                    </c15:dlblFTEntry>
                  </c15:dlblFieldTable>
                  <c15:showDataLabelsRange val="0"/>
                </c:ext>
                <c:ext xmlns:c16="http://schemas.microsoft.com/office/drawing/2014/chart" uri="{C3380CC4-5D6E-409C-BE32-E72D297353CC}">
                  <c16:uniqueId val="{0000001A-B174-4B20-8882-10C4F5C67A22}"/>
                </c:ext>
              </c:extLst>
            </c:dLbl>
            <c:dLbl>
              <c:idx val="1"/>
              <c:tx>
                <c:strRef>
                  <c:f>Slide24_Datenblatt!$C$72</c:f>
                  <c:strCache>
                    <c:ptCount val="1"/>
                    <c:pt idx="0">
                      <c:v>12,4</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{5F2DED29-2CB3-4FE0-A8CB-8B7F5424898E}</c15:txfldGUID>
                      <c15:f>Slide24_Datenblatt!$C$72</c15:f>
                      <c15:dlblFieldTableCache>
                        <c:ptCount val="1"/>
                        <c:pt idx="0">
                          <c:v>12,4</c:v>
                        </c:pt>
                      </c15:dlblFieldTableCache>
                    </c15:dlblFTEntry>
                  </c15:dlblFieldTable>
                  <c15:showDataLabelsRange val="0"/>
                </c:ext>
                <c:ext xmlns:c16="http://schemas.microsoft.com/office/drawing/2014/chart" uri="{C3380CC4-5D6E-409C-BE32-E72D297353CC}">
                  <c16:uniqueId val="{0000001B-B174-4B20-8882-10C4F5C67A22}"/>
                </c:ext>
              </c:extLst>
            </c:dLbl>
            <c:dLbl>
              <c:idx val="2"/>
              <c:tx>
                <c:strRef>
                  <c:f>Slide24_Datenblatt!$D$72</c:f>
                  <c:strCache>
                    <c:ptCount val="1"/>
                    <c:pt idx="0">
                      <c:v>14,1</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{5DC4F183-844A-4DD7-8A2E-B3245FA8E52D}</c15:txfldGUID>
                      <c15:f>Slide24_Datenblatt!$D$72</c15:f>
                      <c15:dlblFieldTableCache>
                        <c:ptCount val="1"/>
                        <c:pt idx="0">
                          <c:v>14,1</c:v>
                        </c:pt>
                      </c15:dlblFieldTableCache>
                    </c15:dlblFTEntry>
                  </c15:dlblFieldTable>
                  <c15:showDataLabelsRange val="0"/>
                </c:ext>
                <c:ext xmlns:c16="http://schemas.microsoft.com/office/drawing/2014/chart" uri="{C3380CC4-5D6E-409C-BE32-E72D297353CC}">
                  <c16:uniqueId val="{0000001C-B174-4B20-8882-10C4F5C67A22}"/>
                </c:ext>
              </c:extLst>
            </c:dLbl>
            <c:dLbl>
              <c:idx val="3"/>
              <c:tx>
                <c:strRef>
                  <c:f>Slide24_Datenblatt!$E$72</c:f>
                  <c:strCache>
                    <c:ptCount val="1"/>
                    <c:pt idx="0">
                      <c:v>22,7</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{3A124274-E2B1-40C4-B2AB-4BE8D43BA57E}</c15:txfldGUID>
                      <c15:f>Slide24_Datenblatt!$E$72</c15:f>
                      <c15:dlblFieldTableCache>
                        <c:ptCount val="1"/>
                        <c:pt idx="0">
                          <c:v>22,7</c:v>
                        </c:pt>
                      </c15:dlblFieldTableCache>
                    </c15:dlblFTEntry>
                  </c15:dlblFieldTable>
                  <c15:showDataLabelsRange val="0"/>
                </c:ext>
                <c:ext xmlns:c16="http://schemas.microsoft.com/office/drawing/2014/chart" uri="{C3380CC4-5D6E-409C-BE32-E72D297353CC}">
                  <c16:uniqueId val="{0000001D-B174-4B20-8882-10C4F5C67A22}"/>
                </c:ext>
              </c:extLst>
            </c:dLbl>
            <c:dLbl>
              <c:idx val="4"/>
              <c:tx>
                <c:strRef>
                  <c:f>Slide24_Datenblatt!$F$72</c:f>
                  <c:strCache>
                    <c:ptCount val="1"/>
                    <c:pt idx="0">
                      <c:v>31,7</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{703E5A26-68AD-4E34-83FA-43CB65E78CF6}</c15:txfldGUID>
                      <c15:f>Slide24_Datenblatt!$F$72</c15:f>
                      <c15:dlblFieldTableCache>
                        <c:ptCount val="1"/>
                        <c:pt idx="0">
                          <c:v>31,7</c:v>
                        </c:pt>
                      </c15:dlblFieldTableCache>
                    </c15:dlblFTEntry>
                  </c15:dlblFieldTable>
                  <c15:showDataLabelsRange val="0"/>
                </c:ext>
                <c:ext xmlns:c16="http://schemas.microsoft.com/office/drawing/2014/chart" uri="{C3380CC4-5D6E-409C-BE32-E72D297353CC}">
                  <c16:uniqueId val="{0000001E-B174-4B20-8882-10C4F5C67A22}"/>
                </c:ext>
              </c:extLst>
            </c:dLbl>
            <c:dLbl>
              <c:idx val="5"/>
              <c:tx>
                <c:strRef>
                  <c:f>Slide24_Datenblatt!$G$72</c:f>
                  <c:strCache>
                    <c:ptCount val="1"/>
                    <c:pt idx="0">
                      <c:v>19,3</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{50E8EDED-3F80-4C11-BD62-10F37622B40C}</c15:txfldGUID>
                      <c15:f>Slide24_Datenblatt!$G$72</c15:f>
                      <c15:dlblFieldTableCache>
                        <c:ptCount val="1"/>
                        <c:pt idx="0">
                          <c:v>19,3</c:v>
                        </c:pt>
                      </c15:dlblFieldTableCache>
                    </c15:dlblFTEntry>
                  </c15:dlblFieldTable>
                  <c15:showDataLabelsRange val="0"/>
                </c:ext>
                <c:ext xmlns:c16="http://schemas.microsoft.com/office/drawing/2014/chart" uri="{C3380CC4-5D6E-409C-BE32-E72D297353CC}">
                  <c16:uniqueId val="{0000001F-B174-4B20-8882-10C4F5C67A22}"/>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Slide24_Datenblatt!$B$64:$G$64</c:f>
              <c:numCache>
                <c:formatCode>General</c:formatCode>
                <c:ptCount val="6"/>
                <c:pt idx="0">
                  <c:v>1</c:v>
                </c:pt>
                <c:pt idx="1">
                  <c:v>2</c:v>
                </c:pt>
                <c:pt idx="2">
                  <c:v>3</c:v>
                </c:pt>
                <c:pt idx="3">
                  <c:v>4</c:v>
                </c:pt>
                <c:pt idx="4">
                  <c:v>5</c:v>
                </c:pt>
                <c:pt idx="5">
                  <c:v>6</c:v>
                </c:pt>
              </c:numCache>
            </c:numRef>
          </c:xVal>
          <c:yVal>
            <c:numRef>
              <c:f>Slide24_Datenblatt!$B$59:$G$59</c:f>
              <c:numCache>
                <c:formatCode>#,##0</c:formatCode>
                <c:ptCount val="6"/>
                <c:pt idx="0">
                  <c:v>743164.19684999995</c:v>
                </c:pt>
                <c:pt idx="1">
                  <c:v>743164.19684999995</c:v>
                </c:pt>
                <c:pt idx="2">
                  <c:v>620074.11410000001</c:v>
                </c:pt>
                <c:pt idx="3">
                  <c:v>238066.326</c:v>
                </c:pt>
                <c:pt idx="4">
                  <c:v>206279.67465</c:v>
                </c:pt>
                <c:pt idx="5">
                  <c:v>217102.71360000002</c:v>
                </c:pt>
              </c:numCache>
            </c:numRef>
          </c:yVal>
          <c:smooth val="0"/>
          <c:extLst>
            <c:ext xmlns:c16="http://schemas.microsoft.com/office/drawing/2014/chart" uri="{C3380CC4-5D6E-409C-BE32-E72D297353CC}">
              <c16:uniqueId val="{00000020-B174-4B20-8882-10C4F5C67A22}"/>
            </c:ext>
          </c:extLst>
        </c:ser>
        <c:ser>
          <c:idx val="10"/>
          <c:order val="10"/>
          <c:tx>
            <c:strRef>
              <c:f>Slide24_Datenblatt!$A$60</c:f>
              <c:strCache>
                <c:ptCount val="1"/>
                <c:pt idx="0">
                  <c:v>Verbundkapital Beschriftung</c:v>
                </c:pt>
              </c:strCache>
            </c:strRef>
          </c:tx>
          <c:spPr>
            <a:ln w="28575">
              <a:noFill/>
            </a:ln>
          </c:spPr>
          <c:marker>
            <c:symbol val="none"/>
          </c:marker>
          <c:dLbls>
            <c:dLbl>
              <c:idx val="0"/>
              <c:layout>
                <c:manualLayout>
                  <c:x val="-9.0972222222222232E-2"/>
                  <c:y val="-7.7251959666657863E-3"/>
                </c:manualLayout>
              </c:layout>
              <c:tx>
                <c:strRef>
                  <c:f>Slide24_Datenblatt!$A$13</c:f>
                  <c:strCache>
                    <c:ptCount val="1"/>
                    <c:pt idx="0">
                      <c:v>Verbundkapital</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{60B68ACB-2E3F-4B66-9B64-795C906CC416}</c15:txfldGUID>
                      <c15:f>Slide24_Datenblatt!$A$13</c15:f>
                      <c15:dlblFieldTableCache>
                        <c:ptCount val="1"/>
                        <c:pt idx="0">
                          <c:v>Verbundkapital</c:v>
                        </c:pt>
                      </c15:dlblFieldTableCache>
                    </c15:dlblFTEntry>
                  </c15:dlblFieldTable>
                  <c15:showDataLabelsRange val="0"/>
                </c:ext>
                <c:ext xmlns:c16="http://schemas.microsoft.com/office/drawing/2014/chart" uri="{C3380CC4-5D6E-409C-BE32-E72D297353CC}">
                  <c16:uniqueId val="{00000021-B174-4B20-8882-10C4F5C67A22}"/>
                </c:ext>
              </c:extLst>
            </c:dLbl>
            <c:dLbl>
              <c:idx val="1"/>
              <c:tx>
                <c:strRef>
                  <c:f>Slide24_Datenblatt!$C$73</c:f>
                  <c:strCache>
                    <c:ptCount val="1"/>
                    <c:pt idx="0">
                      <c:v>9,3</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{F609DD70-2981-4F60-A5D9-9ABE5BC69C9C}</c15:txfldGUID>
                      <c15:f>Slide24_Datenblatt!$C$73</c15:f>
                      <c15:dlblFieldTableCache>
                        <c:ptCount val="1"/>
                        <c:pt idx="0">
                          <c:v>9,3</c:v>
                        </c:pt>
                      </c15:dlblFieldTableCache>
                    </c15:dlblFTEntry>
                  </c15:dlblFieldTable>
                  <c15:showDataLabelsRange val="0"/>
                </c:ext>
                <c:ext xmlns:c16="http://schemas.microsoft.com/office/drawing/2014/chart" uri="{C3380CC4-5D6E-409C-BE32-E72D297353CC}">
                  <c16:uniqueId val="{00000022-B174-4B20-8882-10C4F5C67A22}"/>
                </c:ext>
              </c:extLst>
            </c:dLbl>
            <c:dLbl>
              <c:idx val="2"/>
              <c:tx>
                <c:strRef>
                  <c:f>Slide24_Datenblatt!$D$73</c:f>
                  <c:strCache>
                    <c:ptCount val="1"/>
                    <c:pt idx="0">
                      <c:v>10,5</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{7A3044B6-BB45-47A3-AAC3-50A760CF91C3}</c15:txfldGUID>
                      <c15:f>Slide24_Datenblatt!$D$73</c15:f>
                      <c15:dlblFieldTableCache>
                        <c:ptCount val="1"/>
                        <c:pt idx="0">
                          <c:v>10,5</c:v>
                        </c:pt>
                      </c15:dlblFieldTableCache>
                    </c15:dlblFTEntry>
                  </c15:dlblFieldTable>
                  <c15:showDataLabelsRange val="0"/>
                </c:ext>
                <c:ext xmlns:c16="http://schemas.microsoft.com/office/drawing/2014/chart" uri="{C3380CC4-5D6E-409C-BE32-E72D297353CC}">
                  <c16:uniqueId val="{00000023-B174-4B20-8882-10C4F5C67A22}"/>
                </c:ext>
              </c:extLst>
            </c:dLbl>
            <c:dLbl>
              <c:idx val="3"/>
              <c:tx>
                <c:strRef>
                  <c:f>Slide24_Datenblatt!$E$73</c:f>
                  <c:strCache>
                    <c:ptCount val="1"/>
                    <c:pt idx="0">
                      <c:v>17,6</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{A51C2E50-6FE4-4EED-9CC4-38FABC45A6B9}</c15:txfldGUID>
                      <c15:f>Slide24_Datenblatt!$E$73</c15:f>
                      <c15:dlblFieldTableCache>
                        <c:ptCount val="1"/>
                        <c:pt idx="0">
                          <c:v>17,6</c:v>
                        </c:pt>
                      </c15:dlblFieldTableCache>
                    </c15:dlblFTEntry>
                  </c15:dlblFieldTable>
                  <c15:showDataLabelsRange val="0"/>
                </c:ext>
                <c:ext xmlns:c16="http://schemas.microsoft.com/office/drawing/2014/chart" uri="{C3380CC4-5D6E-409C-BE32-E72D297353CC}">
                  <c16:uniqueId val="{00000024-B174-4B20-8882-10C4F5C67A22}"/>
                </c:ext>
              </c:extLst>
            </c:dLbl>
            <c:dLbl>
              <c:idx val="4"/>
              <c:tx>
                <c:strRef>
                  <c:f>Slide24_Datenblatt!$F$73</c:f>
                  <c:strCache>
                    <c:ptCount val="1"/>
                    <c:pt idx="0">
                      <c:v>16,5</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{D7AE447E-F9AA-4D5E-83C8-2484452D435A}</c15:txfldGUID>
                      <c15:f>Slide24_Datenblatt!$F$73</c15:f>
                      <c15:dlblFieldTableCache>
                        <c:ptCount val="1"/>
                        <c:pt idx="0">
                          <c:v>16,5</c:v>
                        </c:pt>
                      </c15:dlblFieldTableCache>
                    </c15:dlblFTEntry>
                  </c15:dlblFieldTable>
                  <c15:showDataLabelsRange val="0"/>
                </c:ext>
                <c:ext xmlns:c16="http://schemas.microsoft.com/office/drawing/2014/chart" uri="{C3380CC4-5D6E-409C-BE32-E72D297353CC}">
                  <c16:uniqueId val="{00000025-B174-4B20-8882-10C4F5C67A22}"/>
                </c:ext>
              </c:extLst>
            </c:dLbl>
            <c:dLbl>
              <c:idx val="5"/>
              <c:tx>
                <c:strRef>
                  <c:f>Slide24_Datenblatt!$G$73</c:f>
                  <c:strCache>
                    <c:ptCount val="1"/>
                    <c:pt idx="0">
                      <c:v>20,0</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{0FD69B34-906A-4AB7-9CCE-871410DA22F9}</c15:txfldGUID>
                      <c15:f>Slide24_Datenblatt!$G$73</c15:f>
                      <c15:dlblFieldTableCache>
                        <c:ptCount val="1"/>
                        <c:pt idx="0">
                          <c:v>20,0</c:v>
                        </c:pt>
                      </c15:dlblFieldTableCache>
                    </c15:dlblFTEntry>
                  </c15:dlblFieldTable>
                  <c15:showDataLabelsRange val="0"/>
                </c:ext>
                <c:ext xmlns:c16="http://schemas.microsoft.com/office/drawing/2014/chart" uri="{C3380CC4-5D6E-409C-BE32-E72D297353CC}">
                  <c16:uniqueId val="{00000026-B174-4B20-8882-10C4F5C67A22}"/>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Slide24_Datenblatt!$B$64:$G$64</c:f>
              <c:numCache>
                <c:formatCode>General</c:formatCode>
                <c:ptCount val="6"/>
                <c:pt idx="0">
                  <c:v>1</c:v>
                </c:pt>
                <c:pt idx="1">
                  <c:v>2</c:v>
                </c:pt>
                <c:pt idx="2">
                  <c:v>3</c:v>
                </c:pt>
                <c:pt idx="3">
                  <c:v>4</c:v>
                </c:pt>
                <c:pt idx="4">
                  <c:v>5</c:v>
                </c:pt>
                <c:pt idx="5">
                  <c:v>6</c:v>
                </c:pt>
              </c:numCache>
            </c:numRef>
          </c:xVal>
          <c:yVal>
            <c:numRef>
              <c:f>Slide24_Datenblatt!$B$60:$G$60</c:f>
              <c:numCache>
                <c:formatCode>#,##0</c:formatCode>
                <c:ptCount val="6"/>
                <c:pt idx="0">
                  <c:v>884560.6716</c:v>
                </c:pt>
                <c:pt idx="1">
                  <c:v>884560.6716</c:v>
                </c:pt>
                <c:pt idx="2">
                  <c:v>766793.68599999999</c:v>
                </c:pt>
                <c:pt idx="3">
                  <c:v>381511.07339999999</c:v>
                </c:pt>
                <c:pt idx="4">
                  <c:v>367570.51155000005</c:v>
                </c:pt>
                <c:pt idx="5">
                  <c:v>354494.02560000005</c:v>
                </c:pt>
              </c:numCache>
            </c:numRef>
          </c:yVal>
          <c:smooth val="0"/>
          <c:extLst>
            <c:ext xmlns:c16="http://schemas.microsoft.com/office/drawing/2014/chart" uri="{C3380CC4-5D6E-409C-BE32-E72D297353CC}">
              <c16:uniqueId val="{00000027-B174-4B20-8882-10C4F5C67A22}"/>
            </c:ext>
          </c:extLst>
        </c:ser>
        <c:ser>
          <c:idx val="11"/>
          <c:order val="11"/>
          <c:tx>
            <c:strRef>
              <c:f>Slide24_Datenblatt!$A$61</c:f>
              <c:strCache>
                <c:ptCount val="1"/>
                <c:pt idx="0">
                  <c:v>Rückstellungen Beschriftung</c:v>
                </c:pt>
              </c:strCache>
            </c:strRef>
          </c:tx>
          <c:spPr>
            <a:ln w="28575">
              <a:noFill/>
            </a:ln>
          </c:spPr>
          <c:marker>
            <c:symbol val="none"/>
          </c:marker>
          <c:dLbls>
            <c:dLbl>
              <c:idx val="0"/>
              <c:layout>
                <c:manualLayout>
                  <c:x val="-9.0972222222222218E-2"/>
                  <c:y val="-7.3778908949512639E-3"/>
                </c:manualLayout>
              </c:layout>
              <c:tx>
                <c:strRef>
                  <c:f>Slide24_Datenblatt!$A$14</c:f>
                  <c:strCache>
                    <c:ptCount val="1"/>
                    <c:pt idx="0">
                      <c:v>Rückstellungen</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{D86C2D6C-1452-4A80-9EB5-127F1170762C}</c15:txfldGUID>
                      <c15:f>Slide24_Datenblatt!$A$14</c15:f>
                      <c15:dlblFieldTableCache>
                        <c:ptCount val="1"/>
                        <c:pt idx="0">
                          <c:v>Rückstellungen</c:v>
                        </c:pt>
                      </c15:dlblFieldTableCache>
                    </c15:dlblFTEntry>
                  </c15:dlblFieldTable>
                  <c15:showDataLabelsRange val="0"/>
                </c:ext>
                <c:ext xmlns:c16="http://schemas.microsoft.com/office/drawing/2014/chart" uri="{C3380CC4-5D6E-409C-BE32-E72D297353CC}">
                  <c16:uniqueId val="{00000028-B174-4B20-8882-10C4F5C67A22}"/>
                </c:ext>
              </c:extLst>
            </c:dLbl>
            <c:dLbl>
              <c:idx val="1"/>
              <c:tx>
                <c:strRef>
                  <c:f>Slide24_Datenblatt!$C$74</c:f>
                  <c:strCache>
                    <c:ptCount val="1"/>
                    <c:pt idx="0">
                      <c:v>18,9</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{DB1CD2E5-03F9-4EB5-B5B1-F9DB30826BE5}</c15:txfldGUID>
                      <c15:f>Slide24_Datenblatt!$C$74</c15:f>
                      <c15:dlblFieldTableCache>
                        <c:ptCount val="1"/>
                        <c:pt idx="0">
                          <c:v>18,9</c:v>
                        </c:pt>
                      </c15:dlblFieldTableCache>
                    </c15:dlblFTEntry>
                  </c15:dlblFieldTable>
                  <c15:showDataLabelsRange val="0"/>
                </c:ext>
                <c:ext xmlns:c16="http://schemas.microsoft.com/office/drawing/2014/chart" uri="{C3380CC4-5D6E-409C-BE32-E72D297353CC}">
                  <c16:uniqueId val="{00000029-B174-4B20-8882-10C4F5C67A22}"/>
                </c:ext>
              </c:extLst>
            </c:dLbl>
            <c:dLbl>
              <c:idx val="2"/>
              <c:tx>
                <c:strRef>
                  <c:f>Slide24_Datenblatt!$D$74</c:f>
                  <c:strCache>
                    <c:ptCount val="1"/>
                    <c:pt idx="0">
                      <c:v>20,7</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{40158444-9065-42EB-B35E-96DF2AC74DA8}</c15:txfldGUID>
                      <c15:f>Slide24_Datenblatt!$D$74</c15:f>
                      <c15:dlblFieldTableCache>
                        <c:ptCount val="1"/>
                        <c:pt idx="0">
                          <c:v>20,7</c:v>
                        </c:pt>
                      </c15:dlblFieldTableCache>
                    </c15:dlblFTEntry>
                  </c15:dlblFieldTable>
                  <c15:showDataLabelsRange val="0"/>
                </c:ext>
                <c:ext xmlns:c16="http://schemas.microsoft.com/office/drawing/2014/chart" uri="{C3380CC4-5D6E-409C-BE32-E72D297353CC}">
                  <c16:uniqueId val="{0000002A-B174-4B20-8882-10C4F5C67A22}"/>
                </c:ext>
              </c:extLst>
            </c:dLbl>
            <c:dLbl>
              <c:idx val="3"/>
              <c:tx>
                <c:strRef>
                  <c:f>Slide24_Datenblatt!$E$74</c:f>
                  <c:strCache>
                    <c:ptCount val="1"/>
                    <c:pt idx="0">
                      <c:v>26,8</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{82B65E8F-5D3A-4393-A729-5D97C71D4807}</c15:txfldGUID>
                      <c15:f>Slide24_Datenblatt!$E$74</c15:f>
                      <c15:dlblFieldTableCache>
                        <c:ptCount val="1"/>
                        <c:pt idx="0">
                          <c:v>26,8</c:v>
                        </c:pt>
                      </c15:dlblFieldTableCache>
                    </c15:dlblFTEntry>
                  </c15:dlblFieldTable>
                  <c15:showDataLabelsRange val="0"/>
                </c:ext>
                <c:ext xmlns:c16="http://schemas.microsoft.com/office/drawing/2014/chart" uri="{C3380CC4-5D6E-409C-BE32-E72D297353CC}">
                  <c16:uniqueId val="{0000002B-B174-4B20-8882-10C4F5C67A22}"/>
                </c:ext>
              </c:extLst>
            </c:dLbl>
            <c:dLbl>
              <c:idx val="4"/>
              <c:tx>
                <c:strRef>
                  <c:f>Slide24_Datenblatt!$F$74</c:f>
                  <c:strCache>
                    <c:ptCount val="1"/>
                    <c:pt idx="0">
                      <c:v>26,5</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{6BAF293D-9E0A-4A21-80EB-111803C6E309}</c15:txfldGUID>
                      <c15:f>Slide24_Datenblatt!$F$74</c15:f>
                      <c15:dlblFieldTableCache>
                        <c:ptCount val="1"/>
                        <c:pt idx="0">
                          <c:v>26,5</c:v>
                        </c:pt>
                      </c15:dlblFieldTableCache>
                    </c15:dlblFTEntry>
                  </c15:dlblFieldTable>
                  <c15:showDataLabelsRange val="0"/>
                </c:ext>
                <c:ext xmlns:c16="http://schemas.microsoft.com/office/drawing/2014/chart" uri="{C3380CC4-5D6E-409C-BE32-E72D297353CC}">
                  <c16:uniqueId val="{0000002C-B174-4B20-8882-10C4F5C67A22}"/>
                </c:ext>
              </c:extLst>
            </c:dLbl>
            <c:dLbl>
              <c:idx val="5"/>
              <c:tx>
                <c:strRef>
                  <c:f>Slide24_Datenblatt!$G$74</c:f>
                  <c:strCache>
                    <c:ptCount val="1"/>
                    <c:pt idx="0">
                      <c:v>26,3</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{5FE36698-A969-4BE6-8235-B5305B9CCC88}</c15:txfldGUID>
                      <c15:f>Slide24_Datenblatt!$G$74</c15:f>
                      <c15:dlblFieldTableCache>
                        <c:ptCount val="1"/>
                        <c:pt idx="0">
                          <c:v>26,3</c:v>
                        </c:pt>
                      </c15:dlblFieldTableCache>
                    </c15:dlblFTEntry>
                  </c15:dlblFieldTable>
                  <c15:showDataLabelsRange val="0"/>
                </c:ext>
                <c:ext xmlns:c16="http://schemas.microsoft.com/office/drawing/2014/chart" uri="{C3380CC4-5D6E-409C-BE32-E72D297353CC}">
                  <c16:uniqueId val="{0000002D-B174-4B20-8882-10C4F5C67A22}"/>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Slide24_Datenblatt!$B$64:$G$64</c:f>
              <c:numCache>
                <c:formatCode>General</c:formatCode>
                <c:ptCount val="6"/>
                <c:pt idx="0">
                  <c:v>1</c:v>
                </c:pt>
                <c:pt idx="1">
                  <c:v>2</c:v>
                </c:pt>
                <c:pt idx="2">
                  <c:v>3</c:v>
                </c:pt>
                <c:pt idx="3">
                  <c:v>4</c:v>
                </c:pt>
                <c:pt idx="4">
                  <c:v>5</c:v>
                </c:pt>
                <c:pt idx="5">
                  <c:v>6</c:v>
                </c:pt>
              </c:numCache>
            </c:numRef>
          </c:xVal>
          <c:yVal>
            <c:numRef>
              <c:f>Slide24_Datenblatt!$B$61:$G$61</c:f>
              <c:numCache>
                <c:formatCode>#,##0</c:formatCode>
                <c:ptCount val="6"/>
                <c:pt idx="0">
                  <c:v>1068408.74385</c:v>
                </c:pt>
                <c:pt idx="1">
                  <c:v>1068408.74385</c:v>
                </c:pt>
                <c:pt idx="2">
                  <c:v>953408.06199999992</c:v>
                </c:pt>
                <c:pt idx="3">
                  <c:v>539403.49320000003</c:v>
                </c:pt>
                <c:pt idx="4">
                  <c:v>511300.64970000007</c:v>
                </c:pt>
                <c:pt idx="5">
                  <c:v>516360.89280000003</c:v>
                </c:pt>
              </c:numCache>
            </c:numRef>
          </c:yVal>
          <c:smooth val="0"/>
          <c:extLst>
            <c:ext xmlns:c16="http://schemas.microsoft.com/office/drawing/2014/chart" uri="{C3380CC4-5D6E-409C-BE32-E72D297353CC}">
              <c16:uniqueId val="{0000002E-B174-4B20-8882-10C4F5C67A22}"/>
            </c:ext>
          </c:extLst>
        </c:ser>
        <c:ser>
          <c:idx val="12"/>
          <c:order val="12"/>
          <c:tx>
            <c:strRef>
              <c:f>Slide24_Datenblatt!$A$62</c:f>
              <c:strCache>
                <c:ptCount val="1"/>
                <c:pt idx="0">
                  <c:v>Andere Beschriftung</c:v>
                </c:pt>
              </c:strCache>
            </c:strRef>
          </c:tx>
          <c:spPr>
            <a:ln w="28575">
              <a:noFill/>
            </a:ln>
          </c:spPr>
          <c:marker>
            <c:symbol val="none"/>
          </c:marker>
          <c:dLbls>
            <c:dLbl>
              <c:idx val="0"/>
              <c:layout>
                <c:manualLayout>
                  <c:x val="-9.0972222222222232E-2"/>
                  <c:y val="-1.0397412444656551E-2"/>
                </c:manualLayout>
              </c:layout>
              <c:tx>
                <c:strRef>
                  <c:f>Slide24_Datenblatt!$A$15</c:f>
                  <c:strCache>
                    <c:ptCount val="1"/>
                    <c:pt idx="0">
                      <c:v>Andere</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{F88B64E6-0F1A-4E7A-842F-9305FA8B33AB}</c15:txfldGUID>
                      <c15:f>Slide24_Datenblatt!$A$15</c15:f>
                      <c15:dlblFieldTableCache>
                        <c:ptCount val="1"/>
                        <c:pt idx="0">
                          <c:v>Andere</c:v>
                        </c:pt>
                      </c15:dlblFieldTableCache>
                    </c15:dlblFTEntry>
                  </c15:dlblFieldTable>
                  <c15:showDataLabelsRange val="0"/>
                </c:ext>
                <c:ext xmlns:c16="http://schemas.microsoft.com/office/drawing/2014/chart" uri="{C3380CC4-5D6E-409C-BE32-E72D297353CC}">
                  <c16:uniqueId val="{0000002F-B174-4B20-8882-10C4F5C67A22}"/>
                </c:ext>
              </c:extLst>
            </c:dLbl>
            <c:dLbl>
              <c:idx val="1"/>
              <c:tx>
                <c:strRef>
                  <c:f>Slide24_Datenblatt!$C$75</c:f>
                  <c:strCache>
                    <c:ptCount val="1"/>
                    <c:pt idx="0">
                      <c:v>8,8</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{8FC42953-0963-404B-A4B9-9E4DD54FAC55}</c15:txfldGUID>
                      <c15:f>Slide24_Datenblatt!$C$75</c15:f>
                      <c15:dlblFieldTableCache>
                        <c:ptCount val="1"/>
                        <c:pt idx="0">
                          <c:v>8,8</c:v>
                        </c:pt>
                      </c15:dlblFieldTableCache>
                    </c15:dlblFTEntry>
                  </c15:dlblFieldTable>
                  <c15:showDataLabelsRange val="0"/>
                </c:ext>
                <c:ext xmlns:c16="http://schemas.microsoft.com/office/drawing/2014/chart" uri="{C3380CC4-5D6E-409C-BE32-E72D297353CC}">
                  <c16:uniqueId val="{00000030-B174-4B20-8882-10C4F5C67A22}"/>
                </c:ext>
              </c:extLst>
            </c:dLbl>
            <c:dLbl>
              <c:idx val="2"/>
              <c:tx>
                <c:strRef>
                  <c:f>Slide24_Datenblatt!$D$75</c:f>
                  <c:strCache>
                    <c:ptCount val="1"/>
                    <c:pt idx="0">
                      <c:v>9,9</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{E6CD7288-25DE-4231-9DD9-B011BB2CB0D4}</c15:txfldGUID>
                      <c15:f>Slide24_Datenblatt!$D$75</c15:f>
                      <c15:dlblFieldTableCache>
                        <c:ptCount val="1"/>
                        <c:pt idx="0">
                          <c:v>9,9</c:v>
                        </c:pt>
                      </c15:dlblFieldTableCache>
                    </c15:dlblFTEntry>
                  </c15:dlblFieldTable>
                  <c15:showDataLabelsRange val="0"/>
                </c:ext>
                <c:ext xmlns:c16="http://schemas.microsoft.com/office/drawing/2014/chart" uri="{C3380CC4-5D6E-409C-BE32-E72D297353CC}">
                  <c16:uniqueId val="{00000031-B174-4B20-8882-10C4F5C67A22}"/>
                </c:ext>
              </c:extLst>
            </c:dLbl>
            <c:dLbl>
              <c:idx val="3"/>
              <c:tx>
                <c:strRef>
                  <c:f>Slide24_Datenblatt!$E$75</c:f>
                  <c:strCache>
                    <c:ptCount val="1"/>
                    <c:pt idx="0">
                      <c:v>10,8</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{ECC9C830-EE3F-40C5-88DD-779D8719489B}</c15:txfldGUID>
                      <c15:f>Slide24_Datenblatt!$E$75</c15:f>
                      <c15:dlblFieldTableCache>
                        <c:ptCount val="1"/>
                        <c:pt idx="0">
                          <c:v>10,8</c:v>
                        </c:pt>
                      </c15:dlblFieldTableCache>
                    </c15:dlblFTEntry>
                  </c15:dlblFieldTable>
                  <c15:showDataLabelsRange val="0"/>
                </c:ext>
                <c:ext xmlns:c16="http://schemas.microsoft.com/office/drawing/2014/chart" uri="{C3380CC4-5D6E-409C-BE32-E72D297353CC}">
                  <c16:uniqueId val="{00000032-B174-4B20-8882-10C4F5C67A22}"/>
                </c:ext>
              </c:extLst>
            </c:dLbl>
            <c:dLbl>
              <c:idx val="4"/>
              <c:tx>
                <c:strRef>
                  <c:f>Slide24_Datenblatt!$F$75</c:f>
                  <c:strCache>
                    <c:ptCount val="1"/>
                    <c:pt idx="0">
                      <c:v>10,4</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{7ED6E532-428F-4341-B02A-0A0345779395}</c15:txfldGUID>
                      <c15:f>Slide24_Datenblatt!$F$75</c15:f>
                      <c15:dlblFieldTableCache>
                        <c:ptCount val="1"/>
                        <c:pt idx="0">
                          <c:v>10,4</c:v>
                        </c:pt>
                      </c15:dlblFieldTableCache>
                    </c15:dlblFTEntry>
                  </c15:dlblFieldTable>
                  <c15:showDataLabelsRange val="0"/>
                </c:ext>
                <c:ext xmlns:c16="http://schemas.microsoft.com/office/drawing/2014/chart" uri="{C3380CC4-5D6E-409C-BE32-E72D297353CC}">
                  <c16:uniqueId val="{00000033-B174-4B20-8882-10C4F5C67A22}"/>
                </c:ext>
              </c:extLst>
            </c:dLbl>
            <c:dLbl>
              <c:idx val="5"/>
              <c:tx>
                <c:strRef>
                  <c:f>Slide24_Datenblatt!$G$75</c:f>
                  <c:strCache>
                    <c:ptCount val="1"/>
                    <c:pt idx="0">
                      <c:v>12,9</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{A610A482-DF1D-47AF-A3DA-5669CA112000}</c15:txfldGUID>
                      <c15:f>Slide24_Datenblatt!$G$75</c15:f>
                      <c15:dlblFieldTableCache>
                        <c:ptCount val="1"/>
                        <c:pt idx="0">
                          <c:v>12,9</c:v>
                        </c:pt>
                      </c15:dlblFieldTableCache>
                    </c15:dlblFTEntry>
                  </c15:dlblFieldTable>
                  <c15:showDataLabelsRange val="0"/>
                </c:ext>
                <c:ext xmlns:c16="http://schemas.microsoft.com/office/drawing/2014/chart" uri="{C3380CC4-5D6E-409C-BE32-E72D297353CC}">
                  <c16:uniqueId val="{00000034-B174-4B20-8882-10C4F5C67A22}"/>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Slide24_Datenblatt!$B$64:$G$64</c:f>
              <c:numCache>
                <c:formatCode>General</c:formatCode>
                <c:ptCount val="6"/>
                <c:pt idx="0">
                  <c:v>1</c:v>
                </c:pt>
                <c:pt idx="1">
                  <c:v>2</c:v>
                </c:pt>
                <c:pt idx="2">
                  <c:v>3</c:v>
                </c:pt>
                <c:pt idx="3">
                  <c:v>4</c:v>
                </c:pt>
                <c:pt idx="4">
                  <c:v>5</c:v>
                </c:pt>
                <c:pt idx="5">
                  <c:v>6</c:v>
                </c:pt>
              </c:numCache>
            </c:numRef>
          </c:xVal>
          <c:yVal>
            <c:numRef>
              <c:f>Slide24_Datenblatt!$B$62:$G$62</c:f>
              <c:numCache>
                <c:formatCode>#,##0</c:formatCode>
                <c:ptCount val="6"/>
                <c:pt idx="0">
                  <c:v>1248925.9984499998</c:v>
                </c:pt>
                <c:pt idx="1">
                  <c:v>1248925.9984499998</c:v>
                </c:pt>
                <c:pt idx="2">
                  <c:v>1136852.3860999998</c:v>
                </c:pt>
                <c:pt idx="3">
                  <c:v>673204.59720000008</c:v>
                </c:pt>
                <c:pt idx="4">
                  <c:v>634797.65051517857</c:v>
                </c:pt>
                <c:pt idx="5">
                  <c:v>653298.30720000004</c:v>
                </c:pt>
              </c:numCache>
            </c:numRef>
          </c:yVal>
          <c:smooth val="0"/>
          <c:extLst>
            <c:ext xmlns:c16="http://schemas.microsoft.com/office/drawing/2014/chart" uri="{C3380CC4-5D6E-409C-BE32-E72D297353CC}">
              <c16:uniqueId val="{00000035-B174-4B20-8882-10C4F5C67A22}"/>
            </c:ext>
          </c:extLst>
        </c:ser>
        <c:ser>
          <c:idx val="13"/>
          <c:order val="13"/>
          <c:tx>
            <c:strRef>
              <c:f>Slide24_Datenblatt!$A$63</c:f>
              <c:strCache>
                <c:ptCount val="1"/>
                <c:pt idx="0">
                  <c:v>Fremdkapital Beschriftung</c:v>
                </c:pt>
              </c:strCache>
            </c:strRef>
          </c:tx>
          <c:spPr>
            <a:ln w="28575">
              <a:noFill/>
            </a:ln>
          </c:spPr>
          <c:marker>
            <c:symbol val="none"/>
          </c:marker>
          <c:dLbls>
            <c:dLbl>
              <c:idx val="0"/>
              <c:layout>
                <c:manualLayout>
                  <c:x val="-9.0972222222222232E-2"/>
                  <c:y val="-7.9547884797228612E-3"/>
                </c:manualLayout>
              </c:layout>
              <c:tx>
                <c:strRef>
                  <c:f>Slide24_Datenblatt!$A$16</c:f>
                  <c:strCache>
                    <c:ptCount val="1"/>
                    <c:pt idx="0">
                      <c:v>Fremdkapital</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{86FB0EDE-EA4B-4104-8DC8-335F9D7C0E8D}</c15:txfldGUID>
                      <c15:f>Slide24_Datenblatt!$A$16</c15:f>
                      <c15:dlblFieldTableCache>
                        <c:ptCount val="1"/>
                        <c:pt idx="0">
                          <c:v>Fremdkapital</c:v>
                        </c:pt>
                      </c15:dlblFieldTableCache>
                    </c15:dlblFTEntry>
                  </c15:dlblFieldTable>
                  <c15:showDataLabelsRange val="0"/>
                </c:ext>
                <c:ext xmlns:c16="http://schemas.microsoft.com/office/drawing/2014/chart" uri="{C3380CC4-5D6E-409C-BE32-E72D297353CC}">
                  <c16:uniqueId val="{00000036-B174-4B20-8882-10C4F5C67A22}"/>
                </c:ext>
              </c:extLst>
            </c:dLbl>
            <c:dLbl>
              <c:idx val="1"/>
              <c:tx>
                <c:strRef>
                  <c:f>Slide24_Datenblatt!$C$66</c:f>
                  <c:strCache>
                    <c:ptCount val="1"/>
                    <c:pt idx="0">
                      <c:v>1.306</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{11784EF0-7015-4116-AF6E-4DFF2696C9C1}</c15:txfldGUID>
                      <c15:f>Slide24_Datenblatt!$C$66</c15:f>
                      <c15:dlblFieldTableCache>
                        <c:ptCount val="1"/>
                        <c:pt idx="0">
                          <c:v>1.306</c:v>
                        </c:pt>
                      </c15:dlblFieldTableCache>
                    </c15:dlblFTEntry>
                  </c15:dlblFieldTable>
                  <c15:showDataLabelsRange val="0"/>
                </c:ext>
                <c:ext xmlns:c16="http://schemas.microsoft.com/office/drawing/2014/chart" uri="{C3380CC4-5D6E-409C-BE32-E72D297353CC}">
                  <c16:uniqueId val="{00000037-B174-4B20-8882-10C4F5C67A22}"/>
                </c:ext>
              </c:extLst>
            </c:dLbl>
            <c:dLbl>
              <c:idx val="2"/>
              <c:tx>
                <c:strRef>
                  <c:f>Slide24_Datenblatt!$D$66</c:f>
                  <c:strCache>
                    <c:ptCount val="1"/>
                    <c:pt idx="0">
                      <c:v>1.196</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{A94B4B32-998F-4BBD-957A-D7BE60FBE42E}</c15:txfldGUID>
                      <c15:f>Slide24_Datenblatt!$D$66</c15:f>
                      <c15:dlblFieldTableCache>
                        <c:ptCount val="1"/>
                        <c:pt idx="0">
                          <c:v>1.196</c:v>
                        </c:pt>
                      </c15:dlblFieldTableCache>
                    </c15:dlblFTEntry>
                  </c15:dlblFieldTable>
                  <c15:showDataLabelsRange val="0"/>
                </c:ext>
                <c:ext xmlns:c16="http://schemas.microsoft.com/office/drawing/2014/chart" uri="{C3380CC4-5D6E-409C-BE32-E72D297353CC}">
                  <c16:uniqueId val="{00000038-B174-4B20-8882-10C4F5C67A22}"/>
                </c:ext>
              </c:extLst>
            </c:dLbl>
            <c:dLbl>
              <c:idx val="3"/>
              <c:tx>
                <c:strRef>
                  <c:f>Slide24_Datenblatt!$E$66</c:f>
                  <c:strCache>
                    <c:ptCount val="1"/>
                    <c:pt idx="0">
                      <c:v>711,7</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{CF0EE972-D84C-47A7-B25E-433C9116BB48}</c15:txfldGUID>
                      <c15:f>Slide24_Datenblatt!$E$66</c15:f>
                      <c15:dlblFieldTableCache>
                        <c:ptCount val="1"/>
                        <c:pt idx="0">
                          <c:v>711,7</c:v>
                        </c:pt>
                      </c15:dlblFieldTableCache>
                    </c15:dlblFTEntry>
                  </c15:dlblFieldTable>
                  <c15:showDataLabelsRange val="0"/>
                </c:ext>
                <c:ext xmlns:c16="http://schemas.microsoft.com/office/drawing/2014/chart" uri="{C3380CC4-5D6E-409C-BE32-E72D297353CC}">
                  <c16:uniqueId val="{00000039-B174-4B20-8882-10C4F5C67A22}"/>
                </c:ext>
              </c:extLst>
            </c:dLbl>
            <c:dLbl>
              <c:idx val="4"/>
              <c:tx>
                <c:strRef>
                  <c:f>Slide24_Datenblatt!$F$66</c:f>
                  <c:strCache>
                    <c:ptCount val="1"/>
                    <c:pt idx="0">
                      <c:v>669,0</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{1F03D41C-CEE3-4216-A00E-0F02D57C44FC}</c15:txfldGUID>
                      <c15:f>Slide24_Datenblatt!$F$66</c15:f>
                      <c15:dlblFieldTableCache>
                        <c:ptCount val="1"/>
                        <c:pt idx="0">
                          <c:v>669,0</c:v>
                        </c:pt>
                      </c15:dlblFieldTableCache>
                    </c15:dlblFTEntry>
                  </c15:dlblFieldTable>
                  <c15:showDataLabelsRange val="0"/>
                </c:ext>
                <c:ext xmlns:c16="http://schemas.microsoft.com/office/drawing/2014/chart" uri="{C3380CC4-5D6E-409C-BE32-E72D297353CC}">
                  <c16:uniqueId val="{0000003A-B174-4B20-8882-10C4F5C67A22}"/>
                </c:ext>
              </c:extLst>
            </c:dLbl>
            <c:dLbl>
              <c:idx val="5"/>
              <c:tx>
                <c:strRef>
                  <c:f>Slide24_Datenblatt!$G$66</c:f>
                  <c:strCache>
                    <c:ptCount val="1"/>
                    <c:pt idx="0">
                      <c:v>698,3</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{D0030D4C-53E7-49F2-ACF3-3924AC9A4A6D}</c15:txfldGUID>
                      <c15:f>Slide24_Datenblatt!$G$66</c15:f>
                      <c15:dlblFieldTableCache>
                        <c:ptCount val="1"/>
                        <c:pt idx="0">
                          <c:v>698,3</c:v>
                        </c:pt>
                      </c15:dlblFieldTableCache>
                    </c15:dlblFTEntry>
                  </c15:dlblFieldTable>
                  <c15:showDataLabelsRange val="0"/>
                </c:ext>
                <c:ext xmlns:c16="http://schemas.microsoft.com/office/drawing/2014/chart" uri="{C3380CC4-5D6E-409C-BE32-E72D297353CC}">
                  <c16:uniqueId val="{0000003B-B174-4B20-8882-10C4F5C67A22}"/>
                </c:ext>
              </c:extLst>
            </c:dLbl>
            <c:spPr>
              <a:noFill/>
              <a:ln w="25400">
                <a:noFill/>
              </a:ln>
            </c:spPr>
            <c:txPr>
              <a:bodyPr/>
              <a:lstStyle/>
              <a:p>
                <a:pPr>
                  <a:defRPr sz="1400" b="0" i="0" u="none" strike="noStrike" baseline="0">
                    <a:solidFill>
                      <a:srgbClr val="4848FF"/>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Slide24_Datenblatt!$B$64:$G$64</c:f>
              <c:numCache>
                <c:formatCode>General</c:formatCode>
                <c:ptCount val="6"/>
                <c:pt idx="0">
                  <c:v>1</c:v>
                </c:pt>
                <c:pt idx="1">
                  <c:v>2</c:v>
                </c:pt>
                <c:pt idx="2">
                  <c:v>3</c:v>
                </c:pt>
                <c:pt idx="3">
                  <c:v>4</c:v>
                </c:pt>
                <c:pt idx="4">
                  <c:v>5</c:v>
                </c:pt>
                <c:pt idx="5">
                  <c:v>6</c:v>
                </c:pt>
              </c:numCache>
            </c:numRef>
          </c:xVal>
          <c:yVal>
            <c:numRef>
              <c:f>Slide24_Datenblatt!$B$63:$G$63</c:f>
              <c:numCache>
                <c:formatCode>#,##0</c:formatCode>
                <c:ptCount val="6"/>
                <c:pt idx="0">
                  <c:v>1446297.9367607143</c:v>
                </c:pt>
                <c:pt idx="1">
                  <c:v>1446297.9367607143</c:v>
                </c:pt>
                <c:pt idx="2">
                  <c:v>1336210.3164607142</c:v>
                </c:pt>
                <c:pt idx="3">
                  <c:v>851672.31646071421</c:v>
                </c:pt>
                <c:pt idx="4">
                  <c:v>809010.21436071419</c:v>
                </c:pt>
                <c:pt idx="5">
                  <c:v>838268.31646071421</c:v>
                </c:pt>
              </c:numCache>
            </c:numRef>
          </c:yVal>
          <c:smooth val="0"/>
          <c:extLst>
            <c:ext xmlns:c16="http://schemas.microsoft.com/office/drawing/2014/chart" uri="{C3380CC4-5D6E-409C-BE32-E72D297353CC}">
              <c16:uniqueId val="{0000003C-B174-4B20-8882-10C4F5C67A22}"/>
            </c:ext>
          </c:extLst>
        </c:ser>
        <c:dLbls>
          <c:showLegendKey val="0"/>
          <c:showVal val="0"/>
          <c:showCatName val="0"/>
          <c:showSerName val="0"/>
          <c:showPercent val="0"/>
          <c:showBubbleSize val="0"/>
        </c:dLbls>
        <c:axId val="312448896"/>
        <c:axId val="312450432"/>
      </c:scatterChart>
      <c:catAx>
        <c:axId val="312448896"/>
        <c:scaling>
          <c:orientation val="minMax"/>
        </c:scaling>
        <c:delete val="1"/>
        <c:axPos val="b"/>
        <c:numFmt formatCode="#,###," sourceLinked="1"/>
        <c:majorTickMark val="out"/>
        <c:minorTickMark val="none"/>
        <c:tickLblPos val="nextTo"/>
        <c:crossAx val="312450432"/>
        <c:crosses val="autoZero"/>
        <c:auto val="0"/>
        <c:lblAlgn val="ctr"/>
        <c:lblOffset val="100"/>
        <c:noMultiLvlLbl val="0"/>
      </c:catAx>
      <c:valAx>
        <c:axId val="312450432"/>
        <c:scaling>
          <c:orientation val="minMax"/>
        </c:scaling>
        <c:delete val="1"/>
        <c:axPos val="l"/>
        <c:numFmt formatCode="#,##0" sourceLinked="1"/>
        <c:majorTickMark val="out"/>
        <c:minorTickMark val="none"/>
        <c:tickLblPos val="nextTo"/>
        <c:crossAx val="312448896"/>
        <c:crosses val="autoZero"/>
        <c:crossBetween val="between"/>
      </c:valAx>
      <c:spPr>
        <a:no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Slide25_Datenblatt!$A$50</c:f>
              <c:strCache>
                <c:ptCount val="1"/>
                <c:pt idx="0">
                  <c:v>2014</c:v>
                </c:pt>
              </c:strCache>
            </c:strRef>
          </c:tx>
          <c:spPr>
            <a:solidFill>
              <a:srgbClr val="8080FF"/>
            </a:solidFill>
            <a:ln w="25400">
              <a:noFill/>
            </a:ln>
          </c:spPr>
          <c:invertIfNegative val="0"/>
          <c:dPt>
            <c:idx val="0"/>
            <c:invertIfNegative val="0"/>
            <c:bubble3D val="0"/>
            <c:spPr>
              <a:solidFill>
                <a:srgbClr val="4848FF"/>
              </a:solidFill>
              <a:ln w="25400">
                <a:noFill/>
              </a:ln>
            </c:spPr>
            <c:extLst>
              <c:ext xmlns:c16="http://schemas.microsoft.com/office/drawing/2014/chart" uri="{C3380CC4-5D6E-409C-BE32-E72D297353CC}">
                <c16:uniqueId val="{00000001-C1AB-415A-9BC0-D57FF8B6838E}"/>
              </c:ext>
            </c:extLst>
          </c:dPt>
          <c:dPt>
            <c:idx val="1"/>
            <c:invertIfNegative val="0"/>
            <c:bubble3D val="0"/>
            <c:spPr>
              <a:solidFill>
                <a:srgbClr val="6464FF"/>
              </a:solidFill>
              <a:ln w="25400">
                <a:noFill/>
              </a:ln>
            </c:spPr>
            <c:extLst>
              <c:ext xmlns:c16="http://schemas.microsoft.com/office/drawing/2014/chart" uri="{C3380CC4-5D6E-409C-BE32-E72D297353CC}">
                <c16:uniqueId val="{00000003-C1AB-415A-9BC0-D57FF8B6838E}"/>
              </c:ext>
            </c:extLst>
          </c:dPt>
          <c:dLbls>
            <c:dLbl>
              <c:idx val="0"/>
              <c:tx>
                <c:strRef>
                  <c:f>Slide25_Datenblatt!$E$50</c:f>
                  <c:strCache>
                    <c:ptCount val="1"/>
                    <c:pt idx="0">
                      <c:v>662,5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{313CA0C3-1693-425A-BB40-84DAE1B62D16}</c15:txfldGUID>
                      <c15:f>Slide25_Datenblatt!$E$50</c15:f>
                      <c15:dlblFieldTableCache>
                        <c:ptCount val="1"/>
                        <c:pt idx="0">
                          <c:v>662,5</c:v>
                        </c:pt>
                      </c15:dlblFieldTableCache>
                    </c15:dlblFTEntry>
                  </c15:dlblFieldTable>
                  <c15:showDataLabelsRange val="0"/>
                </c:ext>
                <c:ext xmlns:c16="http://schemas.microsoft.com/office/drawing/2014/chart" uri="{C3380CC4-5D6E-409C-BE32-E72D297353CC}">
                  <c16:uniqueId val="{00000001-C1AB-415A-9BC0-D57FF8B6838E}"/>
                </c:ext>
              </c:extLst>
            </c:dLbl>
            <c:dLbl>
              <c:idx val="1"/>
              <c:tx>
                <c:strRef>
                  <c:f>Slide25_Datenblatt!$F$50</c:f>
                  <c:strCache>
                    <c:ptCount val="1"/>
                    <c:pt idx="0">
                      <c:v>161,3</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{D948A17A-22DB-497F-9563-C0EFBD8653E7}</c15:txfldGUID>
                      <c15:f>Slide25_Datenblatt!$F$50</c15:f>
                      <c15:dlblFieldTableCache>
                        <c:ptCount val="1"/>
                        <c:pt idx="0">
                          <c:v>161,3</c:v>
                        </c:pt>
                      </c15:dlblFieldTableCache>
                    </c15:dlblFTEntry>
                  </c15:dlblFieldTable>
                  <c15:showDataLabelsRange val="0"/>
                </c:ext>
                <c:ext xmlns:c16="http://schemas.microsoft.com/office/drawing/2014/chart" uri="{C3380CC4-5D6E-409C-BE32-E72D297353CC}">
                  <c16:uniqueId val="{00000003-C1AB-415A-9BC0-D57FF8B6838E}"/>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Slide25_Datenblatt!$B$49:$C$49</c:f>
              <c:strCache>
                <c:ptCount val="2"/>
                <c:pt idx="0">
                  <c:v>Bank-verbindlichkeiten</c:v>
                </c:pt>
                <c:pt idx="1">
                  <c:v>Lieferanten-verbindlichkeiten</c:v>
                </c:pt>
              </c:strCache>
            </c:strRef>
          </c:cat>
          <c:val>
            <c:numRef>
              <c:f>Slide25_Datenblatt!$I$50:$J$50</c:f>
              <c:numCache>
                <c:formatCode>General</c:formatCode>
                <c:ptCount val="2"/>
                <c:pt idx="0" formatCode="#,##0">
                  <c:v>662473</c:v>
                </c:pt>
                <c:pt idx="1">
                  <c:v>161268</c:v>
                </c:pt>
              </c:numCache>
            </c:numRef>
          </c:val>
          <c:extLst>
            <c:ext xmlns:c16="http://schemas.microsoft.com/office/drawing/2014/chart" uri="{C3380CC4-5D6E-409C-BE32-E72D297353CC}">
              <c16:uniqueId val="{00000004-C1AB-415A-9BC0-D57FF8B6838E}"/>
            </c:ext>
          </c:extLst>
        </c:ser>
        <c:ser>
          <c:idx val="2"/>
          <c:order val="1"/>
          <c:tx>
            <c:strRef>
              <c:f>Slide25_Datenblatt!$A$51</c:f>
              <c:strCache>
                <c:ptCount val="1"/>
                <c:pt idx="0">
                  <c:v>2015</c:v>
                </c:pt>
              </c:strCache>
            </c:strRef>
          </c:tx>
          <c:spPr>
            <a:solidFill>
              <a:srgbClr val="8080FF"/>
            </a:solidFill>
            <a:ln w="25400">
              <a:noFill/>
            </a:ln>
          </c:spPr>
          <c:invertIfNegative val="0"/>
          <c:dPt>
            <c:idx val="0"/>
            <c:invertIfNegative val="0"/>
            <c:bubble3D val="0"/>
            <c:spPr>
              <a:solidFill>
                <a:srgbClr val="4848FF"/>
              </a:solidFill>
              <a:ln w="25400">
                <a:noFill/>
              </a:ln>
            </c:spPr>
            <c:extLst>
              <c:ext xmlns:c16="http://schemas.microsoft.com/office/drawing/2014/chart" uri="{C3380CC4-5D6E-409C-BE32-E72D297353CC}">
                <c16:uniqueId val="{00000006-C1AB-415A-9BC0-D57FF8B6838E}"/>
              </c:ext>
            </c:extLst>
          </c:dPt>
          <c:dPt>
            <c:idx val="1"/>
            <c:invertIfNegative val="0"/>
            <c:bubble3D val="0"/>
            <c:spPr>
              <a:solidFill>
                <a:srgbClr val="6464FF"/>
              </a:solidFill>
              <a:ln w="25400">
                <a:noFill/>
              </a:ln>
            </c:spPr>
            <c:extLst>
              <c:ext xmlns:c16="http://schemas.microsoft.com/office/drawing/2014/chart" uri="{C3380CC4-5D6E-409C-BE32-E72D297353CC}">
                <c16:uniqueId val="{00000008-C1AB-415A-9BC0-D57FF8B6838E}"/>
              </c:ext>
            </c:extLst>
          </c:dPt>
          <c:dLbls>
            <c:dLbl>
              <c:idx val="0"/>
              <c:tx>
                <c:strRef>
                  <c:f>Slide25_Datenblatt!$E$51</c:f>
                  <c:strCache>
                    <c:ptCount val="1"/>
                    <c:pt idx="0">
                      <c:v>535,9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{1005C5EE-C909-4729-8261-281154BE3FB0}</c15:txfldGUID>
                      <c15:f>Slide25_Datenblatt!$E$51</c15:f>
                      <c15:dlblFieldTableCache>
                        <c:ptCount val="1"/>
                        <c:pt idx="0">
                          <c:v>535,9</c:v>
                        </c:pt>
                      </c15:dlblFieldTableCache>
                    </c15:dlblFTEntry>
                  </c15:dlblFieldTable>
                  <c15:showDataLabelsRange val="0"/>
                </c:ext>
                <c:ext xmlns:c16="http://schemas.microsoft.com/office/drawing/2014/chart" uri="{C3380CC4-5D6E-409C-BE32-E72D297353CC}">
                  <c16:uniqueId val="{00000006-C1AB-415A-9BC0-D57FF8B6838E}"/>
                </c:ext>
              </c:extLst>
            </c:dLbl>
            <c:dLbl>
              <c:idx val="1"/>
              <c:tx>
                <c:strRef>
                  <c:f>Slide25_Datenblatt!$F$51</c:f>
                  <c:strCache>
                    <c:ptCount val="1"/>
                    <c:pt idx="0">
                      <c:v>168,3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{D8734F95-64A8-4FA9-8740-E2680E754F42}</c15:txfldGUID>
                      <c15:f>Slide25_Datenblatt!$F$51</c15:f>
                      <c15:dlblFieldTableCache>
                        <c:ptCount val="1"/>
                        <c:pt idx="0">
                          <c:v>168,3</c:v>
                        </c:pt>
                      </c15:dlblFieldTableCache>
                    </c15:dlblFTEntry>
                  </c15:dlblFieldTable>
                  <c15:showDataLabelsRange val="0"/>
                </c:ext>
                <c:ext xmlns:c16="http://schemas.microsoft.com/office/drawing/2014/chart" uri="{C3380CC4-5D6E-409C-BE32-E72D297353CC}">
                  <c16:uniqueId val="{00000008-C1AB-415A-9BC0-D57FF8B6838E}"/>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Slide25_Datenblatt!$B$49:$C$49</c:f>
              <c:strCache>
                <c:ptCount val="2"/>
                <c:pt idx="0">
                  <c:v>Bank-verbindlichkeiten</c:v>
                </c:pt>
                <c:pt idx="1">
                  <c:v>Lieferanten-verbindlichkeiten</c:v>
                </c:pt>
              </c:strCache>
            </c:strRef>
          </c:cat>
          <c:val>
            <c:numRef>
              <c:f>Slide25_Datenblatt!$I$51:$J$51</c:f>
              <c:numCache>
                <c:formatCode>General</c:formatCode>
                <c:ptCount val="2"/>
                <c:pt idx="0" formatCode="#,##0">
                  <c:v>535919</c:v>
                </c:pt>
                <c:pt idx="1">
                  <c:v>168260</c:v>
                </c:pt>
              </c:numCache>
            </c:numRef>
          </c:val>
          <c:extLst>
            <c:ext xmlns:c16="http://schemas.microsoft.com/office/drawing/2014/chart" uri="{C3380CC4-5D6E-409C-BE32-E72D297353CC}">
              <c16:uniqueId val="{00000009-C1AB-415A-9BC0-D57FF8B6838E}"/>
            </c:ext>
          </c:extLst>
        </c:ser>
        <c:ser>
          <c:idx val="1"/>
          <c:order val="2"/>
          <c:tx>
            <c:strRef>
              <c:f>Slide25_Datenblatt!$A$52</c:f>
              <c:strCache>
                <c:ptCount val="1"/>
                <c:pt idx="0">
                  <c:v>2016</c:v>
                </c:pt>
              </c:strCache>
            </c:strRef>
          </c:tx>
          <c:spPr>
            <a:solidFill>
              <a:srgbClr val="8080FF"/>
            </a:solidFill>
            <a:ln w="25400">
              <a:noFill/>
            </a:ln>
          </c:spPr>
          <c:invertIfNegative val="0"/>
          <c:dPt>
            <c:idx val="0"/>
            <c:invertIfNegative val="0"/>
            <c:bubble3D val="0"/>
            <c:spPr>
              <a:solidFill>
                <a:srgbClr val="4848FF"/>
              </a:solidFill>
              <a:ln w="25400">
                <a:noFill/>
              </a:ln>
            </c:spPr>
            <c:extLst>
              <c:ext xmlns:c16="http://schemas.microsoft.com/office/drawing/2014/chart" uri="{C3380CC4-5D6E-409C-BE32-E72D297353CC}">
                <c16:uniqueId val="{0000000B-C1AB-415A-9BC0-D57FF8B6838E}"/>
              </c:ext>
            </c:extLst>
          </c:dPt>
          <c:dPt>
            <c:idx val="1"/>
            <c:invertIfNegative val="0"/>
            <c:bubble3D val="0"/>
            <c:spPr>
              <a:solidFill>
                <a:srgbClr val="6464FF"/>
              </a:solidFill>
              <a:ln w="25400">
                <a:noFill/>
              </a:ln>
            </c:spPr>
            <c:extLst>
              <c:ext xmlns:c16="http://schemas.microsoft.com/office/drawing/2014/chart" uri="{C3380CC4-5D6E-409C-BE32-E72D297353CC}">
                <c16:uniqueId val="{0000000D-C1AB-415A-9BC0-D57FF8B6838E}"/>
              </c:ext>
            </c:extLst>
          </c:dPt>
          <c:dLbls>
            <c:dLbl>
              <c:idx val="0"/>
              <c:tx>
                <c:strRef>
                  <c:f>Slide25_Datenblatt!$E$52</c:f>
                  <c:strCache>
                    <c:ptCount val="1"/>
                    <c:pt idx="0">
                      <c:v>157,2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{42090F07-2D95-44FE-86E8-0E3416BDEA94}</c15:txfldGUID>
                      <c15:f>Slide25_Datenblatt!$E$52</c15:f>
                      <c15:dlblFieldTableCache>
                        <c:ptCount val="1"/>
                        <c:pt idx="0">
                          <c:v>157,2</c:v>
                        </c:pt>
                      </c15:dlblFieldTableCache>
                    </c15:dlblFTEntry>
                  </c15:dlblFieldTable>
                  <c15:showDataLabelsRange val="0"/>
                </c:ext>
                <c:ext xmlns:c16="http://schemas.microsoft.com/office/drawing/2014/chart" uri="{C3380CC4-5D6E-409C-BE32-E72D297353CC}">
                  <c16:uniqueId val="{0000000B-C1AB-415A-9BC0-D57FF8B6838E}"/>
                </c:ext>
              </c:extLst>
            </c:dLbl>
            <c:dLbl>
              <c:idx val="1"/>
              <c:tx>
                <c:strRef>
                  <c:f>Slide25_Datenblatt!$F$52</c:f>
                  <c:strCache>
                    <c:ptCount val="1"/>
                    <c:pt idx="0">
                      <c:v>161,7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{753439F6-7195-4489-A5E7-AA83C2FEA3AD}</c15:txfldGUID>
                      <c15:f>Slide25_Datenblatt!$F$52</c15:f>
                      <c15:dlblFieldTableCache>
                        <c:ptCount val="1"/>
                        <c:pt idx="0">
                          <c:v>161,7</c:v>
                        </c:pt>
                      </c15:dlblFieldTableCache>
                    </c15:dlblFTEntry>
                  </c15:dlblFieldTable>
                  <c15:showDataLabelsRange val="0"/>
                </c:ext>
                <c:ext xmlns:c16="http://schemas.microsoft.com/office/drawing/2014/chart" uri="{C3380CC4-5D6E-409C-BE32-E72D297353CC}">
                  <c16:uniqueId val="{0000000D-C1AB-415A-9BC0-D57FF8B6838E}"/>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Slide25_Datenblatt!$B$49:$C$49</c:f>
              <c:strCache>
                <c:ptCount val="2"/>
                <c:pt idx="0">
                  <c:v>Bank-verbindlichkeiten</c:v>
                </c:pt>
                <c:pt idx="1">
                  <c:v>Lieferanten-verbindlichkeiten</c:v>
                </c:pt>
              </c:strCache>
            </c:strRef>
          </c:cat>
          <c:val>
            <c:numRef>
              <c:f>Slide25_Datenblatt!$I$52:$J$52</c:f>
              <c:numCache>
                <c:formatCode>General</c:formatCode>
                <c:ptCount val="2"/>
                <c:pt idx="0" formatCode="#,##0">
                  <c:v>157244</c:v>
                </c:pt>
                <c:pt idx="1">
                  <c:v>161708</c:v>
                </c:pt>
              </c:numCache>
            </c:numRef>
          </c:val>
          <c:extLst>
            <c:ext xmlns:c16="http://schemas.microsoft.com/office/drawing/2014/chart" uri="{C3380CC4-5D6E-409C-BE32-E72D297353CC}">
              <c16:uniqueId val="{0000000E-C1AB-415A-9BC0-D57FF8B6838E}"/>
            </c:ext>
          </c:extLst>
        </c:ser>
        <c:ser>
          <c:idx val="3"/>
          <c:order val="3"/>
          <c:tx>
            <c:strRef>
              <c:f>Slide25_Datenblatt!$A$53</c:f>
              <c:strCache>
                <c:ptCount val="1"/>
                <c:pt idx="0">
                  <c:v>2017</c:v>
                </c:pt>
              </c:strCache>
            </c:strRef>
          </c:tx>
          <c:spPr>
            <a:solidFill>
              <a:srgbClr val="8080FF"/>
            </a:solidFill>
            <a:ln w="25400">
              <a:noFill/>
            </a:ln>
          </c:spPr>
          <c:invertIfNegative val="0"/>
          <c:dPt>
            <c:idx val="0"/>
            <c:invertIfNegative val="0"/>
            <c:bubble3D val="0"/>
            <c:spPr>
              <a:solidFill>
                <a:srgbClr val="4848FF"/>
              </a:solidFill>
              <a:ln w="25400">
                <a:noFill/>
              </a:ln>
            </c:spPr>
            <c:extLst>
              <c:ext xmlns:c16="http://schemas.microsoft.com/office/drawing/2014/chart" uri="{C3380CC4-5D6E-409C-BE32-E72D297353CC}">
                <c16:uniqueId val="{00000010-C1AB-415A-9BC0-D57FF8B6838E}"/>
              </c:ext>
            </c:extLst>
          </c:dPt>
          <c:dPt>
            <c:idx val="1"/>
            <c:invertIfNegative val="0"/>
            <c:bubble3D val="0"/>
            <c:spPr>
              <a:solidFill>
                <a:srgbClr val="6464FF"/>
              </a:solidFill>
              <a:ln w="25400">
                <a:noFill/>
              </a:ln>
            </c:spPr>
            <c:extLst>
              <c:ext xmlns:c16="http://schemas.microsoft.com/office/drawing/2014/chart" uri="{C3380CC4-5D6E-409C-BE32-E72D297353CC}">
                <c16:uniqueId val="{00000012-C1AB-415A-9BC0-D57FF8B6838E}"/>
              </c:ext>
            </c:extLst>
          </c:dPt>
          <c:dLbls>
            <c:dLbl>
              <c:idx val="0"/>
              <c:tx>
                <c:strRef>
                  <c:f>Slide25_Datenblatt!$E$53</c:f>
                  <c:strCache>
                    <c:ptCount val="1"/>
                    <c:pt idx="0">
                      <c:v>100,2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{5EDCCF4C-79AD-4C0B-AF47-02082B024DA6}</c15:txfldGUID>
                      <c15:f>Slide25_Datenblatt!$E$53</c15:f>
                      <c15:dlblFieldTableCache>
                        <c:ptCount val="1"/>
                        <c:pt idx="0">
                          <c:v>100,2</c:v>
                        </c:pt>
                      </c15:dlblFieldTableCache>
                    </c15:dlblFTEntry>
                  </c15:dlblFieldTable>
                  <c15:showDataLabelsRange val="0"/>
                </c:ext>
                <c:ext xmlns:c16="http://schemas.microsoft.com/office/drawing/2014/chart" uri="{C3380CC4-5D6E-409C-BE32-E72D297353CC}">
                  <c16:uniqueId val="{00000010-C1AB-415A-9BC0-D57FF8B6838E}"/>
                </c:ext>
              </c:extLst>
            </c:dLbl>
            <c:dLbl>
              <c:idx val="1"/>
              <c:tx>
                <c:strRef>
                  <c:f>Slide25_Datenblatt!$F$53</c:f>
                  <c:strCache>
                    <c:ptCount val="1"/>
                    <c:pt idx="0">
                      <c:v>212,1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{9A9DA764-D0E8-4C1D-AFDA-1A9CC86C5E92}</c15:txfldGUID>
                      <c15:f>Slide25_Datenblatt!$F$53</c15:f>
                      <c15:dlblFieldTableCache>
                        <c:ptCount val="1"/>
                        <c:pt idx="0">
                          <c:v>212,1</c:v>
                        </c:pt>
                      </c15:dlblFieldTableCache>
                    </c15:dlblFTEntry>
                  </c15:dlblFieldTable>
                  <c15:showDataLabelsRange val="0"/>
                </c:ext>
                <c:ext xmlns:c16="http://schemas.microsoft.com/office/drawing/2014/chart" uri="{C3380CC4-5D6E-409C-BE32-E72D297353CC}">
                  <c16:uniqueId val="{00000012-C1AB-415A-9BC0-D57FF8B6838E}"/>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Slide25_Datenblatt!$B$49:$C$49</c:f>
              <c:strCache>
                <c:ptCount val="2"/>
                <c:pt idx="0">
                  <c:v>Bank-verbindlichkeiten</c:v>
                </c:pt>
                <c:pt idx="1">
                  <c:v>Lieferanten-verbindlichkeiten</c:v>
                </c:pt>
              </c:strCache>
            </c:strRef>
          </c:cat>
          <c:val>
            <c:numRef>
              <c:f>Slide25_Datenblatt!$I$53:$J$53</c:f>
              <c:numCache>
                <c:formatCode>General</c:formatCode>
                <c:ptCount val="2"/>
                <c:pt idx="0" formatCode="#,##0">
                  <c:v>100183</c:v>
                </c:pt>
                <c:pt idx="1">
                  <c:v>212120</c:v>
                </c:pt>
              </c:numCache>
            </c:numRef>
          </c:val>
          <c:extLst>
            <c:ext xmlns:c16="http://schemas.microsoft.com/office/drawing/2014/chart" uri="{C3380CC4-5D6E-409C-BE32-E72D297353CC}">
              <c16:uniqueId val="{00000013-C1AB-415A-9BC0-D57FF8B6838E}"/>
            </c:ext>
          </c:extLst>
        </c:ser>
        <c:ser>
          <c:idx val="4"/>
          <c:order val="4"/>
          <c:tx>
            <c:strRef>
              <c:f>Slide25_Datenblatt!$A$54</c:f>
              <c:strCache>
                <c:ptCount val="1"/>
                <c:pt idx="0">
                  <c:v>2018</c:v>
                </c:pt>
              </c:strCache>
            </c:strRef>
          </c:tx>
          <c:spPr>
            <a:solidFill>
              <a:srgbClr val="8080FF"/>
            </a:solidFill>
            <a:ln w="25400">
              <a:noFill/>
            </a:ln>
          </c:spPr>
          <c:invertIfNegative val="0"/>
          <c:dPt>
            <c:idx val="0"/>
            <c:invertIfNegative val="0"/>
            <c:bubble3D val="0"/>
            <c:spPr>
              <a:solidFill>
                <a:srgbClr val="4848FF"/>
              </a:solidFill>
              <a:ln w="25400">
                <a:noFill/>
              </a:ln>
            </c:spPr>
            <c:extLst>
              <c:ext xmlns:c16="http://schemas.microsoft.com/office/drawing/2014/chart" uri="{C3380CC4-5D6E-409C-BE32-E72D297353CC}">
                <c16:uniqueId val="{00000015-C1AB-415A-9BC0-D57FF8B6838E}"/>
              </c:ext>
            </c:extLst>
          </c:dPt>
          <c:dPt>
            <c:idx val="1"/>
            <c:invertIfNegative val="0"/>
            <c:bubble3D val="0"/>
            <c:spPr>
              <a:solidFill>
                <a:srgbClr val="6464FF"/>
              </a:solidFill>
              <a:ln w="25400">
                <a:noFill/>
              </a:ln>
            </c:spPr>
            <c:extLst>
              <c:ext xmlns:c16="http://schemas.microsoft.com/office/drawing/2014/chart" uri="{C3380CC4-5D6E-409C-BE32-E72D297353CC}">
                <c16:uniqueId val="{00000017-C1AB-415A-9BC0-D57FF8B6838E}"/>
              </c:ext>
            </c:extLst>
          </c:dPt>
          <c:dLbls>
            <c:dLbl>
              <c:idx val="0"/>
              <c:tx>
                <c:strRef>
                  <c:f>Slide25_Datenblatt!$E$54</c:f>
                  <c:strCache>
                    <c:ptCount val="1"/>
                    <c:pt idx="0">
                      <c:v>149,6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{BB05CA13-B749-473F-978D-CA12861386FB}</c15:txfldGUID>
                      <c15:f>Slide25_Datenblatt!$E$54</c15:f>
                      <c15:dlblFieldTableCache>
                        <c:ptCount val="1"/>
                        <c:pt idx="0">
                          <c:v>149,6</c:v>
                        </c:pt>
                      </c15:dlblFieldTableCache>
                    </c15:dlblFTEntry>
                  </c15:dlblFieldTable>
                  <c15:showDataLabelsRange val="0"/>
                </c:ext>
                <c:ext xmlns:c16="http://schemas.microsoft.com/office/drawing/2014/chart" uri="{C3380CC4-5D6E-409C-BE32-E72D297353CC}">
                  <c16:uniqueId val="{00000015-C1AB-415A-9BC0-D57FF8B6838E}"/>
                </c:ext>
              </c:extLst>
            </c:dLbl>
            <c:dLbl>
              <c:idx val="1"/>
              <c:tx>
                <c:strRef>
                  <c:f>Slide25_Datenblatt!$F$54</c:f>
                  <c:strCache>
                    <c:ptCount val="1"/>
                    <c:pt idx="0">
                      <c:v>134,9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{F4C3734F-C66F-4AAB-B0F8-412F03ED68AA}</c15:txfldGUID>
                      <c15:f>Slide25_Datenblatt!$F$54</c15:f>
                      <c15:dlblFieldTableCache>
                        <c:ptCount val="1"/>
                        <c:pt idx="0">
                          <c:v>134,9</c:v>
                        </c:pt>
                      </c15:dlblFieldTableCache>
                    </c15:dlblFTEntry>
                  </c15:dlblFieldTable>
                  <c15:showDataLabelsRange val="0"/>
                </c:ext>
                <c:ext xmlns:c16="http://schemas.microsoft.com/office/drawing/2014/chart" uri="{C3380CC4-5D6E-409C-BE32-E72D297353CC}">
                  <c16:uniqueId val="{00000017-C1AB-415A-9BC0-D57FF8B6838E}"/>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Slide25_Datenblatt!$B$49:$C$49</c:f>
              <c:strCache>
                <c:ptCount val="2"/>
                <c:pt idx="0">
                  <c:v>Bank-verbindlichkeiten</c:v>
                </c:pt>
                <c:pt idx="1">
                  <c:v>Lieferanten-verbindlichkeiten</c:v>
                </c:pt>
              </c:strCache>
            </c:strRef>
          </c:cat>
          <c:val>
            <c:numRef>
              <c:f>Slide25_Datenblatt!$I$54:$J$54</c:f>
              <c:numCache>
                <c:formatCode>General</c:formatCode>
                <c:ptCount val="2"/>
                <c:pt idx="0" formatCode="#,##0">
                  <c:v>149638</c:v>
                </c:pt>
                <c:pt idx="1">
                  <c:v>134895</c:v>
                </c:pt>
              </c:numCache>
            </c:numRef>
          </c:val>
          <c:extLst>
            <c:ext xmlns:c16="http://schemas.microsoft.com/office/drawing/2014/chart" uri="{C3380CC4-5D6E-409C-BE32-E72D297353CC}">
              <c16:uniqueId val="{00000018-C1AB-415A-9BC0-D57FF8B6838E}"/>
            </c:ext>
          </c:extLst>
        </c:ser>
        <c:dLbls>
          <c:showLegendKey val="0"/>
          <c:showVal val="0"/>
          <c:showCatName val="0"/>
          <c:showSerName val="0"/>
          <c:showPercent val="0"/>
          <c:showBubbleSize val="0"/>
        </c:dLbls>
        <c:gapWidth val="50"/>
        <c:overlap val="-10"/>
        <c:axId val="312718848"/>
        <c:axId val="312720384"/>
      </c:barChart>
      <c:barChart>
        <c:barDir val="col"/>
        <c:grouping val="clustered"/>
        <c:varyColors val="0"/>
        <c:ser>
          <c:idx val="5"/>
          <c:order val="8"/>
          <c:tx>
            <c:strRef>
              <c:f>Slide25_Datenblatt!$A$59</c:f>
              <c:strCache>
                <c:ptCount val="1"/>
                <c:pt idx="0">
                  <c:v>unsichtbar</c:v>
                </c:pt>
              </c:strCache>
            </c:strRef>
          </c:tx>
          <c:spPr>
            <a:noFill/>
            <a:ln w="25400">
              <a:noFill/>
            </a:ln>
          </c:spPr>
          <c:invertIfNegative val="0"/>
          <c:val>
            <c:numRef>
              <c:f>Slide25_Datenblatt!$B$59</c:f>
              <c:numCache>
                <c:formatCode>General</c:formatCode>
                <c:ptCount val="1"/>
                <c:pt idx="0">
                  <c:v>0</c:v>
                </c:pt>
              </c:numCache>
            </c:numRef>
          </c:val>
          <c:extLst>
            <c:ext xmlns:c16="http://schemas.microsoft.com/office/drawing/2014/chart" uri="{C3380CC4-5D6E-409C-BE32-E72D297353CC}">
              <c16:uniqueId val="{00000019-C1AB-415A-9BC0-D57FF8B6838E}"/>
            </c:ext>
          </c:extLst>
        </c:ser>
        <c:dLbls>
          <c:showLegendKey val="0"/>
          <c:showVal val="0"/>
          <c:showCatName val="0"/>
          <c:showSerName val="0"/>
          <c:showPercent val="0"/>
          <c:showBubbleSize val="0"/>
        </c:dLbls>
        <c:gapWidth val="150"/>
        <c:axId val="312738560"/>
        <c:axId val="312740096"/>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Slide25_Datenblatt!$L$68:$L$73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Slide25_Datenblatt!$M$68:$M$73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A-C1AB-415A-9BC0-D57FF8B6838E}"/>
            </c:ext>
          </c:extLst>
        </c:ser>
        <c:dLbls>
          <c:showLegendKey val="0"/>
          <c:showVal val="0"/>
          <c:showCatName val="0"/>
          <c:showSerName val="0"/>
          <c:showPercent val="0"/>
          <c:showBubbleSize val="0"/>
        </c:dLbls>
        <c:axId val="312718848"/>
        <c:axId val="312720384"/>
      </c:scatterChart>
      <c:scatterChart>
        <c:scatterStyle val="lineMarker"/>
        <c:varyColors val="0"/>
        <c:ser>
          <c:idx val="10"/>
          <c:order val="5"/>
          <c:tx>
            <c:v>beschriftung</c:v>
          </c:tx>
          <c:spPr>
            <a:ln w="28575">
              <a:noFill/>
            </a:ln>
          </c:spPr>
          <c:marker>
            <c:symbol val="none"/>
          </c:marker>
          <c:dLbls>
            <c:dLbl>
              <c:idx val="1"/>
              <c:tx>
                <c:strRef>
                  <c:f>Slide25_Datenblatt!$J$62</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{A3861F01-362B-435E-9A6B-2C8A0CA2F7E3}</c15:txfldGUID>
                      <c15:f>Slide25_Datenblatt!$J$62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1B-C1AB-415A-9BC0-D57FF8B6838E}"/>
                </c:ext>
              </c:extLst>
            </c:dLbl>
            <c:dLbl>
              <c:idx val="2"/>
              <c:tx>
                <c:strRef>
                  <c:f>Slide25_Datenblatt!$J$63</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{0E21BEFF-08D0-4252-9B88-75099255F4EE}</c15:txfldGUID>
                      <c15:f>Slide25_Datenblatt!$J$63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1C-C1AB-415A-9BC0-D57FF8B6838E}"/>
                </c:ext>
              </c:extLst>
            </c:dLbl>
            <c:dLbl>
              <c:idx val="3"/>
              <c:tx>
                <c:strRef>
                  <c:f>Slide25_Datenblatt!$J$64</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{E519A296-B8D5-4C26-89E9-9E15B82070F7}</c15:txfldGUID>
                      <c15:f>Slide25_Datenblatt!$J$64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1D-C1AB-415A-9BC0-D57FF8B6838E}"/>
                </c:ext>
              </c:extLst>
            </c:dLbl>
            <c:dLbl>
              <c:idx val="4"/>
              <c:tx>
                <c:strRef>
                  <c:f>Slide25_Datenblatt!$J$65</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{6272CEE7-EA70-4296-B8F3-2A91FB93511B}</c15:txfldGUID>
                      <c15:f>Slide25_Datenblatt!$J$65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1E-C1AB-415A-9BC0-D57FF8B6838E}"/>
                </c:ext>
              </c:extLst>
            </c:dLbl>
            <c:dLbl>
              <c:idx val="5"/>
              <c:tx>
                <c:strRef>
                  <c:f>Slide25_Datenblatt!$J$66</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{D9CD3B58-2E6C-4BE8-B6CE-60E21FFBD609}</c15:txfldGUID>
                      <c15:f>Slide25_Datenblatt!$J$66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1F-C1AB-415A-9BC0-D57FF8B6838E}"/>
                </c:ext>
              </c:extLst>
            </c:dLbl>
            <c:dLbl>
              <c:idx val="6"/>
              <c:tx>
                <c:strRef>
                  <c:f>Slide25_Datenblatt!$J$68</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{76D37147-4687-420F-BC9C-BB9C9AF8643A}</c15:txfldGUID>
                      <c15:f>Slide25_Datenblatt!$J$68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0-C1AB-415A-9BC0-D57FF8B6838E}"/>
                </c:ext>
              </c:extLst>
            </c:dLbl>
            <c:dLbl>
              <c:idx val="7"/>
              <c:tx>
                <c:strRef>
                  <c:f>Slide25_Datenblatt!$J$69</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{C90B7058-9C1F-44F9-9EEC-ACD31CAB0970}</c15:txfldGUID>
                      <c15:f>Slide25_Datenblatt!$J$69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1-C1AB-415A-9BC0-D57FF8B6838E}"/>
                </c:ext>
              </c:extLst>
            </c:dLbl>
            <c:dLbl>
              <c:idx val="8"/>
              <c:tx>
                <c:strRef>
                  <c:f>Slide25_Datenblatt!$J$70</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{6488983C-154A-4937-916E-C93F540BE951}</c15:txfldGUID>
                      <c15:f>Slide25_Datenblatt!$J$70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2-C1AB-415A-9BC0-D57FF8B6838E}"/>
                </c:ext>
              </c:extLst>
            </c:dLbl>
            <c:dLbl>
              <c:idx val="9"/>
              <c:tx>
                <c:strRef>
                  <c:f>Slide25_Datenblatt!$J$71</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{808A1F81-B9C1-4FFB-BCC2-D20D8137FC78}</c15:txfldGUID>
                      <c15:f>Slide25_Datenblatt!$J$71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3-C1AB-415A-9BC0-D57FF8B6838E}"/>
                </c:ext>
              </c:extLst>
            </c:dLbl>
            <c:dLbl>
              <c:idx val="10"/>
              <c:tx>
                <c:strRef>
                  <c:f>Slide25_Datenblatt!$J$72</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{1FDF25A1-E2BE-4CBD-9226-6D62783C255E}</c15:txfldGUID>
                      <c15:f>Slide25_Datenblatt!$J$72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4-C1AB-415A-9BC0-D57FF8B6838E}"/>
                </c:ext>
              </c:extLst>
            </c:dLbl>
            <c:dLbl>
              <c:idx val="11"/>
              <c:delete val="1"/>
              <c:extLst>
                <c:ext xmlns:c15="http://schemas.microsoft.com/office/drawing/2012/chart" uri="{CE6537A1-D6FC-4f65-9D91-7224C49458BB}"/>
                <c:ext xmlns:c16="http://schemas.microsoft.com/office/drawing/2014/chart" uri="{C3380CC4-5D6E-409C-BE32-E72D297353CC}">
                  <c16:uniqueId val="{00000025-C1AB-415A-9BC0-D57FF8B6838E}"/>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Slide25_Datenblatt!$G$61:$G$72</c:f>
              <c:numCache>
                <c:formatCode>General</c:formatCode>
                <c:ptCount val="12"/>
                <c:pt idx="0">
                  <c:v>0.45</c:v>
                </c:pt>
                <c:pt idx="1">
                  <c:v>0.54500000000000004</c:v>
                </c:pt>
                <c:pt idx="2">
                  <c:v>0.73250000000000004</c:v>
                </c:pt>
                <c:pt idx="3">
                  <c:v>0.92</c:v>
                </c:pt>
                <c:pt idx="4">
                  <c:v>1.1074999999999999</c:v>
                </c:pt>
                <c:pt idx="5">
                  <c:v>1.2949999999999999</c:v>
                </c:pt>
                <c:pt idx="6">
                  <c:v>1.5449999999999999</c:v>
                </c:pt>
                <c:pt idx="7">
                  <c:v>1.7324999999999999</c:v>
                </c:pt>
                <c:pt idx="8">
                  <c:v>1.92</c:v>
                </c:pt>
                <c:pt idx="9">
                  <c:v>2.1074999999999999</c:v>
                </c:pt>
                <c:pt idx="10">
                  <c:v>2.2949999999999999</c:v>
                </c:pt>
                <c:pt idx="11">
                  <c:v>2.4824999999999999</c:v>
                </c:pt>
              </c:numCache>
            </c:numRef>
          </c:xVal>
          <c:yVal>
            <c:numRef>
              <c:f>Slide25_Datenblatt!$H$61:$H$72</c:f>
              <c:numCache>
                <c:formatCode>0.00</c:formatCode>
                <c:ptCount val="12"/>
                <c:pt idx="1">
                  <c:v>-33123.65</c:v>
                </c:pt>
                <c:pt idx="2">
                  <c:v>-33123.65</c:v>
                </c:pt>
                <c:pt idx="3">
                  <c:v>-33123.65</c:v>
                </c:pt>
                <c:pt idx="4">
                  <c:v>-33123.65</c:v>
                </c:pt>
                <c:pt idx="5">
                  <c:v>-33123.65</c:v>
                </c:pt>
                <c:pt idx="6">
                  <c:v>-33123.65</c:v>
                </c:pt>
                <c:pt idx="7">
                  <c:v>-33123.65</c:v>
                </c:pt>
                <c:pt idx="8">
                  <c:v>-33123.65</c:v>
                </c:pt>
                <c:pt idx="9">
                  <c:v>-33123.65</c:v>
                </c:pt>
                <c:pt idx="10">
                  <c:v>-33123.65</c:v>
                </c:pt>
                <c:pt idx="11">
                  <c:v>-33123.65</c:v>
                </c:pt>
              </c:numCache>
            </c:numRef>
          </c:yVal>
          <c:smooth val="0"/>
          <c:extLst>
            <c:ext xmlns:c16="http://schemas.microsoft.com/office/drawing/2014/chart" uri="{C3380CC4-5D6E-409C-BE32-E72D297353CC}">
              <c16:uniqueId val="{00000026-C1AB-415A-9BC0-D57FF8B6838E}"/>
            </c:ext>
          </c:extLst>
        </c:ser>
        <c:ser>
          <c:idx val="9"/>
          <c:order val="6"/>
          <c:tx>
            <c:v>Achse</c:v>
          </c:tx>
          <c:spPr>
            <a:ln w="38100">
              <a:solidFill>
                <a:srgbClr val="000000"/>
              </a:solidFill>
              <a:prstDash val="solid"/>
            </a:ln>
          </c:spPr>
          <c:marker>
            <c:symbol val="none"/>
          </c:marker>
          <c:xVal>
            <c:numRef>
              <c:f>Slide25_Datenblatt!$L$61:$L$67</c:f>
              <c:numCache>
                <c:formatCode>General</c:formatCode>
                <c:ptCount val="7"/>
                <c:pt idx="0">
                  <c:v>0.52500000000000002</c:v>
                </c:pt>
                <c:pt idx="1">
                  <c:v>0.54500000000000004</c:v>
                </c:pt>
                <c:pt idx="2">
                  <c:v>0.72499999999999998</c:v>
                </c:pt>
                <c:pt idx="3">
                  <c:v>0.91500000000000004</c:v>
                </c:pt>
                <c:pt idx="4">
                  <c:v>1.1000000000000001</c:v>
                </c:pt>
                <c:pt idx="5">
                  <c:v>1.4750000000000001</c:v>
                </c:pt>
                <c:pt idx="6">
                  <c:v>1.4750000000000001</c:v>
                </c:pt>
              </c:numCache>
            </c:numRef>
          </c:xVal>
          <c:yVal>
            <c:numRef>
              <c:f>Slide25_Datenblatt!$M$61:$M$67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27-C1AB-415A-9BC0-D57FF8B6838E}"/>
            </c:ext>
          </c:extLst>
        </c:ser>
        <c:ser>
          <c:idx val="11"/>
          <c:order val="7"/>
          <c:tx>
            <c:v>rubrik</c:v>
          </c:tx>
          <c:spPr>
            <a:ln w="28575">
              <a:noFill/>
            </a:ln>
          </c:spPr>
          <c:marker>
            <c:symbol val="none"/>
          </c:marker>
          <c:dLbls>
            <c:dLbl>
              <c:idx val="0"/>
              <c:layout>
                <c:manualLayout>
                  <c:x val="1.2152777777777776E-2"/>
                  <c:y val="-5.0307095451451959E-3"/>
                </c:manualLayout>
              </c:layout>
              <c:tx>
                <c:strRef>
                  <c:f>Slide25_Datenblatt!$B$49</c:f>
                  <c:strCache>
                    <c:ptCount val="1"/>
                    <c:pt idx="0">
                      <c:v>Bank-verbindlichkeiten</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{215693C0-94AB-46FF-B610-D5E52F51FC24}</c15:txfldGUID>
                      <c15:f>Slide25_Datenblatt!$B$49</c15:f>
                      <c15:dlblFieldTableCache>
                        <c:ptCount val="1"/>
                        <c:pt idx="0">
                          <c:v>Bank-verbindlichkeiten</c:v>
                        </c:pt>
                      </c15:dlblFieldTableCache>
                    </c15:dlblFTEntry>
                  </c15:dlblFieldTable>
                  <c15:showDataLabelsRange val="0"/>
                </c:ext>
                <c:ext xmlns:c16="http://schemas.microsoft.com/office/drawing/2014/chart" uri="{C3380CC4-5D6E-409C-BE32-E72D297353CC}">
                  <c16:uniqueId val="{00000028-C1AB-415A-9BC0-D57FF8B6838E}"/>
                </c:ext>
              </c:extLst>
            </c:dLbl>
            <c:dLbl>
              <c:idx val="1"/>
              <c:delete val="1"/>
              <c:extLst>
                <c:ext xmlns:c15="http://schemas.microsoft.com/office/drawing/2012/chart" uri="{CE6537A1-D6FC-4f65-9D91-7224C49458BB}"/>
                <c:ext xmlns:c16="http://schemas.microsoft.com/office/drawing/2014/chart" uri="{C3380CC4-5D6E-409C-BE32-E72D297353CC}">
                  <c16:uniqueId val="{00000029-C1AB-415A-9BC0-D57FF8B6838E}"/>
                </c:ext>
              </c:extLst>
            </c:dLbl>
            <c:dLbl>
              <c:idx val="2"/>
              <c:delete val="1"/>
              <c:extLst>
                <c:ext xmlns:c15="http://schemas.microsoft.com/office/drawing/2012/chart" uri="{CE6537A1-D6FC-4f65-9D91-7224C49458BB}"/>
                <c:ext xmlns:c16="http://schemas.microsoft.com/office/drawing/2014/chart" uri="{C3380CC4-5D6E-409C-BE32-E72D297353CC}">
                  <c16:uniqueId val="{0000002A-C1AB-415A-9BC0-D57FF8B6838E}"/>
                </c:ext>
              </c:extLst>
            </c:dLbl>
            <c:dLbl>
              <c:idx val="3"/>
              <c:delete val="1"/>
              <c:extLst>
                <c:ext xmlns:c15="http://schemas.microsoft.com/office/drawing/2012/chart" uri="{CE6537A1-D6FC-4f65-9D91-7224C49458BB}"/>
                <c:ext xmlns:c16="http://schemas.microsoft.com/office/drawing/2014/chart" uri="{C3380CC4-5D6E-409C-BE32-E72D297353CC}">
                  <c16:uniqueId val="{0000002B-C1AB-415A-9BC0-D57FF8B6838E}"/>
                </c:ext>
              </c:extLst>
            </c:dLbl>
            <c:dLbl>
              <c:idx val="4"/>
              <c:delete val="1"/>
              <c:extLst>
                <c:ext xmlns:c15="http://schemas.microsoft.com/office/drawing/2012/chart" uri="{CE6537A1-D6FC-4f65-9D91-7224C49458BB}"/>
                <c:ext xmlns:c16="http://schemas.microsoft.com/office/drawing/2014/chart" uri="{C3380CC4-5D6E-409C-BE32-E72D297353CC}">
                  <c16:uniqueId val="{0000002C-C1AB-415A-9BC0-D57FF8B6838E}"/>
                </c:ext>
              </c:extLst>
            </c:dLbl>
            <c:dLbl>
              <c:idx val="5"/>
              <c:delete val="1"/>
              <c:extLst>
                <c:ext xmlns:c15="http://schemas.microsoft.com/office/drawing/2012/chart" uri="{CE6537A1-D6FC-4f65-9D91-7224C49458BB}"/>
                <c:ext xmlns:c16="http://schemas.microsoft.com/office/drawing/2014/chart" uri="{C3380CC4-5D6E-409C-BE32-E72D297353CC}">
                  <c16:uniqueId val="{0000002D-C1AB-415A-9BC0-D57FF8B6838E}"/>
                </c:ext>
              </c:extLst>
            </c:dLbl>
            <c:dLbl>
              <c:idx val="6"/>
              <c:layout>
                <c:manualLayout>
                  <c:x val="1.215277777777786E-2"/>
                  <c:y val="-3.3472078616434645E-3"/>
                </c:manualLayout>
              </c:layout>
              <c:tx>
                <c:strRef>
                  <c:f>Slide25_Datenblatt!$C$49</c:f>
                  <c:strCache>
                    <c:ptCount val="1"/>
                    <c:pt idx="0">
                      <c:v>Lieferanten-verbindlichkeiten</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{420C6D64-3B69-4A91-A1AD-BDA021978DD4}</c15:txfldGUID>
                      <c15:f>Slide25_Datenblatt!$C$49</c15:f>
                      <c15:dlblFieldTableCache>
                        <c:ptCount val="1"/>
                        <c:pt idx="0">
                          <c:v>Lieferanten-verbindlichkeiten</c:v>
                        </c:pt>
                      </c15:dlblFieldTableCache>
                    </c15:dlblFTEntry>
                  </c15:dlblFieldTable>
                  <c15:showDataLabelsRange val="0"/>
                </c:ext>
                <c:ext xmlns:c16="http://schemas.microsoft.com/office/drawing/2014/chart" uri="{C3380CC4-5D6E-409C-BE32-E72D297353CC}">
                  <c16:uniqueId val="{0000002E-C1AB-415A-9BC0-D57FF8B6838E}"/>
                </c:ext>
              </c:extLst>
            </c:dLbl>
            <c:dLbl>
              <c:idx val="7"/>
              <c:delete val="1"/>
              <c:extLst>
                <c:ext xmlns:c15="http://schemas.microsoft.com/office/drawing/2012/chart" uri="{CE6537A1-D6FC-4f65-9D91-7224C49458BB}"/>
                <c:ext xmlns:c16="http://schemas.microsoft.com/office/drawing/2014/chart" uri="{C3380CC4-5D6E-409C-BE32-E72D297353CC}">
                  <c16:uniqueId val="{0000002F-C1AB-415A-9BC0-D57FF8B6838E}"/>
                </c:ext>
              </c:extLst>
            </c:dLbl>
            <c:dLbl>
              <c:idx val="8"/>
              <c:delete val="1"/>
              <c:extLst>
                <c:ext xmlns:c15="http://schemas.microsoft.com/office/drawing/2012/chart" uri="{CE6537A1-D6FC-4f65-9D91-7224C49458BB}"/>
                <c:ext xmlns:c16="http://schemas.microsoft.com/office/drawing/2014/chart" uri="{C3380CC4-5D6E-409C-BE32-E72D297353CC}">
                  <c16:uniqueId val="{00000030-C1AB-415A-9BC0-D57FF8B6838E}"/>
                </c:ext>
              </c:extLst>
            </c:dLbl>
            <c:dLbl>
              <c:idx val="9"/>
              <c:delete val="1"/>
              <c:extLst>
                <c:ext xmlns:c15="http://schemas.microsoft.com/office/drawing/2012/chart" uri="{CE6537A1-D6FC-4f65-9D91-7224C49458BB}"/>
                <c:ext xmlns:c16="http://schemas.microsoft.com/office/drawing/2014/chart" uri="{C3380CC4-5D6E-409C-BE32-E72D297353CC}">
                  <c16:uniqueId val="{00000031-C1AB-415A-9BC0-D57FF8B6838E}"/>
                </c:ext>
              </c:extLst>
            </c:dLbl>
            <c:dLbl>
              <c:idx val="10"/>
              <c:delete val="1"/>
              <c:extLst>
                <c:ext xmlns:c15="http://schemas.microsoft.com/office/drawing/2012/chart" uri="{CE6537A1-D6FC-4f65-9D91-7224C49458BB}"/>
                <c:ext xmlns:c16="http://schemas.microsoft.com/office/drawing/2014/chart" uri="{C3380CC4-5D6E-409C-BE32-E72D297353CC}">
                  <c16:uniqueId val="{00000032-C1AB-415A-9BC0-D57FF8B6838E}"/>
                </c:ext>
              </c:extLst>
            </c:dLbl>
            <c:dLbl>
              <c:idx val="11"/>
              <c:delete val="1"/>
              <c:extLst>
                <c:ext xmlns:c15="http://schemas.microsoft.com/office/drawing/2012/chart" uri="{CE6537A1-D6FC-4f65-9D91-7224C49458BB}"/>
                <c:ext xmlns:c16="http://schemas.microsoft.com/office/drawing/2014/chart" uri="{C3380CC4-5D6E-409C-BE32-E72D297353CC}">
                  <c16:uniqueId val="{00000033-C1AB-415A-9BC0-D57FF8B6838E}"/>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Slide25_Datenblatt!$O$61:$O$72</c:f>
              <c:numCache>
                <c:formatCode>General</c:formatCode>
                <c:ptCount val="12"/>
                <c:pt idx="0">
                  <c:v>0.52500000000000002</c:v>
                </c:pt>
                <c:pt idx="1">
                  <c:v>0.54500000000000004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numCache>
            </c:numRef>
          </c:xVal>
          <c:yVal>
            <c:numRef>
              <c:f>Slide25_Datenblatt!$P$61:$P$72</c:f>
              <c:numCache>
                <c:formatCode>#,##0</c:formatCode>
                <c:ptCount val="12"/>
                <c:pt idx="0">
                  <c:v>-165618.25</c:v>
                </c:pt>
                <c:pt idx="1">
                  <c:v>-165618.25</c:v>
                </c:pt>
                <c:pt idx="2">
                  <c:v>-165618.25</c:v>
                </c:pt>
                <c:pt idx="3">
                  <c:v>-165618.25</c:v>
                </c:pt>
                <c:pt idx="4">
                  <c:v>-165618.25</c:v>
                </c:pt>
                <c:pt idx="5">
                  <c:v>-165618.25</c:v>
                </c:pt>
                <c:pt idx="6">
                  <c:v>-165618.25</c:v>
                </c:pt>
                <c:pt idx="7">
                  <c:v>-165618.25</c:v>
                </c:pt>
                <c:pt idx="8">
                  <c:v>-165618.25</c:v>
                </c:pt>
                <c:pt idx="9">
                  <c:v>-165618.25</c:v>
                </c:pt>
                <c:pt idx="10">
                  <c:v>-165618.25</c:v>
                </c:pt>
                <c:pt idx="11">
                  <c:v>-165618.25</c:v>
                </c:pt>
              </c:numCache>
            </c:numRef>
          </c:yVal>
          <c:smooth val="0"/>
          <c:extLst>
            <c:ext xmlns:c16="http://schemas.microsoft.com/office/drawing/2014/chart" uri="{C3380CC4-5D6E-409C-BE32-E72D297353CC}">
              <c16:uniqueId val="{00000034-C1AB-415A-9BC0-D57FF8B6838E}"/>
            </c:ext>
          </c:extLst>
        </c:ser>
        <c:dLbls>
          <c:showLegendKey val="0"/>
          <c:showVal val="0"/>
          <c:showCatName val="0"/>
          <c:showSerName val="0"/>
          <c:showPercent val="0"/>
          <c:showBubbleSize val="0"/>
        </c:dLbls>
        <c:axId val="312738560"/>
        <c:axId val="312740096"/>
      </c:scatterChart>
      <c:catAx>
        <c:axId val="312718848"/>
        <c:scaling>
          <c:orientation val="minMax"/>
        </c:scaling>
        <c:delete val="0"/>
        <c:axPos val="b"/>
        <c:numFmt formatCode="General" sourceLinked="0"/>
        <c:majorTickMark val="out"/>
        <c:minorTickMark val="none"/>
        <c:tickLblPos val="none"/>
        <c:spPr>
          <a:ln w="9525">
            <a:noFill/>
          </a:ln>
        </c:spPr>
        <c:crossAx val="312720384"/>
        <c:crosses val="autoZero"/>
        <c:auto val="0"/>
        <c:lblAlgn val="ctr"/>
        <c:lblOffset val="100"/>
        <c:tickMarkSkip val="1"/>
        <c:noMultiLvlLbl val="0"/>
      </c:catAx>
      <c:valAx>
        <c:axId val="312720384"/>
        <c:scaling>
          <c:orientation val="minMax"/>
        </c:scaling>
        <c:delete val="1"/>
        <c:axPos val="l"/>
        <c:numFmt formatCode="#,##0" sourceLinked="1"/>
        <c:majorTickMark val="out"/>
        <c:minorTickMark val="none"/>
        <c:tickLblPos val="nextTo"/>
        <c:crossAx val="312718848"/>
        <c:crosses val="autoZero"/>
        <c:crossBetween val="between"/>
      </c:valAx>
      <c:catAx>
        <c:axId val="312738560"/>
        <c:scaling>
          <c:orientation val="minMax"/>
        </c:scaling>
        <c:delete val="1"/>
        <c:axPos val="b"/>
        <c:majorTickMark val="out"/>
        <c:minorTickMark val="none"/>
        <c:tickLblPos val="nextTo"/>
        <c:crossAx val="312740096"/>
        <c:crosses val="autoZero"/>
        <c:auto val="1"/>
        <c:lblAlgn val="ctr"/>
        <c:lblOffset val="100"/>
        <c:noMultiLvlLbl val="0"/>
      </c:catAx>
      <c:valAx>
        <c:axId val="312740096"/>
        <c:scaling>
          <c:orientation val="minMax"/>
        </c:scaling>
        <c:delete val="1"/>
        <c:axPos val="r"/>
        <c:numFmt formatCode="General" sourceLinked="1"/>
        <c:majorTickMark val="out"/>
        <c:minorTickMark val="none"/>
        <c:tickLblPos val="nextTo"/>
        <c:crossAx val="312738560"/>
        <c:crosses val="max"/>
        <c:crossBetween val="between"/>
      </c:valAx>
      <c:spPr>
        <a:no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Slide26_Datenblatt!$A$50</c:f>
              <c:strCache>
                <c:ptCount val="1"/>
                <c:pt idx="0">
                  <c:v>2014</c:v>
                </c:pt>
              </c:strCache>
            </c:strRef>
          </c:tx>
          <c:spPr>
            <a:solidFill>
              <a:srgbClr val="8080FF"/>
            </a:solidFill>
            <a:ln w="25400">
              <a:noFill/>
            </a:ln>
          </c:spPr>
          <c:invertIfNegative val="0"/>
          <c:dPt>
            <c:idx val="0"/>
            <c:invertIfNegative val="0"/>
            <c:bubble3D val="0"/>
            <c:extLst>
              <c:ext xmlns:c16="http://schemas.microsoft.com/office/drawing/2014/chart" uri="{C3380CC4-5D6E-409C-BE32-E72D297353CC}">
                <c16:uniqueId val="{00000000-5092-419F-8E0A-C0726249E537}"/>
              </c:ext>
            </c:extLst>
          </c:dPt>
          <c:dPt>
            <c:idx val="1"/>
            <c:invertIfNegative val="0"/>
            <c:bubble3D val="0"/>
            <c:spPr>
              <a:solidFill>
                <a:srgbClr val="9C9CFF"/>
              </a:solidFill>
              <a:ln w="25400">
                <a:noFill/>
              </a:ln>
            </c:spPr>
            <c:extLst>
              <c:ext xmlns:c16="http://schemas.microsoft.com/office/drawing/2014/chart" uri="{C3380CC4-5D6E-409C-BE32-E72D297353CC}">
                <c16:uniqueId val="{00000002-5092-419F-8E0A-C0726249E537}"/>
              </c:ext>
            </c:extLst>
          </c:dPt>
          <c:dPt>
            <c:idx val="2"/>
            <c:invertIfNegative val="0"/>
            <c:bubble3D val="0"/>
            <c:spPr>
              <a:solidFill>
                <a:srgbClr val="B8B8FF"/>
              </a:solidFill>
              <a:ln w="25400">
                <a:noFill/>
              </a:ln>
            </c:spPr>
            <c:extLst>
              <c:ext xmlns:c16="http://schemas.microsoft.com/office/drawing/2014/chart" uri="{C3380CC4-5D6E-409C-BE32-E72D297353CC}">
                <c16:uniqueId val="{00000004-5092-419F-8E0A-C0726249E537}"/>
              </c:ext>
            </c:extLst>
          </c:dPt>
          <c:dLbls>
            <c:dLbl>
              <c:idx val="0"/>
              <c:tx>
                <c:strRef>
                  <c:f>Slide26_Datenblatt!$E$50</c:f>
                  <c:strCache>
                    <c:ptCount val="1"/>
                    <c:pt idx="0">
                      <c:v>121,5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{0EA253DA-523B-497B-9072-8805FCE91967}</c15:txfldGUID>
                      <c15:f>Slide26_Datenblatt!$E$50</c15:f>
                      <c15:dlblFieldTableCache>
                        <c:ptCount val="1"/>
                        <c:pt idx="0">
                          <c:v>121,5</c:v>
                        </c:pt>
                      </c15:dlblFieldTableCache>
                    </c15:dlblFTEntry>
                  </c15:dlblFieldTable>
                  <c15:showDataLabelsRange val="0"/>
                </c:ext>
                <c:ext xmlns:c16="http://schemas.microsoft.com/office/drawing/2014/chart" uri="{C3380CC4-5D6E-409C-BE32-E72D297353CC}">
                  <c16:uniqueId val="{00000000-5092-419F-8E0A-C0726249E537}"/>
                </c:ext>
              </c:extLst>
            </c:dLbl>
            <c:dLbl>
              <c:idx val="1"/>
              <c:tx>
                <c:strRef>
                  <c:f>Slide26_Datenblatt!$F$50</c:f>
                  <c:strCache>
                    <c:ptCount val="1"/>
                    <c:pt idx="0">
                      <c:v>246,2</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{27D928CE-86B7-411B-A94F-811FD2B98628}</c15:txfldGUID>
                      <c15:f>Slide26_Datenblatt!$F$50</c15:f>
                      <c15:dlblFieldTableCache>
                        <c:ptCount val="1"/>
                        <c:pt idx="0">
                          <c:v>246,2</c:v>
                        </c:pt>
                      </c15:dlblFieldTableCache>
                    </c15:dlblFTEntry>
                  </c15:dlblFieldTable>
                  <c15:showDataLabelsRange val="0"/>
                </c:ext>
                <c:ext xmlns:c16="http://schemas.microsoft.com/office/drawing/2014/chart" uri="{C3380CC4-5D6E-409C-BE32-E72D297353CC}">
                  <c16:uniqueId val="{00000002-5092-419F-8E0A-C0726249E537}"/>
                </c:ext>
              </c:extLst>
            </c:dLbl>
            <c:dLbl>
              <c:idx val="2"/>
              <c:tx>
                <c:strRef>
                  <c:f>Slide26_Datenblatt!$G$50</c:f>
                  <c:strCache>
                    <c:ptCount val="1"/>
                    <c:pt idx="0">
                      <c:v>114,8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{97CBE0BB-0DA1-49D0-8B35-E77415807EE4}</c15:txfldGUID>
                      <c15:f>Slide26_Datenblatt!$G$50</c15:f>
                      <c15:dlblFieldTableCache>
                        <c:ptCount val="1"/>
                        <c:pt idx="0">
                          <c:v>114,8</c:v>
                        </c:pt>
                      </c15:dlblFieldTableCache>
                    </c15:dlblFTEntry>
                  </c15:dlblFieldTable>
                  <c15:showDataLabelsRange val="0"/>
                </c:ext>
                <c:ext xmlns:c16="http://schemas.microsoft.com/office/drawing/2014/chart" uri="{C3380CC4-5D6E-409C-BE32-E72D297353CC}">
                  <c16:uniqueId val="{00000004-5092-419F-8E0A-C0726249E537}"/>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Slide26_Datenblatt!$B$49:$D$49</c:f>
              <c:strCache>
                <c:ptCount val="3"/>
                <c:pt idx="0">
                  <c:v>Verbund-verbindlichkeiten</c:v>
                </c:pt>
                <c:pt idx="1">
                  <c:v>Rückstellungen
</c:v>
                </c:pt>
                <c:pt idx="2">
                  <c:v>andere Verbindlichkeiten</c:v>
                </c:pt>
              </c:strCache>
            </c:strRef>
          </c:cat>
          <c:val>
            <c:numRef>
              <c:f>Slide26_Datenblatt!$I$50:$K$50</c:f>
              <c:numCache>
                <c:formatCode>General</c:formatCode>
                <c:ptCount val="3"/>
                <c:pt idx="0">
                  <c:v>121481</c:v>
                </c:pt>
                <c:pt idx="1">
                  <c:v>246155</c:v>
                </c:pt>
                <c:pt idx="2">
                  <c:v>114826</c:v>
                </c:pt>
              </c:numCache>
            </c:numRef>
          </c:val>
          <c:extLst>
            <c:ext xmlns:c16="http://schemas.microsoft.com/office/drawing/2014/chart" uri="{C3380CC4-5D6E-409C-BE32-E72D297353CC}">
              <c16:uniqueId val="{00000005-5092-419F-8E0A-C0726249E537}"/>
            </c:ext>
          </c:extLst>
        </c:ser>
        <c:ser>
          <c:idx val="2"/>
          <c:order val="1"/>
          <c:tx>
            <c:strRef>
              <c:f>Slide26_Datenblatt!$A$51</c:f>
              <c:strCache>
                <c:ptCount val="1"/>
                <c:pt idx="0">
                  <c:v>2015</c:v>
                </c:pt>
              </c:strCache>
            </c:strRef>
          </c:tx>
          <c:spPr>
            <a:solidFill>
              <a:srgbClr val="8080FF"/>
            </a:solidFill>
            <a:ln w="25400">
              <a:noFill/>
            </a:ln>
          </c:spPr>
          <c:invertIfNegative val="0"/>
          <c:dPt>
            <c:idx val="0"/>
            <c:invertIfNegative val="0"/>
            <c:bubble3D val="0"/>
            <c:extLst>
              <c:ext xmlns:c16="http://schemas.microsoft.com/office/drawing/2014/chart" uri="{C3380CC4-5D6E-409C-BE32-E72D297353CC}">
                <c16:uniqueId val="{00000006-5092-419F-8E0A-C0726249E537}"/>
              </c:ext>
            </c:extLst>
          </c:dPt>
          <c:dPt>
            <c:idx val="1"/>
            <c:invertIfNegative val="0"/>
            <c:bubble3D val="0"/>
            <c:spPr>
              <a:solidFill>
                <a:srgbClr val="9C9CFF"/>
              </a:solidFill>
              <a:ln w="25400">
                <a:noFill/>
              </a:ln>
            </c:spPr>
            <c:extLst>
              <c:ext xmlns:c16="http://schemas.microsoft.com/office/drawing/2014/chart" uri="{C3380CC4-5D6E-409C-BE32-E72D297353CC}">
                <c16:uniqueId val="{00000008-5092-419F-8E0A-C0726249E537}"/>
              </c:ext>
            </c:extLst>
          </c:dPt>
          <c:dPt>
            <c:idx val="2"/>
            <c:invertIfNegative val="0"/>
            <c:bubble3D val="0"/>
            <c:spPr>
              <a:solidFill>
                <a:srgbClr val="B8B8FF"/>
              </a:solidFill>
              <a:ln w="25400">
                <a:noFill/>
              </a:ln>
            </c:spPr>
            <c:extLst>
              <c:ext xmlns:c16="http://schemas.microsoft.com/office/drawing/2014/chart" uri="{C3380CC4-5D6E-409C-BE32-E72D297353CC}">
                <c16:uniqueId val="{0000000A-5092-419F-8E0A-C0726249E537}"/>
              </c:ext>
            </c:extLst>
          </c:dPt>
          <c:dLbls>
            <c:dLbl>
              <c:idx val="0"/>
              <c:tx>
                <c:strRef>
                  <c:f>Slide26_Datenblatt!$E$51</c:f>
                  <c:strCache>
                    <c:ptCount val="1"/>
                    <c:pt idx="0">
                      <c:v>125,2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{DB7F93B6-DA5D-463A-AD60-A491BDFD2600}</c15:txfldGUID>
                      <c15:f>Slide26_Datenblatt!$E$51</c15:f>
                      <c15:dlblFieldTableCache>
                        <c:ptCount val="1"/>
                        <c:pt idx="0">
                          <c:v>125,2</c:v>
                        </c:pt>
                      </c15:dlblFieldTableCache>
                    </c15:dlblFTEntry>
                  </c15:dlblFieldTable>
                  <c15:showDataLabelsRange val="0"/>
                </c:ext>
                <c:ext xmlns:c16="http://schemas.microsoft.com/office/drawing/2014/chart" uri="{C3380CC4-5D6E-409C-BE32-E72D297353CC}">
                  <c16:uniqueId val="{00000006-5092-419F-8E0A-C0726249E537}"/>
                </c:ext>
              </c:extLst>
            </c:dLbl>
            <c:dLbl>
              <c:idx val="1"/>
              <c:tx>
                <c:strRef>
                  <c:f>Slide26_Datenblatt!$F$51</c:f>
                  <c:strCache>
                    <c:ptCount val="1"/>
                    <c:pt idx="0">
                      <c:v>248,1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{2D0EAD97-AA2B-4B4D-A6DC-2FD24186DD09}</c15:txfldGUID>
                      <c15:f>Slide26_Datenblatt!$F$51</c15:f>
                      <c15:dlblFieldTableCache>
                        <c:ptCount val="1"/>
                        <c:pt idx="0">
                          <c:v>248,1</c:v>
                        </c:pt>
                      </c15:dlblFieldTableCache>
                    </c15:dlblFTEntry>
                  </c15:dlblFieldTable>
                  <c15:showDataLabelsRange val="0"/>
                </c:ext>
                <c:ext xmlns:c16="http://schemas.microsoft.com/office/drawing/2014/chart" uri="{C3380CC4-5D6E-409C-BE32-E72D297353CC}">
                  <c16:uniqueId val="{00000008-5092-419F-8E0A-C0726249E537}"/>
                </c:ext>
              </c:extLst>
            </c:dLbl>
            <c:dLbl>
              <c:idx val="2"/>
              <c:tx>
                <c:strRef>
                  <c:f>Slide26_Datenblatt!$G$51</c:f>
                  <c:strCache>
                    <c:ptCount val="1"/>
                    <c:pt idx="0">
                      <c:v>118,8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{D6722D21-10F6-46B5-9BDE-0051B7388A6A}</c15:txfldGUID>
                      <c15:f>Slide26_Datenblatt!$G$51</c15:f>
                      <c15:dlblFieldTableCache>
                        <c:ptCount val="1"/>
                        <c:pt idx="0">
                          <c:v>118,8</c:v>
                        </c:pt>
                      </c15:dlblFieldTableCache>
                    </c15:dlblFTEntry>
                  </c15:dlblFieldTable>
                  <c15:showDataLabelsRange val="0"/>
                </c:ext>
                <c:ext xmlns:c16="http://schemas.microsoft.com/office/drawing/2014/chart" uri="{C3380CC4-5D6E-409C-BE32-E72D297353CC}">
                  <c16:uniqueId val="{0000000A-5092-419F-8E0A-C0726249E537}"/>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Slide26_Datenblatt!$B$49:$D$49</c:f>
              <c:strCache>
                <c:ptCount val="3"/>
                <c:pt idx="0">
                  <c:v>Verbund-verbindlichkeiten</c:v>
                </c:pt>
                <c:pt idx="1">
                  <c:v>Rückstellungen
</c:v>
                </c:pt>
                <c:pt idx="2">
                  <c:v>andere Verbindlichkeiten</c:v>
                </c:pt>
              </c:strCache>
            </c:strRef>
          </c:cat>
          <c:val>
            <c:numRef>
              <c:f>Slide26_Datenblatt!$I$51:$K$51</c:f>
              <c:numCache>
                <c:formatCode>General</c:formatCode>
                <c:ptCount val="3"/>
                <c:pt idx="0">
                  <c:v>125163</c:v>
                </c:pt>
                <c:pt idx="1">
                  <c:v>248063</c:v>
                </c:pt>
                <c:pt idx="2">
                  <c:v>118841</c:v>
                </c:pt>
              </c:numCache>
            </c:numRef>
          </c:val>
          <c:extLst>
            <c:ext xmlns:c16="http://schemas.microsoft.com/office/drawing/2014/chart" uri="{C3380CC4-5D6E-409C-BE32-E72D297353CC}">
              <c16:uniqueId val="{0000000B-5092-419F-8E0A-C0726249E537}"/>
            </c:ext>
          </c:extLst>
        </c:ser>
        <c:ser>
          <c:idx val="1"/>
          <c:order val="2"/>
          <c:tx>
            <c:strRef>
              <c:f>Slide26_Datenblatt!$A$52</c:f>
              <c:strCache>
                <c:ptCount val="1"/>
                <c:pt idx="0">
                  <c:v>2016</c:v>
                </c:pt>
              </c:strCache>
            </c:strRef>
          </c:tx>
          <c:spPr>
            <a:solidFill>
              <a:srgbClr val="8080FF"/>
            </a:solidFill>
            <a:ln w="25400">
              <a:noFill/>
            </a:ln>
          </c:spPr>
          <c:invertIfNegative val="0"/>
          <c:dPt>
            <c:idx val="0"/>
            <c:invertIfNegative val="0"/>
            <c:bubble3D val="0"/>
            <c:extLst>
              <c:ext xmlns:c16="http://schemas.microsoft.com/office/drawing/2014/chart" uri="{C3380CC4-5D6E-409C-BE32-E72D297353CC}">
                <c16:uniqueId val="{0000000C-5092-419F-8E0A-C0726249E537}"/>
              </c:ext>
            </c:extLst>
          </c:dPt>
          <c:dPt>
            <c:idx val="1"/>
            <c:invertIfNegative val="0"/>
            <c:bubble3D val="0"/>
            <c:spPr>
              <a:solidFill>
                <a:srgbClr val="9C9CFF"/>
              </a:solidFill>
              <a:ln w="25400">
                <a:noFill/>
              </a:ln>
            </c:spPr>
            <c:extLst>
              <c:ext xmlns:c16="http://schemas.microsoft.com/office/drawing/2014/chart" uri="{C3380CC4-5D6E-409C-BE32-E72D297353CC}">
                <c16:uniqueId val="{0000000E-5092-419F-8E0A-C0726249E537}"/>
              </c:ext>
            </c:extLst>
          </c:dPt>
          <c:dPt>
            <c:idx val="2"/>
            <c:invertIfNegative val="0"/>
            <c:bubble3D val="0"/>
            <c:spPr>
              <a:solidFill>
                <a:srgbClr val="B8B8FF"/>
              </a:solidFill>
              <a:ln w="25400">
                <a:noFill/>
              </a:ln>
            </c:spPr>
            <c:extLst>
              <c:ext xmlns:c16="http://schemas.microsoft.com/office/drawing/2014/chart" uri="{C3380CC4-5D6E-409C-BE32-E72D297353CC}">
                <c16:uniqueId val="{00000010-5092-419F-8E0A-C0726249E537}"/>
              </c:ext>
            </c:extLst>
          </c:dPt>
          <c:dLbls>
            <c:dLbl>
              <c:idx val="0"/>
              <c:tx>
                <c:strRef>
                  <c:f>Slide26_Datenblatt!$E$52</c:f>
                  <c:strCache>
                    <c:ptCount val="1"/>
                    <c:pt idx="0">
                      <c:v>125,2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{6ABD02D3-F3EB-48A2-A49D-1B894A270414}</c15:txfldGUID>
                      <c15:f>Slide26_Datenblatt!$E$52</c15:f>
                      <c15:dlblFieldTableCache>
                        <c:ptCount val="1"/>
                        <c:pt idx="0">
                          <c:v>125,2</c:v>
                        </c:pt>
                      </c15:dlblFieldTableCache>
                    </c15:dlblFTEntry>
                  </c15:dlblFieldTable>
                  <c15:showDataLabelsRange val="0"/>
                </c:ext>
                <c:ext xmlns:c16="http://schemas.microsoft.com/office/drawing/2014/chart" uri="{C3380CC4-5D6E-409C-BE32-E72D297353CC}">
                  <c16:uniqueId val="{0000000C-5092-419F-8E0A-C0726249E537}"/>
                </c:ext>
              </c:extLst>
            </c:dLbl>
            <c:dLbl>
              <c:idx val="1"/>
              <c:tx>
                <c:strRef>
                  <c:f>Slide26_Datenblatt!$F$52</c:f>
                  <c:strCache>
                    <c:ptCount val="1"/>
                    <c:pt idx="0">
                      <c:v>190,6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{3D5915B6-FC83-459B-A45A-DACB72B7F2A2}</c15:txfldGUID>
                      <c15:f>Slide26_Datenblatt!$F$52</c15:f>
                      <c15:dlblFieldTableCache>
                        <c:ptCount val="1"/>
                        <c:pt idx="0">
                          <c:v>190,6</c:v>
                        </c:pt>
                      </c15:dlblFieldTableCache>
                    </c15:dlblFTEntry>
                  </c15:dlblFieldTable>
                  <c15:showDataLabelsRange val="0"/>
                </c:ext>
                <c:ext xmlns:c16="http://schemas.microsoft.com/office/drawing/2014/chart" uri="{C3380CC4-5D6E-409C-BE32-E72D297353CC}">
                  <c16:uniqueId val="{0000000E-5092-419F-8E0A-C0726249E537}"/>
                </c:ext>
              </c:extLst>
            </c:dLbl>
            <c:dLbl>
              <c:idx val="2"/>
              <c:tx>
                <c:strRef>
                  <c:f>Slide26_Datenblatt!$G$52</c:f>
                  <c:strCache>
                    <c:ptCount val="1"/>
                    <c:pt idx="0">
                      <c:v>77,0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{C628F329-2964-40A7-8A71-AA7D43FE5D4D}</c15:txfldGUID>
                      <c15:f>Slide26_Datenblatt!$G$52</c15:f>
                      <c15:dlblFieldTableCache>
                        <c:ptCount val="1"/>
                        <c:pt idx="0">
                          <c:v>77,0</c:v>
                        </c:pt>
                      </c15:dlblFieldTableCache>
                    </c15:dlblFTEntry>
                  </c15:dlblFieldTable>
                  <c15:showDataLabelsRange val="0"/>
                </c:ext>
                <c:ext xmlns:c16="http://schemas.microsoft.com/office/drawing/2014/chart" uri="{C3380CC4-5D6E-409C-BE32-E72D297353CC}">
                  <c16:uniqueId val="{00000010-5092-419F-8E0A-C0726249E537}"/>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Slide26_Datenblatt!$B$49:$D$49</c:f>
              <c:strCache>
                <c:ptCount val="3"/>
                <c:pt idx="0">
                  <c:v>Verbund-verbindlichkeiten</c:v>
                </c:pt>
                <c:pt idx="1">
                  <c:v>Rückstellungen
</c:v>
                </c:pt>
                <c:pt idx="2">
                  <c:v>andere Verbindlichkeiten</c:v>
                </c:pt>
              </c:strCache>
            </c:strRef>
          </c:cat>
          <c:val>
            <c:numRef>
              <c:f>Slide26_Datenblatt!$I$52:$K$52</c:f>
              <c:numCache>
                <c:formatCode>General</c:formatCode>
                <c:ptCount val="3"/>
                <c:pt idx="0">
                  <c:v>125163</c:v>
                </c:pt>
                <c:pt idx="1">
                  <c:v>190602</c:v>
                </c:pt>
                <c:pt idx="2">
                  <c:v>76991</c:v>
                </c:pt>
              </c:numCache>
            </c:numRef>
          </c:val>
          <c:extLst>
            <c:ext xmlns:c16="http://schemas.microsoft.com/office/drawing/2014/chart" uri="{C3380CC4-5D6E-409C-BE32-E72D297353CC}">
              <c16:uniqueId val="{00000011-5092-419F-8E0A-C0726249E537}"/>
            </c:ext>
          </c:extLst>
        </c:ser>
        <c:ser>
          <c:idx val="3"/>
          <c:order val="3"/>
          <c:tx>
            <c:strRef>
              <c:f>Slide26_Datenblatt!$A$53</c:f>
              <c:strCache>
                <c:ptCount val="1"/>
                <c:pt idx="0">
                  <c:v>2017</c:v>
                </c:pt>
              </c:strCache>
            </c:strRef>
          </c:tx>
          <c:spPr>
            <a:solidFill>
              <a:srgbClr val="8080FF"/>
            </a:solidFill>
            <a:ln w="25400">
              <a:noFill/>
            </a:ln>
          </c:spPr>
          <c:invertIfNegative val="0"/>
          <c:dPt>
            <c:idx val="0"/>
            <c:invertIfNegative val="0"/>
            <c:bubble3D val="0"/>
            <c:extLst>
              <c:ext xmlns:c16="http://schemas.microsoft.com/office/drawing/2014/chart" uri="{C3380CC4-5D6E-409C-BE32-E72D297353CC}">
                <c16:uniqueId val="{00000012-5092-419F-8E0A-C0726249E537}"/>
              </c:ext>
            </c:extLst>
          </c:dPt>
          <c:dPt>
            <c:idx val="1"/>
            <c:invertIfNegative val="0"/>
            <c:bubble3D val="0"/>
            <c:spPr>
              <a:solidFill>
                <a:srgbClr val="9C9CFF"/>
              </a:solidFill>
              <a:ln w="25400">
                <a:noFill/>
              </a:ln>
            </c:spPr>
            <c:extLst>
              <c:ext xmlns:c16="http://schemas.microsoft.com/office/drawing/2014/chart" uri="{C3380CC4-5D6E-409C-BE32-E72D297353CC}">
                <c16:uniqueId val="{00000014-5092-419F-8E0A-C0726249E537}"/>
              </c:ext>
            </c:extLst>
          </c:dPt>
          <c:dPt>
            <c:idx val="2"/>
            <c:invertIfNegative val="0"/>
            <c:bubble3D val="0"/>
            <c:spPr>
              <a:solidFill>
                <a:srgbClr val="B8B8FF"/>
              </a:solidFill>
              <a:ln w="25400">
                <a:noFill/>
              </a:ln>
            </c:spPr>
            <c:extLst>
              <c:ext xmlns:c16="http://schemas.microsoft.com/office/drawing/2014/chart" uri="{C3380CC4-5D6E-409C-BE32-E72D297353CC}">
                <c16:uniqueId val="{00000016-5092-419F-8E0A-C0726249E537}"/>
              </c:ext>
            </c:extLst>
          </c:dPt>
          <c:dLbls>
            <c:dLbl>
              <c:idx val="0"/>
              <c:tx>
                <c:strRef>
                  <c:f>Slide26_Datenblatt!$E$53</c:f>
                  <c:strCache>
                    <c:ptCount val="1"/>
                    <c:pt idx="0">
                      <c:v>110,4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{5E93ACB0-0968-4FF4-A8A0-3A06C732E866}</c15:txfldGUID>
                      <c15:f>Slide26_Datenblatt!$E$53</c15:f>
                      <c15:dlblFieldTableCache>
                        <c:ptCount val="1"/>
                        <c:pt idx="0">
                          <c:v>110,4</c:v>
                        </c:pt>
                      </c15:dlblFieldTableCache>
                    </c15:dlblFTEntry>
                  </c15:dlblFieldTable>
                  <c15:showDataLabelsRange val="0"/>
                </c:ext>
                <c:ext xmlns:c16="http://schemas.microsoft.com/office/drawing/2014/chart" uri="{C3380CC4-5D6E-409C-BE32-E72D297353CC}">
                  <c16:uniqueId val="{00000012-5092-419F-8E0A-C0726249E537}"/>
                </c:ext>
              </c:extLst>
            </c:dLbl>
            <c:dLbl>
              <c:idx val="1"/>
              <c:tx>
                <c:strRef>
                  <c:f>Slide26_Datenblatt!$F$53</c:f>
                  <c:strCache>
                    <c:ptCount val="1"/>
                    <c:pt idx="0">
                      <c:v>177,0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{191EFCFD-5A4F-4495-9E22-B31F6583FC51}</c15:txfldGUID>
                      <c15:f>Slide26_Datenblatt!$F$53</c15:f>
                      <c15:dlblFieldTableCache>
                        <c:ptCount val="1"/>
                        <c:pt idx="0">
                          <c:v>177,0</c:v>
                        </c:pt>
                      </c15:dlblFieldTableCache>
                    </c15:dlblFTEntry>
                  </c15:dlblFieldTable>
                  <c15:showDataLabelsRange val="0"/>
                </c:ext>
                <c:ext xmlns:c16="http://schemas.microsoft.com/office/drawing/2014/chart" uri="{C3380CC4-5D6E-409C-BE32-E72D297353CC}">
                  <c16:uniqueId val="{00000014-5092-419F-8E0A-C0726249E537}"/>
                </c:ext>
              </c:extLst>
            </c:dLbl>
            <c:dLbl>
              <c:idx val="2"/>
              <c:tx>
                <c:strRef>
                  <c:f>Slide26_Datenblatt!$G$53</c:f>
                  <c:strCache>
                    <c:ptCount val="1"/>
                    <c:pt idx="0">
                      <c:v>69,2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{C3ACE2B5-596B-4BA9-ACCE-C8D0D69F7189}</c15:txfldGUID>
                      <c15:f>Slide26_Datenblatt!$G$53</c15:f>
                      <c15:dlblFieldTableCache>
                        <c:ptCount val="1"/>
                        <c:pt idx="0">
                          <c:v>69,2</c:v>
                        </c:pt>
                      </c15:dlblFieldTableCache>
                    </c15:dlblFTEntry>
                  </c15:dlblFieldTable>
                  <c15:showDataLabelsRange val="0"/>
                </c:ext>
                <c:ext xmlns:c16="http://schemas.microsoft.com/office/drawing/2014/chart" uri="{C3380CC4-5D6E-409C-BE32-E72D297353CC}">
                  <c16:uniqueId val="{00000016-5092-419F-8E0A-C0726249E537}"/>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Slide26_Datenblatt!$B$49:$D$49</c:f>
              <c:strCache>
                <c:ptCount val="3"/>
                <c:pt idx="0">
                  <c:v>Verbund-verbindlichkeiten</c:v>
                </c:pt>
                <c:pt idx="1">
                  <c:v>Rückstellungen
</c:v>
                </c:pt>
                <c:pt idx="2">
                  <c:v>andere Verbindlichkeiten</c:v>
                </c:pt>
              </c:strCache>
            </c:strRef>
          </c:cat>
          <c:val>
            <c:numRef>
              <c:f>Slide26_Datenblatt!$I$53:$K$53</c:f>
              <c:numCache>
                <c:formatCode>General</c:formatCode>
                <c:ptCount val="3"/>
                <c:pt idx="0">
                  <c:v>110438</c:v>
                </c:pt>
                <c:pt idx="1">
                  <c:v>177030</c:v>
                </c:pt>
                <c:pt idx="2">
                  <c:v>69208</c:v>
                </c:pt>
              </c:numCache>
            </c:numRef>
          </c:val>
          <c:extLst>
            <c:ext xmlns:c16="http://schemas.microsoft.com/office/drawing/2014/chart" uri="{C3380CC4-5D6E-409C-BE32-E72D297353CC}">
              <c16:uniqueId val="{00000017-5092-419F-8E0A-C0726249E537}"/>
            </c:ext>
          </c:extLst>
        </c:ser>
        <c:ser>
          <c:idx val="4"/>
          <c:order val="4"/>
          <c:tx>
            <c:strRef>
              <c:f>Slide26_Datenblatt!$A$54</c:f>
              <c:strCache>
                <c:ptCount val="1"/>
                <c:pt idx="0">
                  <c:v>2018</c:v>
                </c:pt>
              </c:strCache>
            </c:strRef>
          </c:tx>
          <c:spPr>
            <a:solidFill>
              <a:srgbClr val="8080FF"/>
            </a:solidFill>
            <a:ln w="25400">
              <a:noFill/>
            </a:ln>
          </c:spPr>
          <c:invertIfNegative val="0"/>
          <c:dPt>
            <c:idx val="0"/>
            <c:invertIfNegative val="0"/>
            <c:bubble3D val="0"/>
            <c:extLst>
              <c:ext xmlns:c16="http://schemas.microsoft.com/office/drawing/2014/chart" uri="{C3380CC4-5D6E-409C-BE32-E72D297353CC}">
                <c16:uniqueId val="{00000018-5092-419F-8E0A-C0726249E537}"/>
              </c:ext>
            </c:extLst>
          </c:dPt>
          <c:dPt>
            <c:idx val="1"/>
            <c:invertIfNegative val="0"/>
            <c:bubble3D val="0"/>
            <c:spPr>
              <a:solidFill>
                <a:srgbClr val="9C9CFF"/>
              </a:solidFill>
              <a:ln w="25400">
                <a:noFill/>
              </a:ln>
            </c:spPr>
            <c:extLst>
              <c:ext xmlns:c16="http://schemas.microsoft.com/office/drawing/2014/chart" uri="{C3380CC4-5D6E-409C-BE32-E72D297353CC}">
                <c16:uniqueId val="{0000001A-5092-419F-8E0A-C0726249E537}"/>
              </c:ext>
            </c:extLst>
          </c:dPt>
          <c:dPt>
            <c:idx val="2"/>
            <c:invertIfNegative val="0"/>
            <c:bubble3D val="0"/>
            <c:spPr>
              <a:solidFill>
                <a:srgbClr val="B8B8FF"/>
              </a:solidFill>
              <a:ln w="25400">
                <a:noFill/>
              </a:ln>
            </c:spPr>
            <c:extLst>
              <c:ext xmlns:c16="http://schemas.microsoft.com/office/drawing/2014/chart" uri="{C3380CC4-5D6E-409C-BE32-E72D297353CC}">
                <c16:uniqueId val="{0000001C-5092-419F-8E0A-C0726249E537}"/>
              </c:ext>
            </c:extLst>
          </c:dPt>
          <c:dLbls>
            <c:dLbl>
              <c:idx val="0"/>
              <c:tx>
                <c:strRef>
                  <c:f>Slide26_Datenblatt!$E$54</c:f>
                  <c:strCache>
                    <c:ptCount val="1"/>
                    <c:pt idx="0">
                      <c:v>139,9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{D05441A3-F71C-45AE-A33E-0663F4C72E75}</c15:txfldGUID>
                      <c15:f>Slide26_Datenblatt!$E$54</c15:f>
                      <c15:dlblFieldTableCache>
                        <c:ptCount val="1"/>
                        <c:pt idx="0">
                          <c:v>139,9</c:v>
                        </c:pt>
                      </c15:dlblFieldTableCache>
                    </c15:dlblFTEntry>
                  </c15:dlblFieldTable>
                  <c15:showDataLabelsRange val="0"/>
                </c:ext>
                <c:ext xmlns:c16="http://schemas.microsoft.com/office/drawing/2014/chart" uri="{C3380CC4-5D6E-409C-BE32-E72D297353CC}">
                  <c16:uniqueId val="{00000018-5092-419F-8E0A-C0726249E537}"/>
                </c:ext>
              </c:extLst>
            </c:dLbl>
            <c:dLbl>
              <c:idx val="1"/>
              <c:tx>
                <c:strRef>
                  <c:f>Slide26_Datenblatt!$F$54</c:f>
                  <c:strCache>
                    <c:ptCount val="1"/>
                    <c:pt idx="0">
                      <c:v>183,9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{1FBAF86C-A4FE-4383-BD40-6B5347CED41D}</c15:txfldGUID>
                      <c15:f>Slide26_Datenblatt!$F$54</c15:f>
                      <c15:dlblFieldTableCache>
                        <c:ptCount val="1"/>
                        <c:pt idx="0">
                          <c:v>183,9</c:v>
                        </c:pt>
                      </c15:dlblFieldTableCache>
                    </c15:dlblFTEntry>
                  </c15:dlblFieldTable>
                  <c15:showDataLabelsRange val="0"/>
                </c:ext>
                <c:ext xmlns:c16="http://schemas.microsoft.com/office/drawing/2014/chart" uri="{C3380CC4-5D6E-409C-BE32-E72D297353CC}">
                  <c16:uniqueId val="{0000001A-5092-419F-8E0A-C0726249E537}"/>
                </c:ext>
              </c:extLst>
            </c:dLbl>
            <c:dLbl>
              <c:idx val="2"/>
              <c:tx>
                <c:strRef>
                  <c:f>Slide26_Datenblatt!$G$54</c:f>
                  <c:strCache>
                    <c:ptCount val="1"/>
                    <c:pt idx="0">
                      <c:v>90,0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{7FC2C40E-B050-435C-92A2-DA5B49D9DC6E}</c15:txfldGUID>
                      <c15:f>Slide26_Datenblatt!$G$54</c15:f>
                      <c15:dlblFieldTableCache>
                        <c:ptCount val="1"/>
                        <c:pt idx="0">
                          <c:v>90,0</c:v>
                        </c:pt>
                      </c15:dlblFieldTableCache>
                    </c15:dlblFTEntry>
                  </c15:dlblFieldTable>
                  <c15:showDataLabelsRange val="0"/>
                </c:ext>
                <c:ext xmlns:c16="http://schemas.microsoft.com/office/drawing/2014/chart" uri="{C3380CC4-5D6E-409C-BE32-E72D297353CC}">
                  <c16:uniqueId val="{0000001C-5092-419F-8E0A-C0726249E537}"/>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Slide26_Datenblatt!$B$49:$D$49</c:f>
              <c:strCache>
                <c:ptCount val="3"/>
                <c:pt idx="0">
                  <c:v>Verbund-verbindlichkeiten</c:v>
                </c:pt>
                <c:pt idx="1">
                  <c:v>Rückstellungen
</c:v>
                </c:pt>
                <c:pt idx="2">
                  <c:v>andere Verbindlichkeiten</c:v>
                </c:pt>
              </c:strCache>
            </c:strRef>
          </c:cat>
          <c:val>
            <c:numRef>
              <c:f>Slide26_Datenblatt!$I$54:$K$54</c:f>
              <c:numCache>
                <c:formatCode>General</c:formatCode>
                <c:ptCount val="3"/>
                <c:pt idx="0">
                  <c:v>139888</c:v>
                </c:pt>
                <c:pt idx="1">
                  <c:v>183866</c:v>
                </c:pt>
                <c:pt idx="2">
                  <c:v>90017</c:v>
                </c:pt>
              </c:numCache>
            </c:numRef>
          </c:val>
          <c:extLst>
            <c:ext xmlns:c16="http://schemas.microsoft.com/office/drawing/2014/chart" uri="{C3380CC4-5D6E-409C-BE32-E72D297353CC}">
              <c16:uniqueId val="{0000001D-5092-419F-8E0A-C0726249E537}"/>
            </c:ext>
          </c:extLst>
        </c:ser>
        <c:dLbls>
          <c:showLegendKey val="0"/>
          <c:showVal val="0"/>
          <c:showCatName val="0"/>
          <c:showSerName val="0"/>
          <c:showPercent val="0"/>
          <c:showBubbleSize val="0"/>
        </c:dLbls>
        <c:gapWidth val="50"/>
        <c:overlap val="-10"/>
        <c:axId val="317578624"/>
        <c:axId val="317596800"/>
      </c:barChart>
      <c:barChart>
        <c:barDir val="col"/>
        <c:grouping val="clustered"/>
        <c:varyColors val="0"/>
        <c:ser>
          <c:idx val="5"/>
          <c:order val="8"/>
          <c:tx>
            <c:strRef>
              <c:f>Slide26_Datenblatt!$A$59</c:f>
              <c:strCache>
                <c:ptCount val="1"/>
                <c:pt idx="0">
                  <c:v>unsichtbar</c:v>
                </c:pt>
              </c:strCache>
            </c:strRef>
          </c:tx>
          <c:spPr>
            <a:noFill/>
            <a:ln w="25400">
              <a:noFill/>
            </a:ln>
          </c:spPr>
          <c:invertIfNegative val="0"/>
          <c:val>
            <c:numRef>
              <c:f>Slide26_Datenblatt!$B$59</c:f>
              <c:numCache>
                <c:formatCode>General</c:formatCode>
                <c:ptCount val="1"/>
                <c:pt idx="0">
                  <c:v>0</c:v>
                </c:pt>
              </c:numCache>
            </c:numRef>
          </c:val>
          <c:extLst>
            <c:ext xmlns:c16="http://schemas.microsoft.com/office/drawing/2014/chart" uri="{C3380CC4-5D6E-409C-BE32-E72D297353CC}">
              <c16:uniqueId val="{0000001E-5092-419F-8E0A-C0726249E537}"/>
            </c:ext>
          </c:extLst>
        </c:ser>
        <c:dLbls>
          <c:showLegendKey val="0"/>
          <c:showVal val="0"/>
          <c:showCatName val="0"/>
          <c:showSerName val="0"/>
          <c:showPercent val="0"/>
          <c:showBubbleSize val="0"/>
        </c:dLbls>
        <c:gapWidth val="150"/>
        <c:axId val="317598336"/>
        <c:axId val="317620608"/>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Slide26_Datenblatt!$L$68:$L$73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Slide26_Datenblatt!$M$68:$M$73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F-5092-419F-8E0A-C0726249E537}"/>
            </c:ext>
          </c:extLst>
        </c:ser>
        <c:ser>
          <c:idx val="7"/>
          <c:order val="10"/>
          <c:tx>
            <c:v>Achse3</c:v>
          </c:tx>
          <c:spPr>
            <a:ln w="38100">
              <a:solidFill>
                <a:srgbClr val="000000"/>
              </a:solidFill>
              <a:prstDash val="solid"/>
            </a:ln>
          </c:spPr>
          <c:marker>
            <c:symbol val="square"/>
            <c:size val="9"/>
            <c:spPr>
              <a:noFill/>
              <a:ln w="9525">
                <a:noFill/>
              </a:ln>
            </c:spPr>
          </c:marker>
          <c:xVal>
            <c:numRef>
              <c:f>Slide26_Datenblatt!$L$74:$L$79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Slide26_Datenblatt!$M$74:$M$79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0-5092-419F-8E0A-C0726249E537}"/>
            </c:ext>
          </c:extLst>
        </c:ser>
        <c:dLbls>
          <c:showLegendKey val="0"/>
          <c:showVal val="0"/>
          <c:showCatName val="0"/>
          <c:showSerName val="0"/>
          <c:showPercent val="0"/>
          <c:showBubbleSize val="0"/>
        </c:dLbls>
        <c:axId val="317578624"/>
        <c:axId val="317596800"/>
      </c:scatterChart>
      <c:scatterChart>
        <c:scatterStyle val="lineMarker"/>
        <c:varyColors val="0"/>
        <c:ser>
          <c:idx val="10"/>
          <c:order val="5"/>
          <c:tx>
            <c:v>beschriftung</c:v>
          </c:tx>
          <c:spPr>
            <a:ln w="28575">
              <a:noFill/>
            </a:ln>
          </c:spPr>
          <c:marker>
            <c:symbol val="none"/>
          </c:marker>
          <c:dLbls>
            <c:dLbl>
              <c:idx val="1"/>
              <c:layout>
                <c:manualLayout>
                  <c:x val="-9.5138888888888912E-3"/>
                  <c:y val="-4.5741757027844751E-4"/>
                </c:manualLayout>
              </c:layout>
              <c:tx>
                <c:strRef>
                  <c:f>Slide26_Datenblatt!$J$62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{2AEF2C7B-FA57-4CF7-B8DB-2C84D49CCABA}</c15:txfldGUID>
                      <c15:f>Slide26_Datenblatt!$J$62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1-5092-419F-8E0A-C0726249E537}"/>
                </c:ext>
              </c:extLst>
            </c:dLbl>
            <c:dLbl>
              <c:idx val="2"/>
              <c:layout>
                <c:manualLayout>
                  <c:x val="-9.5138888888888912E-3"/>
                  <c:y val="-4.5741757027844751E-4"/>
                </c:manualLayout>
              </c:layout>
              <c:tx>
                <c:strRef>
                  <c:f>Slide26_Datenblatt!$J$63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{667ECD14-B0F0-4F9B-81EA-D2C989BAD9EA}</c15:txfldGUID>
                      <c15:f>Slide26_Datenblatt!$J$63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2-5092-419F-8E0A-C0726249E537}"/>
                </c:ext>
              </c:extLst>
            </c:dLbl>
            <c:dLbl>
              <c:idx val="3"/>
              <c:layout>
                <c:manualLayout>
                  <c:x val="-9.5138888888888912E-3"/>
                  <c:y val="-4.5741757027844751E-4"/>
                </c:manualLayout>
              </c:layout>
              <c:tx>
                <c:strRef>
                  <c:f>Slide26_Datenblatt!$J$64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{B2CD4A68-0675-492A-A494-670F60A88313}</c15:txfldGUID>
                      <c15:f>Slide26_Datenblatt!$J$64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3-5092-419F-8E0A-C0726249E537}"/>
                </c:ext>
              </c:extLst>
            </c:dLbl>
            <c:dLbl>
              <c:idx val="4"/>
              <c:layout>
                <c:manualLayout>
                  <c:x val="-9.5138888888888912E-3"/>
                  <c:y val="-4.5741757027844751E-4"/>
                </c:manualLayout>
              </c:layout>
              <c:tx>
                <c:strRef>
                  <c:f>Slide26_Datenblatt!$J$65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{1D0AB496-4138-4D4D-AEFD-F705C84A43BE}</c15:txfldGUID>
                      <c15:f>Slide26_Datenblatt!$J$65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4-5092-419F-8E0A-C0726249E537}"/>
                </c:ext>
              </c:extLst>
            </c:dLbl>
            <c:dLbl>
              <c:idx val="5"/>
              <c:layout>
                <c:manualLayout>
                  <c:x val="-1.1597222222222189E-2"/>
                  <c:y val="-4.5741757027844751E-4"/>
                </c:manualLayout>
              </c:layout>
              <c:tx>
                <c:strRef>
                  <c:f>Slide26_Datenblatt!$J$66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{37939C41-E51E-4C8E-A1B8-1234C03AFCF7}</c15:txfldGUID>
                      <c15:f>Slide26_Datenblatt!$J$66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5-5092-419F-8E0A-C0726249E537}"/>
                </c:ext>
              </c:extLst>
            </c:dLbl>
            <c:dLbl>
              <c:idx val="6"/>
              <c:layout>
                <c:manualLayout>
                  <c:x val="-9.5138888888888825E-3"/>
                  <c:y val="-4.5741757027844751E-4"/>
                </c:manualLayout>
              </c:layout>
              <c:tx>
                <c:strRef>
                  <c:f>Slide26_Datenblatt!$J$68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{91D852C1-D6F8-430C-8597-8131CADE6D23}</c15:txfldGUID>
                      <c15:f>Slide26_Datenblatt!$J$68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6-5092-419F-8E0A-C0726249E537}"/>
                </c:ext>
              </c:extLst>
            </c:dLbl>
            <c:dLbl>
              <c:idx val="7"/>
              <c:layout>
                <c:manualLayout>
                  <c:x val="-9.5138888888888825E-3"/>
                  <c:y val="-4.5741757027844751E-4"/>
                </c:manualLayout>
              </c:layout>
              <c:tx>
                <c:strRef>
                  <c:f>Slide26_Datenblatt!$J$69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{62F692BB-4244-4124-8E2C-2248EA3E95F5}</c15:txfldGUID>
                      <c15:f>Slide26_Datenblatt!$J$69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7-5092-419F-8E0A-C0726249E537}"/>
                </c:ext>
              </c:extLst>
            </c:dLbl>
            <c:dLbl>
              <c:idx val="8"/>
              <c:layout>
                <c:manualLayout>
                  <c:x val="-9.5138888888888825E-3"/>
                  <c:y val="-4.5741757027844751E-4"/>
                </c:manualLayout>
              </c:layout>
              <c:tx>
                <c:strRef>
                  <c:f>Slide26_Datenblatt!$J$70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{0C4645F0-7C02-4305-99B2-D74C652E1471}</c15:txfldGUID>
                      <c15:f>Slide26_Datenblatt!$J$70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8-5092-419F-8E0A-C0726249E537}"/>
                </c:ext>
              </c:extLst>
            </c:dLbl>
            <c:dLbl>
              <c:idx val="9"/>
              <c:layout>
                <c:manualLayout>
                  <c:x val="-9.5138888888888825E-3"/>
                  <c:y val="-4.5741757027844751E-4"/>
                </c:manualLayout>
              </c:layout>
              <c:tx>
                <c:strRef>
                  <c:f>Slide26_Datenblatt!$J$71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{5FE81B95-8560-4D9E-A512-92ADBDD8E593}</c15:txfldGUID>
                      <c15:f>Slide26_Datenblatt!$J$71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9-5092-419F-8E0A-C0726249E537}"/>
                </c:ext>
              </c:extLst>
            </c:dLbl>
            <c:dLbl>
              <c:idx val="10"/>
              <c:layout>
                <c:manualLayout>
                  <c:x val="-1.1597222222222319E-2"/>
                  <c:y val="-4.5741757027844751E-4"/>
                </c:manualLayout>
              </c:layout>
              <c:tx>
                <c:strRef>
                  <c:f>Slide26_Datenblatt!$J$72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{DAAB6A03-287F-4F87-B824-3D648FA118D5}</c15:txfldGUID>
                      <c15:f>Slide26_Datenblatt!$J$72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A-5092-419F-8E0A-C0726249E537}"/>
                </c:ext>
              </c:extLst>
            </c:dLbl>
            <c:dLbl>
              <c:idx val="11"/>
              <c:delete val="1"/>
              <c:extLst>
                <c:ext xmlns:c15="http://schemas.microsoft.com/office/drawing/2012/chart" uri="{CE6537A1-D6FC-4f65-9D91-7224C49458BB}"/>
                <c:ext xmlns:c16="http://schemas.microsoft.com/office/drawing/2014/chart" uri="{C3380CC4-5D6E-409C-BE32-E72D297353CC}">
                  <c16:uniqueId val="{0000002B-5092-419F-8E0A-C0726249E537}"/>
                </c:ext>
              </c:extLst>
            </c:dLbl>
            <c:dLbl>
              <c:idx val="12"/>
              <c:layout>
                <c:manualLayout>
                  <c:x val="6.3194444444443767E-3"/>
                  <c:y val="-4.5741757027844751E-4"/>
                </c:manualLayout>
              </c:layout>
              <c:tx>
                <c:strRef>
                  <c:f>Slide26_Datenblatt!$J$74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{D448D814-3A8D-4751-86FF-177EFC2CB8FE}</c15:txfldGUID>
                      <c15:f>Slide26_Datenblatt!$J$74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2C-5092-419F-8E0A-C0726249E537}"/>
                </c:ext>
              </c:extLst>
            </c:dLbl>
            <c:dLbl>
              <c:idx val="13"/>
              <c:layout>
                <c:manualLayout>
                  <c:x val="5.2777777777777693E-3"/>
                  <c:y val="-4.5741757027844751E-4"/>
                </c:manualLayout>
              </c:layout>
              <c:tx>
                <c:strRef>
                  <c:f>Slide26_Datenblatt!$J$75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{650CC975-DADE-4E20-A956-0D249323D51D}</c15:txfldGUID>
                      <c15:f>Slide26_Datenblatt!$J$75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2D-5092-419F-8E0A-C0726249E537}"/>
                </c:ext>
              </c:extLst>
            </c:dLbl>
            <c:dLbl>
              <c:idx val="14"/>
              <c:layout>
                <c:manualLayout>
                  <c:x val="6.3194444444443767E-3"/>
                  <c:y val="-4.5741757027844751E-4"/>
                </c:manualLayout>
              </c:layout>
              <c:tx>
                <c:strRef>
                  <c:f>Slide26_Datenblatt!$J$76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{23C0D1C1-5EC5-4B4D-93BB-8ABAA41A2CEE}</c15:txfldGUID>
                      <c15:f>Slide26_Datenblatt!$J$76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2E-5092-419F-8E0A-C0726249E537}"/>
                </c:ext>
              </c:extLst>
            </c:dLbl>
            <c:dLbl>
              <c:idx val="15"/>
              <c:layout>
                <c:manualLayout>
                  <c:x val="8.4027777777777035E-3"/>
                  <c:y val="-4.5741757027844751E-4"/>
                </c:manualLayout>
              </c:layout>
              <c:tx>
                <c:strRef>
                  <c:f>Slide26_Datenblatt!$J$77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{6BF4FD78-51DE-4581-98EC-410D78B59170}</c15:txfldGUID>
                      <c15:f>Slide26_Datenblatt!$J$77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2F-5092-419F-8E0A-C0726249E537}"/>
                </c:ext>
              </c:extLst>
            </c:dLbl>
            <c:dLbl>
              <c:idx val="16"/>
              <c:layout>
                <c:manualLayout>
                  <c:x val="6.3194444444443767E-3"/>
                  <c:y val="-4.5741757027844751E-4"/>
                </c:manualLayout>
              </c:layout>
              <c:tx>
                <c:strRef>
                  <c:f>Slide26_Datenblatt!$J$78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{DCB24785-4C6A-4845-82D3-B76D72211B75}</c15:txfldGUID>
                      <c15:f>Slide26_Datenblatt!$J$78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0-5092-419F-8E0A-C0726249E537}"/>
                </c:ext>
              </c:extLst>
            </c:dLbl>
            <c:dLbl>
              <c:idx val="17"/>
              <c:delete val="1"/>
              <c:extLst>
                <c:ext xmlns:c15="http://schemas.microsoft.com/office/drawing/2012/chart" uri="{CE6537A1-D6FC-4f65-9D91-7224C49458BB}"/>
                <c:ext xmlns:c16="http://schemas.microsoft.com/office/drawing/2014/chart" uri="{C3380CC4-5D6E-409C-BE32-E72D297353CC}">
                  <c16:uniqueId val="{00000031-5092-419F-8E0A-C0726249E537}"/>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Slide26_Datenblatt!$G$61:$G$78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Slide26_Datenblatt!$H$61:$H$78</c:f>
              <c:numCache>
                <c:formatCode>0.00</c:formatCode>
                <c:ptCount val="18"/>
                <c:pt idx="1">
                  <c:v>-12403.150000000001</c:v>
                </c:pt>
                <c:pt idx="2">
                  <c:v>-12403.150000000001</c:v>
                </c:pt>
                <c:pt idx="3">
                  <c:v>-12403.150000000001</c:v>
                </c:pt>
                <c:pt idx="4">
                  <c:v>-12403.150000000001</c:v>
                </c:pt>
                <c:pt idx="5">
                  <c:v>-12403.150000000001</c:v>
                </c:pt>
                <c:pt idx="6">
                  <c:v>-12403.150000000001</c:v>
                </c:pt>
                <c:pt idx="7">
                  <c:v>-12403.150000000001</c:v>
                </c:pt>
                <c:pt idx="8">
                  <c:v>-12403.150000000001</c:v>
                </c:pt>
                <c:pt idx="9">
                  <c:v>-12403.150000000001</c:v>
                </c:pt>
                <c:pt idx="10">
                  <c:v>-12403.150000000001</c:v>
                </c:pt>
                <c:pt idx="11">
                  <c:v>-12403.150000000001</c:v>
                </c:pt>
                <c:pt idx="12">
                  <c:v>-12403.150000000001</c:v>
                </c:pt>
                <c:pt idx="13">
                  <c:v>-12403.150000000001</c:v>
                </c:pt>
                <c:pt idx="14">
                  <c:v>-12403.150000000001</c:v>
                </c:pt>
                <c:pt idx="15">
                  <c:v>-12403.150000000001</c:v>
                </c:pt>
                <c:pt idx="16">
                  <c:v>-12403.150000000001</c:v>
                </c:pt>
                <c:pt idx="17">
                  <c:v>-12403.150000000001</c:v>
                </c:pt>
              </c:numCache>
            </c:numRef>
          </c:yVal>
          <c:smooth val="0"/>
          <c:extLst>
            <c:ext xmlns:c16="http://schemas.microsoft.com/office/drawing/2014/chart" uri="{C3380CC4-5D6E-409C-BE32-E72D297353CC}">
              <c16:uniqueId val="{00000032-5092-419F-8E0A-C0726249E537}"/>
            </c:ext>
          </c:extLst>
        </c:ser>
        <c:ser>
          <c:idx val="9"/>
          <c:order val="6"/>
          <c:tx>
            <c:v>Achse</c:v>
          </c:tx>
          <c:spPr>
            <a:ln w="38100">
              <a:solidFill>
                <a:srgbClr val="000000"/>
              </a:solidFill>
              <a:prstDash val="solid"/>
            </a:ln>
          </c:spPr>
          <c:marker>
            <c:symbol val="none"/>
          </c:marker>
          <c:xVal>
            <c:numRef>
              <c:f>Slide26_Datenblatt!$L$61:$L$67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Slide26_Datenblatt!$M$61:$M$67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3-5092-419F-8E0A-C0726249E537}"/>
            </c:ext>
          </c:extLst>
        </c:ser>
        <c:ser>
          <c:idx val="11"/>
          <c:order val="7"/>
          <c:tx>
            <c:v>rubrik</c:v>
          </c:tx>
          <c:spPr>
            <a:ln w="28575">
              <a:noFill/>
            </a:ln>
          </c:spPr>
          <c:marker>
            <c:symbol val="none"/>
          </c:marker>
          <c:dLbls>
            <c:dLbl>
              <c:idx val="0"/>
              <c:layout>
                <c:manualLayout>
                  <c:x val="-4.5138888888888833E-3"/>
                  <c:y val="-3.296835370326226E-3"/>
                </c:manualLayout>
              </c:layout>
              <c:tx>
                <c:strRef>
                  <c:f>Slide26_Datenblatt!$A$4</c:f>
                  <c:strCache>
                    <c:ptCount val="1"/>
                    <c:pt idx="0">
                      <c:v>Verbund-verbindlichkeiten</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{2CB34ECB-4BB7-4798-AC0B-5298B6F395CB}</c15:txfldGUID>
                      <c15:f>Slide26_Datenblatt!$A$4</c15:f>
                      <c15:dlblFieldTableCache>
                        <c:ptCount val="1"/>
                        <c:pt idx="0">
                          <c:v>Verbund-verbindlichkeiten</c:v>
                        </c:pt>
                      </c15:dlblFieldTableCache>
                    </c15:dlblFTEntry>
                  </c15:dlblFieldTable>
                  <c15:showDataLabelsRange val="0"/>
                </c:ext>
                <c:ext xmlns:c16="http://schemas.microsoft.com/office/drawing/2014/chart" uri="{C3380CC4-5D6E-409C-BE32-E72D297353CC}">
                  <c16:uniqueId val="{00000034-5092-419F-8E0A-C0726249E537}"/>
                </c:ext>
              </c:extLst>
            </c:dLbl>
            <c:dLbl>
              <c:idx val="1"/>
              <c:delete val="1"/>
              <c:extLst>
                <c:ext xmlns:c15="http://schemas.microsoft.com/office/drawing/2012/chart" uri="{CE6537A1-D6FC-4f65-9D91-7224C49458BB}"/>
                <c:ext xmlns:c16="http://schemas.microsoft.com/office/drawing/2014/chart" uri="{C3380CC4-5D6E-409C-BE32-E72D297353CC}">
                  <c16:uniqueId val="{00000035-5092-419F-8E0A-C0726249E537}"/>
                </c:ext>
              </c:extLst>
            </c:dLbl>
            <c:dLbl>
              <c:idx val="2"/>
              <c:delete val="1"/>
              <c:extLst>
                <c:ext xmlns:c15="http://schemas.microsoft.com/office/drawing/2012/chart" uri="{CE6537A1-D6FC-4f65-9D91-7224C49458BB}"/>
                <c:ext xmlns:c16="http://schemas.microsoft.com/office/drawing/2014/chart" uri="{C3380CC4-5D6E-409C-BE32-E72D297353CC}">
                  <c16:uniqueId val="{00000036-5092-419F-8E0A-C0726249E537}"/>
                </c:ext>
              </c:extLst>
            </c:dLbl>
            <c:dLbl>
              <c:idx val="3"/>
              <c:delete val="1"/>
              <c:extLst>
                <c:ext xmlns:c15="http://schemas.microsoft.com/office/drawing/2012/chart" uri="{CE6537A1-D6FC-4f65-9D91-7224C49458BB}"/>
                <c:ext xmlns:c16="http://schemas.microsoft.com/office/drawing/2014/chart" uri="{C3380CC4-5D6E-409C-BE32-E72D297353CC}">
                  <c16:uniqueId val="{00000037-5092-419F-8E0A-C0726249E537}"/>
                </c:ext>
              </c:extLst>
            </c:dLbl>
            <c:dLbl>
              <c:idx val="4"/>
              <c:delete val="1"/>
              <c:extLst>
                <c:ext xmlns:c15="http://schemas.microsoft.com/office/drawing/2012/chart" uri="{CE6537A1-D6FC-4f65-9D91-7224C49458BB}"/>
                <c:ext xmlns:c16="http://schemas.microsoft.com/office/drawing/2014/chart" uri="{C3380CC4-5D6E-409C-BE32-E72D297353CC}">
                  <c16:uniqueId val="{00000038-5092-419F-8E0A-C0726249E537}"/>
                </c:ext>
              </c:extLst>
            </c:dLbl>
            <c:dLbl>
              <c:idx val="5"/>
              <c:delete val="1"/>
              <c:extLst>
                <c:ext xmlns:c15="http://schemas.microsoft.com/office/drawing/2012/chart" uri="{CE6537A1-D6FC-4f65-9D91-7224C49458BB}"/>
                <c:ext xmlns:c16="http://schemas.microsoft.com/office/drawing/2014/chart" uri="{C3380CC4-5D6E-409C-BE32-E72D297353CC}">
                  <c16:uniqueId val="{00000039-5092-419F-8E0A-C0726249E537}"/>
                </c:ext>
              </c:extLst>
            </c:dLbl>
            <c:dLbl>
              <c:idx val="6"/>
              <c:layout>
                <c:manualLayout>
                  <c:x val="-2.4305555555555781E-3"/>
                  <c:y val="-1.6133336868244946E-3"/>
                </c:manualLayout>
              </c:layout>
              <c:tx>
                <c:strRef>
                  <c:f>Slide26_Datenblatt!$A$5</c:f>
                  <c:strCache>
                    <c:ptCount val="1"/>
                    <c:pt idx="0">
                      <c:v>Rückstellungen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{116C3844-E15F-4620-BA40-F70EC0873025}</c15:txfldGUID>
                      <c15:f>Slide26_Datenblatt!$A$5</c15:f>
                      <c15:dlblFieldTableCache>
                        <c:ptCount val="1"/>
                        <c:pt idx="0">
                          <c:v>Rückstellungen
</c:v>
                        </c:pt>
                      </c15:dlblFieldTableCache>
                    </c15:dlblFTEntry>
                  </c15:dlblFieldTable>
                  <c15:showDataLabelsRange val="0"/>
                </c:ext>
                <c:ext xmlns:c16="http://schemas.microsoft.com/office/drawing/2014/chart" uri="{C3380CC4-5D6E-409C-BE32-E72D297353CC}">
                  <c16:uniqueId val="{0000003A-5092-419F-8E0A-C0726249E537}"/>
                </c:ext>
              </c:extLst>
            </c:dLbl>
            <c:dLbl>
              <c:idx val="7"/>
              <c:delete val="1"/>
              <c:extLst>
                <c:ext xmlns:c15="http://schemas.microsoft.com/office/drawing/2012/chart" uri="{CE6537A1-D6FC-4f65-9D91-7224C49458BB}"/>
                <c:ext xmlns:c16="http://schemas.microsoft.com/office/drawing/2014/chart" uri="{C3380CC4-5D6E-409C-BE32-E72D297353CC}">
                  <c16:uniqueId val="{0000003B-5092-419F-8E0A-C0726249E537}"/>
                </c:ext>
              </c:extLst>
            </c:dLbl>
            <c:dLbl>
              <c:idx val="8"/>
              <c:delete val="1"/>
              <c:extLst>
                <c:ext xmlns:c15="http://schemas.microsoft.com/office/drawing/2012/chart" uri="{CE6537A1-D6FC-4f65-9D91-7224C49458BB}"/>
                <c:ext xmlns:c16="http://schemas.microsoft.com/office/drawing/2014/chart" uri="{C3380CC4-5D6E-409C-BE32-E72D297353CC}">
                  <c16:uniqueId val="{0000003C-5092-419F-8E0A-C0726249E537}"/>
                </c:ext>
              </c:extLst>
            </c:dLbl>
            <c:dLbl>
              <c:idx val="9"/>
              <c:delete val="1"/>
              <c:extLst>
                <c:ext xmlns:c15="http://schemas.microsoft.com/office/drawing/2012/chart" uri="{CE6537A1-D6FC-4f65-9D91-7224C49458BB}"/>
                <c:ext xmlns:c16="http://schemas.microsoft.com/office/drawing/2014/chart" uri="{C3380CC4-5D6E-409C-BE32-E72D297353CC}">
                  <c16:uniqueId val="{0000003D-5092-419F-8E0A-C0726249E537}"/>
                </c:ext>
              </c:extLst>
            </c:dLbl>
            <c:dLbl>
              <c:idx val="10"/>
              <c:delete val="1"/>
              <c:extLst>
                <c:ext xmlns:c15="http://schemas.microsoft.com/office/drawing/2012/chart" uri="{CE6537A1-D6FC-4f65-9D91-7224C49458BB}"/>
                <c:ext xmlns:c16="http://schemas.microsoft.com/office/drawing/2014/chart" uri="{C3380CC4-5D6E-409C-BE32-E72D297353CC}">
                  <c16:uniqueId val="{0000003E-5092-419F-8E0A-C0726249E537}"/>
                </c:ext>
              </c:extLst>
            </c:dLbl>
            <c:dLbl>
              <c:idx val="11"/>
              <c:delete val="1"/>
              <c:extLst>
                <c:ext xmlns:c15="http://schemas.microsoft.com/office/drawing/2012/chart" uri="{CE6537A1-D6FC-4f65-9D91-7224C49458BB}"/>
                <c:ext xmlns:c16="http://schemas.microsoft.com/office/drawing/2014/chart" uri="{C3380CC4-5D6E-409C-BE32-E72D297353CC}">
                  <c16:uniqueId val="{0000003F-5092-419F-8E0A-C0726249E537}"/>
                </c:ext>
              </c:extLst>
            </c:dLbl>
            <c:dLbl>
              <c:idx val="12"/>
              <c:delete val="1"/>
              <c:extLst>
                <c:ext xmlns:c15="http://schemas.microsoft.com/office/drawing/2012/chart" uri="{CE6537A1-D6FC-4f65-9D91-7224C49458BB}"/>
                <c:ext xmlns:c16="http://schemas.microsoft.com/office/drawing/2014/chart" uri="{C3380CC4-5D6E-409C-BE32-E72D297353CC}">
                  <c16:uniqueId val="{00000040-5092-419F-8E0A-C0726249E537}"/>
                </c:ext>
              </c:extLst>
            </c:dLbl>
            <c:dLbl>
              <c:idx val="13"/>
              <c:layout>
                <c:manualLayout>
                  <c:x val="-4.5138888888889526E-3"/>
                  <c:y val="-1.6133336868244946E-3"/>
                </c:manualLayout>
              </c:layout>
              <c:tx>
                <c:strRef>
                  <c:f>Slide26_Datenblatt!$A$6</c:f>
                  <c:strCache>
                    <c:ptCount val="1"/>
                    <c:pt idx="0">
                      <c:v>andere Verbindlichkeiten</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{63878B5E-9E4B-45C3-8A2B-B5D9BEF8F8A5}</c15:txfldGUID>
                      <c15:f>Slide26_Datenblatt!$A$6</c15:f>
                      <c15:dlblFieldTableCache>
                        <c:ptCount val="1"/>
                        <c:pt idx="0">
                          <c:v>andere Verbindlichkeiten</c:v>
                        </c:pt>
                      </c15:dlblFieldTableCache>
                    </c15:dlblFTEntry>
                  </c15:dlblFieldTable>
                  <c15:showDataLabelsRange val="0"/>
                </c:ext>
                <c:ext xmlns:c16="http://schemas.microsoft.com/office/drawing/2014/chart" uri="{C3380CC4-5D6E-409C-BE32-E72D297353CC}">
                  <c16:uniqueId val="{00000041-5092-419F-8E0A-C0726249E537}"/>
                </c:ext>
              </c:extLst>
            </c:dLbl>
            <c:dLbl>
              <c:idx val="14"/>
              <c:delete val="1"/>
              <c:extLst>
                <c:ext xmlns:c15="http://schemas.microsoft.com/office/drawing/2012/chart" uri="{CE6537A1-D6FC-4f65-9D91-7224C49458BB}"/>
                <c:ext xmlns:c16="http://schemas.microsoft.com/office/drawing/2014/chart" uri="{C3380CC4-5D6E-409C-BE32-E72D297353CC}">
                  <c16:uniqueId val="{00000042-5092-419F-8E0A-C0726249E537}"/>
                </c:ext>
              </c:extLst>
            </c:dLbl>
            <c:dLbl>
              <c:idx val="15"/>
              <c:delete val="1"/>
              <c:extLst>
                <c:ext xmlns:c15="http://schemas.microsoft.com/office/drawing/2012/chart" uri="{CE6537A1-D6FC-4f65-9D91-7224C49458BB}"/>
                <c:ext xmlns:c16="http://schemas.microsoft.com/office/drawing/2014/chart" uri="{C3380CC4-5D6E-409C-BE32-E72D297353CC}">
                  <c16:uniqueId val="{00000043-5092-419F-8E0A-C0726249E537}"/>
                </c:ext>
              </c:extLst>
            </c:dLbl>
            <c:dLbl>
              <c:idx val="16"/>
              <c:delete val="1"/>
              <c:extLst>
                <c:ext xmlns:c15="http://schemas.microsoft.com/office/drawing/2012/chart" uri="{CE6537A1-D6FC-4f65-9D91-7224C49458BB}"/>
                <c:ext xmlns:c16="http://schemas.microsoft.com/office/drawing/2014/chart" uri="{C3380CC4-5D6E-409C-BE32-E72D297353CC}">
                  <c16:uniqueId val="{00000044-5092-419F-8E0A-C0726249E537}"/>
                </c:ext>
              </c:extLst>
            </c:dLbl>
            <c:dLbl>
              <c:idx val="17"/>
              <c:delete val="1"/>
              <c:extLst>
                <c:ext xmlns:c15="http://schemas.microsoft.com/office/drawing/2012/chart" uri="{CE6537A1-D6FC-4f65-9D91-7224C49458BB}"/>
                <c:ext xmlns:c16="http://schemas.microsoft.com/office/drawing/2014/chart" uri="{C3380CC4-5D6E-409C-BE32-E72D297353CC}">
                  <c16:uniqueId val="{00000045-5092-419F-8E0A-C0726249E537}"/>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Slide26_Datenblatt!$O$61:$O$78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Slide26_Datenblatt!$P$61:$P$78</c:f>
              <c:numCache>
                <c:formatCode>#,##0</c:formatCode>
                <c:ptCount val="18"/>
                <c:pt idx="0">
                  <c:v>-62015.75</c:v>
                </c:pt>
                <c:pt idx="1">
                  <c:v>-62015.75</c:v>
                </c:pt>
                <c:pt idx="2">
                  <c:v>-62015.75</c:v>
                </c:pt>
                <c:pt idx="3">
                  <c:v>-62015.75</c:v>
                </c:pt>
                <c:pt idx="4">
                  <c:v>-62015.75</c:v>
                </c:pt>
                <c:pt idx="5">
                  <c:v>-62015.75</c:v>
                </c:pt>
                <c:pt idx="6">
                  <c:v>-62015.75</c:v>
                </c:pt>
                <c:pt idx="7">
                  <c:v>-62015.75</c:v>
                </c:pt>
                <c:pt idx="8">
                  <c:v>-62015.75</c:v>
                </c:pt>
                <c:pt idx="9">
                  <c:v>-62015.75</c:v>
                </c:pt>
                <c:pt idx="10">
                  <c:v>-62015.75</c:v>
                </c:pt>
                <c:pt idx="11">
                  <c:v>-62015.75</c:v>
                </c:pt>
                <c:pt idx="12">
                  <c:v>-62015.75</c:v>
                </c:pt>
                <c:pt idx="13">
                  <c:v>-62015.75</c:v>
                </c:pt>
                <c:pt idx="14">
                  <c:v>-62015.75</c:v>
                </c:pt>
                <c:pt idx="15">
                  <c:v>-62015.75</c:v>
                </c:pt>
                <c:pt idx="16">
                  <c:v>-62015.75</c:v>
                </c:pt>
                <c:pt idx="17">
                  <c:v>-62015.75</c:v>
                </c:pt>
              </c:numCache>
            </c:numRef>
          </c:yVal>
          <c:smooth val="0"/>
          <c:extLst>
            <c:ext xmlns:c16="http://schemas.microsoft.com/office/drawing/2014/chart" uri="{C3380CC4-5D6E-409C-BE32-E72D297353CC}">
              <c16:uniqueId val="{00000046-5092-419F-8E0A-C0726249E537}"/>
            </c:ext>
          </c:extLst>
        </c:ser>
        <c:dLbls>
          <c:showLegendKey val="0"/>
          <c:showVal val="0"/>
          <c:showCatName val="0"/>
          <c:showSerName val="0"/>
          <c:showPercent val="0"/>
          <c:showBubbleSize val="0"/>
        </c:dLbls>
        <c:axId val="317598336"/>
        <c:axId val="317620608"/>
      </c:scatterChart>
      <c:catAx>
        <c:axId val="317578624"/>
        <c:scaling>
          <c:orientation val="minMax"/>
        </c:scaling>
        <c:delete val="1"/>
        <c:axPos val="b"/>
        <c:numFmt formatCode="General" sourceLinked="0"/>
        <c:majorTickMark val="out"/>
        <c:minorTickMark val="none"/>
        <c:tickLblPos val="nextTo"/>
        <c:crossAx val="317596800"/>
        <c:crosses val="autoZero"/>
        <c:auto val="0"/>
        <c:lblAlgn val="ctr"/>
        <c:lblOffset val="100"/>
        <c:noMultiLvlLbl val="0"/>
      </c:catAx>
      <c:valAx>
        <c:axId val="317596800"/>
        <c:scaling>
          <c:orientation val="minMax"/>
        </c:scaling>
        <c:delete val="1"/>
        <c:axPos val="l"/>
        <c:numFmt formatCode="General" sourceLinked="1"/>
        <c:majorTickMark val="out"/>
        <c:minorTickMark val="none"/>
        <c:tickLblPos val="nextTo"/>
        <c:crossAx val="317578624"/>
        <c:crosses val="autoZero"/>
        <c:crossBetween val="between"/>
      </c:valAx>
      <c:catAx>
        <c:axId val="317598336"/>
        <c:scaling>
          <c:orientation val="minMax"/>
        </c:scaling>
        <c:delete val="1"/>
        <c:axPos val="b"/>
        <c:majorTickMark val="out"/>
        <c:minorTickMark val="none"/>
        <c:tickLblPos val="nextTo"/>
        <c:crossAx val="317620608"/>
        <c:crosses val="autoZero"/>
        <c:auto val="1"/>
        <c:lblAlgn val="ctr"/>
        <c:lblOffset val="100"/>
        <c:noMultiLvlLbl val="0"/>
      </c:catAx>
      <c:valAx>
        <c:axId val="317620608"/>
        <c:scaling>
          <c:orientation val="minMax"/>
        </c:scaling>
        <c:delete val="1"/>
        <c:axPos val="r"/>
        <c:numFmt formatCode="General" sourceLinked="1"/>
        <c:majorTickMark val="out"/>
        <c:minorTickMark val="none"/>
        <c:tickLblPos val="nextTo"/>
        <c:crossAx val="317598336"/>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7294629215"/>
        </c:manualLayout>
      </c:layout>
      <c:barChart>
        <c:barDir val="col"/>
        <c:grouping val="stacked"/>
        <c:varyColors val="0"/>
        <c:ser>
          <c:idx val="0"/>
          <c:order val="0"/>
          <c:tx>
            <c:strRef>
              <c:f>Slide27_Datenblatt!$A$13</c:f>
              <c:strCache>
                <c:ptCount val="1"/>
                <c:pt idx="0">
                  <c:v>kurzfristig</c:v>
                </c:pt>
              </c:strCache>
            </c:strRef>
          </c:tx>
          <c:spPr>
            <a:solidFill>
              <a:srgbClr val="6464FF"/>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1-BC37-43CD-9BEE-9E9FA353C19F}"/>
              </c:ext>
            </c:extLst>
          </c:dPt>
          <c:cat>
            <c:numRef>
              <c:f>Slide27_Datenblatt!$B$12:$G$12</c:f>
              <c:numCache>
                <c:formatCode>#,##0</c:formatCode>
                <c:ptCount val="6"/>
                <c:pt idx="0" formatCode="0">
                  <c:v>1306203</c:v>
                </c:pt>
                <c:pt idx="1">
                  <c:v>1306203</c:v>
                </c:pt>
                <c:pt idx="2">
                  <c:v>1196246</c:v>
                </c:pt>
                <c:pt idx="3">
                  <c:v>711708</c:v>
                </c:pt>
                <c:pt idx="4">
                  <c:v>668979</c:v>
                </c:pt>
                <c:pt idx="5">
                  <c:v>698304</c:v>
                </c:pt>
              </c:numCache>
            </c:numRef>
          </c:cat>
          <c:val>
            <c:numRef>
              <c:f>Slide27_Datenblatt!$B$13:$G$13</c:f>
              <c:numCache>
                <c:formatCode>#,##0</c:formatCode>
                <c:ptCount val="6"/>
                <c:pt idx="0" formatCode="0">
                  <c:v>591971.19960000005</c:v>
                </c:pt>
                <c:pt idx="1">
                  <c:v>591971.19960000005</c:v>
                </c:pt>
                <c:pt idx="2">
                  <c:v>574556.95380000002</c:v>
                </c:pt>
                <c:pt idx="3">
                  <c:v>416064.49680000002</c:v>
                </c:pt>
                <c:pt idx="4">
                  <c:v>416305.63169999997</c:v>
                </c:pt>
                <c:pt idx="5">
                  <c:v>414094.27199999994</c:v>
                </c:pt>
              </c:numCache>
            </c:numRef>
          </c:val>
          <c:extLst>
            <c:ext xmlns:c16="http://schemas.microsoft.com/office/drawing/2014/chart" uri="{C3380CC4-5D6E-409C-BE32-E72D297353CC}">
              <c16:uniqueId val="{00000002-BC37-43CD-9BEE-9E9FA353C19F}"/>
            </c:ext>
          </c:extLst>
        </c:ser>
        <c:ser>
          <c:idx val="1"/>
          <c:order val="1"/>
          <c:tx>
            <c:strRef>
              <c:f>Slide27_Datenblatt!$A$14</c:f>
              <c:strCache>
                <c:ptCount val="1"/>
                <c:pt idx="0">
                  <c:v>mittelfristig</c:v>
                </c:pt>
              </c:strCache>
            </c:strRef>
          </c:tx>
          <c:spPr>
            <a:solidFill>
              <a:srgbClr val="8080FF"/>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4-BC37-43CD-9BEE-9E9FA353C19F}"/>
              </c:ext>
            </c:extLst>
          </c:dPt>
          <c:cat>
            <c:numRef>
              <c:f>Slide27_Datenblatt!$B$12:$G$12</c:f>
              <c:numCache>
                <c:formatCode>#,##0</c:formatCode>
                <c:ptCount val="6"/>
                <c:pt idx="0" formatCode="0">
                  <c:v>1306203</c:v>
                </c:pt>
                <c:pt idx="1">
                  <c:v>1306203</c:v>
                </c:pt>
                <c:pt idx="2">
                  <c:v>1196246</c:v>
                </c:pt>
                <c:pt idx="3">
                  <c:v>711708</c:v>
                </c:pt>
                <c:pt idx="4">
                  <c:v>668979</c:v>
                </c:pt>
                <c:pt idx="5">
                  <c:v>698304</c:v>
                </c:pt>
              </c:numCache>
            </c:numRef>
          </c:cat>
          <c:val>
            <c:numRef>
              <c:f>Slide27_Datenblatt!$B$14:$G$14</c:f>
              <c:numCache>
                <c:formatCode>#,##0</c:formatCode>
                <c:ptCount val="6"/>
                <c:pt idx="0" formatCode="0">
                  <c:v>377492.66699999996</c:v>
                </c:pt>
                <c:pt idx="1">
                  <c:v>377492.66699999996</c:v>
                </c:pt>
                <c:pt idx="2">
                  <c:v>361146.66740000003</c:v>
                </c:pt>
                <c:pt idx="3">
                  <c:v>58288.885199999997</c:v>
                </c:pt>
                <c:pt idx="4">
                  <c:v>32244.787800000002</c:v>
                </c:pt>
                <c:pt idx="5">
                  <c:v>28770.124800000001</c:v>
                </c:pt>
              </c:numCache>
            </c:numRef>
          </c:val>
          <c:extLst>
            <c:ext xmlns:c16="http://schemas.microsoft.com/office/drawing/2014/chart" uri="{C3380CC4-5D6E-409C-BE32-E72D297353CC}">
              <c16:uniqueId val="{00000005-BC37-43CD-9BEE-9E9FA353C19F}"/>
            </c:ext>
          </c:extLst>
        </c:ser>
        <c:ser>
          <c:idx val="2"/>
          <c:order val="2"/>
          <c:tx>
            <c:strRef>
              <c:f>Slide27_Datenblatt!$A$15</c:f>
              <c:strCache>
                <c:ptCount val="1"/>
                <c:pt idx="0">
                  <c:v>langfristig</c:v>
                </c:pt>
              </c:strCache>
            </c:strRef>
          </c:tx>
          <c:spPr>
            <a:solidFill>
              <a:srgbClr val="B8B8FF"/>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7-BC37-43CD-9BEE-9E9FA353C19F}"/>
              </c:ext>
            </c:extLst>
          </c:dPt>
          <c:cat>
            <c:numRef>
              <c:f>Slide27_Datenblatt!$B$12:$G$12</c:f>
              <c:numCache>
                <c:formatCode>#,##0</c:formatCode>
                <c:ptCount val="6"/>
                <c:pt idx="0" formatCode="0">
                  <c:v>1306203</c:v>
                </c:pt>
                <c:pt idx="1">
                  <c:v>1306203</c:v>
                </c:pt>
                <c:pt idx="2">
                  <c:v>1196246</c:v>
                </c:pt>
                <c:pt idx="3">
                  <c:v>711708</c:v>
                </c:pt>
                <c:pt idx="4">
                  <c:v>668979</c:v>
                </c:pt>
                <c:pt idx="5">
                  <c:v>698304</c:v>
                </c:pt>
              </c:numCache>
            </c:numRef>
          </c:cat>
          <c:val>
            <c:numRef>
              <c:f>Slide27_Datenblatt!$B$15:$G$15</c:f>
              <c:numCache>
                <c:formatCode>#,##0</c:formatCode>
                <c:ptCount val="6"/>
                <c:pt idx="0" formatCode="0">
                  <c:v>215262.25440000001</c:v>
                </c:pt>
                <c:pt idx="1">
                  <c:v>215262.25440000001</c:v>
                </c:pt>
                <c:pt idx="2">
                  <c:v>135534.67180000001</c:v>
                </c:pt>
                <c:pt idx="3">
                  <c:v>112236.35159999999</c:v>
                </c:pt>
                <c:pt idx="4">
                  <c:v>110047.04549999999</c:v>
                </c:pt>
                <c:pt idx="5">
                  <c:v>115499.4816</c:v>
                </c:pt>
              </c:numCache>
            </c:numRef>
          </c:val>
          <c:extLst>
            <c:ext xmlns:c16="http://schemas.microsoft.com/office/drawing/2014/chart" uri="{C3380CC4-5D6E-409C-BE32-E72D297353CC}">
              <c16:uniqueId val="{00000008-BC37-43CD-9BEE-9E9FA353C19F}"/>
            </c:ext>
          </c:extLst>
        </c:ser>
        <c:ser>
          <c:idx val="3"/>
          <c:order val="5"/>
          <c:tx>
            <c:v>Absolut</c:v>
          </c:tx>
          <c:spPr>
            <a:noFill/>
            <a:ln w="25400">
              <a:noFill/>
            </a:ln>
          </c:spPr>
          <c:invertIfNegative val="0"/>
          <c:cat>
            <c:numRef>
              <c:f>Slide27_Datenblatt!$B$12:$G$12</c:f>
              <c:numCache>
                <c:formatCode>#,##0</c:formatCode>
                <c:ptCount val="6"/>
                <c:pt idx="0" formatCode="0">
                  <c:v>1306203</c:v>
                </c:pt>
                <c:pt idx="1">
                  <c:v>1306203</c:v>
                </c:pt>
                <c:pt idx="2">
                  <c:v>1196246</c:v>
                </c:pt>
                <c:pt idx="3">
                  <c:v>711708</c:v>
                </c:pt>
                <c:pt idx="4">
                  <c:v>668979</c:v>
                </c:pt>
                <c:pt idx="5">
                  <c:v>698304</c:v>
                </c:pt>
              </c:numCache>
            </c:numRef>
          </c:cat>
          <c:val>
            <c:numRef>
              <c:f>Slide27_Datenblatt!$B$16:$G$16</c:f>
              <c:numCache>
                <c:formatCode>0</c:formatCode>
                <c:ptCount val="6"/>
                <c:pt idx="0">
                  <c:v>118472.6121</c:v>
                </c:pt>
                <c:pt idx="1">
                  <c:v>118472.6121</c:v>
                </c:pt>
                <c:pt idx="2">
                  <c:v>118472.6121</c:v>
                </c:pt>
                <c:pt idx="3">
                  <c:v>118472.6121</c:v>
                </c:pt>
                <c:pt idx="4">
                  <c:v>118472.6121</c:v>
                </c:pt>
                <c:pt idx="5">
                  <c:v>118472.6121</c:v>
                </c:pt>
              </c:numCache>
            </c:numRef>
          </c:val>
          <c:extLst>
            <c:ext xmlns:c16="http://schemas.microsoft.com/office/drawing/2014/chart" uri="{C3380CC4-5D6E-409C-BE32-E72D297353CC}">
              <c16:uniqueId val="{00000009-BC37-43CD-9BEE-9E9FA353C19F}"/>
            </c:ext>
          </c:extLst>
        </c:ser>
        <c:dLbls>
          <c:showLegendKey val="0"/>
          <c:showVal val="0"/>
          <c:showCatName val="0"/>
          <c:showSerName val="0"/>
          <c:showPercent val="0"/>
          <c:showBubbleSize val="0"/>
        </c:dLbls>
        <c:gapWidth val="50"/>
        <c:overlap val="100"/>
        <c:axId val="317859712"/>
        <c:axId val="317861248"/>
      </c:barChart>
      <c:scatterChart>
        <c:scatterStyle val="lineMarker"/>
        <c:varyColors val="0"/>
        <c:ser>
          <c:idx val="6"/>
          <c:order val="3"/>
          <c:tx>
            <c:v>xAchse</c:v>
          </c:tx>
          <c:spPr>
            <a:ln w="38100">
              <a:solidFill>
                <a:srgbClr val="000000"/>
              </a:solidFill>
              <a:prstDash val="solid"/>
            </a:ln>
          </c:spPr>
          <c:marker>
            <c:symbol val="none"/>
          </c:marker>
          <c:xVal>
            <c:numRef>
              <c:f>Slide27_Datenblatt!$I$55:$I$56</c:f>
              <c:numCache>
                <c:formatCode>General</c:formatCode>
                <c:ptCount val="2"/>
                <c:pt idx="0">
                  <c:v>1.5</c:v>
                </c:pt>
                <c:pt idx="1">
                  <c:v>6.5</c:v>
                </c:pt>
              </c:numCache>
            </c:numRef>
          </c:xVal>
          <c:yVal>
            <c:numRef>
              <c:f>Slide27_Datenblatt!$J$55:$J$56</c:f>
              <c:numCache>
                <c:formatCode>General</c:formatCode>
                <c:ptCount val="2"/>
                <c:pt idx="0">
                  <c:v>2.5000000000000001E-5</c:v>
                </c:pt>
                <c:pt idx="1">
                  <c:v>2.5000000000000001E-5</c:v>
                </c:pt>
              </c:numCache>
            </c:numRef>
          </c:yVal>
          <c:smooth val="0"/>
          <c:extLst>
            <c:ext xmlns:c16="http://schemas.microsoft.com/office/drawing/2014/chart" uri="{C3380CC4-5D6E-409C-BE32-E72D297353CC}">
              <c16:uniqueId val="{0000000A-BC37-43CD-9BEE-9E9FA353C19F}"/>
            </c:ext>
          </c:extLst>
        </c:ser>
        <c:ser>
          <c:idx val="5"/>
          <c:order val="4"/>
          <c:tx>
            <c:v>Beschriftung</c:v>
          </c:tx>
          <c:spPr>
            <a:ln w="28575">
              <a:noFill/>
            </a:ln>
          </c:spPr>
          <c:marker>
            <c:symbol val="none"/>
          </c:marker>
          <c:dLbls>
            <c:dLbl>
              <c:idx val="0"/>
              <c:tx>
                <c:strRef>
                  <c:f>Slide27_Datenblatt!$I$59</c:f>
                  <c:strCache>
                    <c:ptCount val="1"/>
                    <c:pt idx="0">
                      <c:v>2014</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{0F5426C1-39F5-4158-A2B1-18762CD47DBD}</c15:txfldGUID>
                      <c15:f>Slide27_Datenblatt!$I$59</c15:f>
                      <c15:dlblFieldTableCache>
                        <c:ptCount val="1"/>
                        <c:pt idx="0">
                          <c:v>2014</c:v>
                        </c:pt>
                      </c15:dlblFieldTableCache>
                    </c15:dlblFTEntry>
                  </c15:dlblFieldTable>
                  <c15:showDataLabelsRange val="0"/>
                </c:ext>
                <c:ext xmlns:c16="http://schemas.microsoft.com/office/drawing/2014/chart" uri="{C3380CC4-5D6E-409C-BE32-E72D297353CC}">
                  <c16:uniqueId val="{0000000B-BC37-43CD-9BEE-9E9FA353C19F}"/>
                </c:ext>
              </c:extLst>
            </c:dLbl>
            <c:dLbl>
              <c:idx val="1"/>
              <c:tx>
                <c:strRef>
                  <c:f>Slide27_Datenblatt!$J$59</c:f>
                  <c:strCache>
                    <c:ptCount val="1"/>
                    <c:pt idx="0">
                      <c:v>2015</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{736EB037-5186-4D6B-A7E7-DBC06907B743}</c15:txfldGUID>
                      <c15:f>Slide27_Datenblatt!$J$59</c15:f>
                      <c15:dlblFieldTableCache>
                        <c:ptCount val="1"/>
                        <c:pt idx="0">
                          <c:v>2015</c:v>
                        </c:pt>
                      </c15:dlblFieldTableCache>
                    </c15:dlblFTEntry>
                  </c15:dlblFieldTable>
                  <c15:showDataLabelsRange val="0"/>
                </c:ext>
                <c:ext xmlns:c16="http://schemas.microsoft.com/office/drawing/2014/chart" uri="{C3380CC4-5D6E-409C-BE32-E72D297353CC}">
                  <c16:uniqueId val="{0000000C-BC37-43CD-9BEE-9E9FA353C19F}"/>
                </c:ext>
              </c:extLst>
            </c:dLbl>
            <c:dLbl>
              <c:idx val="2"/>
              <c:tx>
                <c:strRef>
                  <c:f>Slide27_Datenblatt!$K$59</c:f>
                  <c:strCache>
                    <c:ptCount val="1"/>
                    <c:pt idx="0">
                      <c:v>2016</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{C0190CF9-DDB6-4150-8EB5-F4F8CB6438D4}</c15:txfldGUID>
                      <c15:f>Slide27_Datenblatt!$K$59</c15:f>
                      <c15:dlblFieldTableCache>
                        <c:ptCount val="1"/>
                        <c:pt idx="0">
                          <c:v>2016</c:v>
                        </c:pt>
                      </c15:dlblFieldTableCache>
                    </c15:dlblFTEntry>
                  </c15:dlblFieldTable>
                  <c15:showDataLabelsRange val="0"/>
                </c:ext>
                <c:ext xmlns:c16="http://schemas.microsoft.com/office/drawing/2014/chart" uri="{C3380CC4-5D6E-409C-BE32-E72D297353CC}">
                  <c16:uniqueId val="{0000000D-BC37-43CD-9BEE-9E9FA353C19F}"/>
                </c:ext>
              </c:extLst>
            </c:dLbl>
            <c:dLbl>
              <c:idx val="3"/>
              <c:tx>
                <c:strRef>
                  <c:f>Slide27_Datenblatt!$L$59</c:f>
                  <c:strCache>
                    <c:ptCount val="1"/>
                    <c:pt idx="0">
                      <c:v>2017</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{34DC7557-403B-4BBB-987A-75E6DE95514C}</c15:txfldGUID>
                      <c15:f>Slide27_Datenblatt!$L$59</c15:f>
                      <c15:dlblFieldTableCache>
                        <c:ptCount val="1"/>
                        <c:pt idx="0">
                          <c:v>2017</c:v>
                        </c:pt>
                      </c15:dlblFieldTableCache>
                    </c15:dlblFTEntry>
                  </c15:dlblFieldTable>
                  <c15:showDataLabelsRange val="0"/>
                </c:ext>
                <c:ext xmlns:c16="http://schemas.microsoft.com/office/drawing/2014/chart" uri="{C3380CC4-5D6E-409C-BE32-E72D297353CC}">
                  <c16:uniqueId val="{0000000E-BC37-43CD-9BEE-9E9FA353C19F}"/>
                </c:ext>
              </c:extLst>
            </c:dLbl>
            <c:dLbl>
              <c:idx val="4"/>
              <c:tx>
                <c:strRef>
                  <c:f>Slide27_Datenblatt!$M$59</c:f>
                  <c:strCache>
                    <c:ptCount val="1"/>
                    <c:pt idx="0">
                      <c:v>2018</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{1AEBB88C-9195-45E9-9978-37AEC51B77B7}</c15:txfldGUID>
                      <c15:f>Slide27_Datenblatt!$M$59</c15:f>
                      <c15:dlblFieldTableCache>
                        <c:ptCount val="1"/>
                        <c:pt idx="0">
                          <c:v>2018</c:v>
                        </c:pt>
                      </c15:dlblFieldTableCache>
                    </c15:dlblFTEntry>
                  </c15:dlblFieldTable>
                  <c15:showDataLabelsRange val="0"/>
                </c:ext>
                <c:ext xmlns:c16="http://schemas.microsoft.com/office/drawing/2014/chart" uri="{C3380CC4-5D6E-409C-BE32-E72D297353CC}">
                  <c16:uniqueId val="{0000000F-BC37-43CD-9BEE-9E9FA353C19F}"/>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Slide27_Datenblatt!$I$60:$M$60</c:f>
              <c:numCache>
                <c:formatCode>General</c:formatCode>
                <c:ptCount val="5"/>
                <c:pt idx="0">
                  <c:v>2</c:v>
                </c:pt>
                <c:pt idx="1">
                  <c:v>3</c:v>
                </c:pt>
                <c:pt idx="2">
                  <c:v>4</c:v>
                </c:pt>
                <c:pt idx="3">
                  <c:v>5</c:v>
                </c:pt>
                <c:pt idx="4">
                  <c:v>6</c:v>
                </c:pt>
              </c:numCache>
            </c:numRef>
          </c:xVal>
          <c:yVal>
            <c:numRef>
              <c:f>Slide27_Datenblatt!$I$61:$M$61</c:f>
              <c:numCache>
                <c:formatCode>#,##0</c:formatCode>
                <c:ptCount val="5"/>
                <c:pt idx="0">
                  <c:v>-59236.305999999997</c:v>
                </c:pt>
                <c:pt idx="1">
                  <c:v>-59236.305999999997</c:v>
                </c:pt>
                <c:pt idx="2">
                  <c:v>-59236.305999999997</c:v>
                </c:pt>
                <c:pt idx="3">
                  <c:v>-59236.305999999997</c:v>
                </c:pt>
                <c:pt idx="4">
                  <c:v>-59236.305999999997</c:v>
                </c:pt>
              </c:numCache>
            </c:numRef>
          </c:yVal>
          <c:smooth val="0"/>
          <c:extLst>
            <c:ext xmlns:c16="http://schemas.microsoft.com/office/drawing/2014/chart" uri="{C3380CC4-5D6E-409C-BE32-E72D297353CC}">
              <c16:uniqueId val="{00000010-BC37-43CD-9BEE-9E9FA353C19F}"/>
            </c:ext>
          </c:extLst>
        </c:ser>
        <c:ser>
          <c:idx val="4"/>
          <c:order val="6"/>
          <c:tx>
            <c:strRef>
              <c:f>Slide27_Datenblatt!$A$57</c:f>
              <c:strCache>
                <c:ptCount val="1"/>
                <c:pt idx="0">
                  <c:v>kfr Beschriftung</c:v>
                </c:pt>
              </c:strCache>
            </c:strRef>
          </c:tx>
          <c:spPr>
            <a:ln w="28575">
              <a:noFill/>
            </a:ln>
          </c:spPr>
          <c:marker>
            <c:symbol val="none"/>
          </c:marker>
          <c:dLbls>
            <c:dLbl>
              <c:idx val="0"/>
              <c:layout>
                <c:manualLayout>
                  <c:x val="-9.0972222222222218E-2"/>
                  <c:y val="-4.8145496964394309E-3"/>
                </c:manualLayout>
              </c:layout>
              <c:tx>
                <c:strRef>
                  <c:f>Slide27_Datenblatt!$A$13</c:f>
                  <c:strCache>
                    <c:ptCount val="1"/>
                    <c:pt idx="0">
                      <c:v>kurzfristig</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{22FE0C18-0D62-429B-BA53-4F2B8EFE8107}</c15:txfldGUID>
                      <c15:f>Slide27_Datenblatt!$A$13</c15:f>
                      <c15:dlblFieldTableCache>
                        <c:ptCount val="1"/>
                        <c:pt idx="0">
                          <c:v>kurzfristig</c:v>
                        </c:pt>
                      </c15:dlblFieldTableCache>
                    </c15:dlblFTEntry>
                  </c15:dlblFieldTable>
                  <c15:showDataLabelsRange val="0"/>
                </c:ext>
                <c:ext xmlns:c16="http://schemas.microsoft.com/office/drawing/2014/chart" uri="{C3380CC4-5D6E-409C-BE32-E72D297353CC}">
                  <c16:uniqueId val="{00000011-BC37-43CD-9BEE-9E9FA353C19F}"/>
                </c:ext>
              </c:extLst>
            </c:dLbl>
            <c:dLbl>
              <c:idx val="1"/>
              <c:tx>
                <c:strRef>
                  <c:f>Slide27_Datenblatt!$C$72</c:f>
                  <c:strCache>
                    <c:ptCount val="1"/>
                    <c:pt idx="0">
                      <c:v>45,3</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{E4DB3705-EC0E-4F5E-AC98-AE6E10CFAA1C}</c15:txfldGUID>
                      <c15:f>Slide27_Datenblatt!$C$72</c15:f>
                      <c15:dlblFieldTableCache>
                        <c:ptCount val="1"/>
                        <c:pt idx="0">
                          <c:v>45,3</c:v>
                        </c:pt>
                      </c15:dlblFieldTableCache>
                    </c15:dlblFTEntry>
                  </c15:dlblFieldTable>
                  <c15:showDataLabelsRange val="0"/>
                </c:ext>
                <c:ext xmlns:c16="http://schemas.microsoft.com/office/drawing/2014/chart" uri="{C3380CC4-5D6E-409C-BE32-E72D297353CC}">
                  <c16:uniqueId val="{00000012-BC37-43CD-9BEE-9E9FA353C19F}"/>
                </c:ext>
              </c:extLst>
            </c:dLbl>
            <c:dLbl>
              <c:idx val="2"/>
              <c:tx>
                <c:strRef>
                  <c:f>Slide27_Datenblatt!$D$72</c:f>
                  <c:strCache>
                    <c:ptCount val="1"/>
                    <c:pt idx="0">
                      <c:v>48,0</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{B974536D-90BB-4120-B1C3-CC8AF9FD2242}</c15:txfldGUID>
                      <c15:f>Slide27_Datenblatt!$D$72</c15:f>
                      <c15:dlblFieldTableCache>
                        <c:ptCount val="1"/>
                        <c:pt idx="0">
                          <c:v>48,0</c:v>
                        </c:pt>
                      </c15:dlblFieldTableCache>
                    </c15:dlblFTEntry>
                  </c15:dlblFieldTable>
                  <c15:showDataLabelsRange val="0"/>
                </c:ext>
                <c:ext xmlns:c16="http://schemas.microsoft.com/office/drawing/2014/chart" uri="{C3380CC4-5D6E-409C-BE32-E72D297353CC}">
                  <c16:uniqueId val="{00000013-BC37-43CD-9BEE-9E9FA353C19F}"/>
                </c:ext>
              </c:extLst>
            </c:dLbl>
            <c:dLbl>
              <c:idx val="3"/>
              <c:tx>
                <c:strRef>
                  <c:f>Slide27_Datenblatt!$E$72</c:f>
                  <c:strCache>
                    <c:ptCount val="1"/>
                    <c:pt idx="0">
                      <c:v>58,5</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{C8A48E2B-2834-49B4-90FC-A3A765567062}</c15:txfldGUID>
                      <c15:f>Slide27_Datenblatt!$E$72</c15:f>
                      <c15:dlblFieldTableCache>
                        <c:ptCount val="1"/>
                        <c:pt idx="0">
                          <c:v>58,5</c:v>
                        </c:pt>
                      </c15:dlblFieldTableCache>
                    </c15:dlblFTEntry>
                  </c15:dlblFieldTable>
                  <c15:showDataLabelsRange val="0"/>
                </c:ext>
                <c:ext xmlns:c16="http://schemas.microsoft.com/office/drawing/2014/chart" uri="{C3380CC4-5D6E-409C-BE32-E72D297353CC}">
                  <c16:uniqueId val="{00000014-BC37-43CD-9BEE-9E9FA353C19F}"/>
                </c:ext>
              </c:extLst>
            </c:dLbl>
            <c:dLbl>
              <c:idx val="4"/>
              <c:tx>
                <c:strRef>
                  <c:f>Slide27_Datenblatt!$F$72</c:f>
                  <c:strCache>
                    <c:ptCount val="1"/>
                    <c:pt idx="0">
                      <c:v>62,2</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{7EE4BBFF-C27E-4F85-8590-F2BA5BEEC32A}</c15:txfldGUID>
                      <c15:f>Slide27_Datenblatt!$F$72</c15:f>
                      <c15:dlblFieldTableCache>
                        <c:ptCount val="1"/>
                        <c:pt idx="0">
                          <c:v>62,2</c:v>
                        </c:pt>
                      </c15:dlblFieldTableCache>
                    </c15:dlblFTEntry>
                  </c15:dlblFieldTable>
                  <c15:showDataLabelsRange val="0"/>
                </c:ext>
                <c:ext xmlns:c16="http://schemas.microsoft.com/office/drawing/2014/chart" uri="{C3380CC4-5D6E-409C-BE32-E72D297353CC}">
                  <c16:uniqueId val="{00000015-BC37-43CD-9BEE-9E9FA353C19F}"/>
                </c:ext>
              </c:extLst>
            </c:dLbl>
            <c:dLbl>
              <c:idx val="5"/>
              <c:tx>
                <c:strRef>
                  <c:f>Slide27_Datenblatt!$G$72</c:f>
                  <c:strCache>
                    <c:ptCount val="1"/>
                    <c:pt idx="0">
                      <c:v>59,3</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{59DC2867-2883-4312-B95A-830C745D8157}</c15:txfldGUID>
                      <c15:f>Slide27_Datenblatt!$G$72</c15:f>
                      <c15:dlblFieldTableCache>
                        <c:ptCount val="1"/>
                        <c:pt idx="0">
                          <c:v>59,3</c:v>
                        </c:pt>
                      </c15:dlblFieldTableCache>
                    </c15:dlblFTEntry>
                  </c15:dlblFieldTable>
                  <c15:showDataLabelsRange val="0"/>
                </c:ext>
                <c:ext xmlns:c16="http://schemas.microsoft.com/office/drawing/2014/chart" uri="{C3380CC4-5D6E-409C-BE32-E72D297353CC}">
                  <c16:uniqueId val="{00000016-BC37-43CD-9BEE-9E9FA353C19F}"/>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Slide27_Datenblatt!$B$61:$G$61</c:f>
              <c:numCache>
                <c:formatCode>General</c:formatCode>
                <c:ptCount val="6"/>
                <c:pt idx="0">
                  <c:v>1</c:v>
                </c:pt>
                <c:pt idx="1">
                  <c:v>2</c:v>
                </c:pt>
                <c:pt idx="2">
                  <c:v>3</c:v>
                </c:pt>
                <c:pt idx="3">
                  <c:v>4</c:v>
                </c:pt>
                <c:pt idx="4">
                  <c:v>5</c:v>
                </c:pt>
                <c:pt idx="5">
                  <c:v>6</c:v>
                </c:pt>
              </c:numCache>
            </c:numRef>
          </c:xVal>
          <c:yVal>
            <c:numRef>
              <c:f>Slide27_Datenblatt!$B$57:$G$57</c:f>
              <c:numCache>
                <c:formatCode>0</c:formatCode>
                <c:ptCount val="6"/>
                <c:pt idx="0">
                  <c:v>295985.59980000003</c:v>
                </c:pt>
                <c:pt idx="1">
                  <c:v>295985.59980000003</c:v>
                </c:pt>
                <c:pt idx="2">
                  <c:v>287278.47690000001</c:v>
                </c:pt>
                <c:pt idx="3">
                  <c:v>208032.24840000001</c:v>
                </c:pt>
                <c:pt idx="4">
                  <c:v>208152.81584999998</c:v>
                </c:pt>
                <c:pt idx="5">
                  <c:v>207047.13599999997</c:v>
                </c:pt>
              </c:numCache>
            </c:numRef>
          </c:yVal>
          <c:smooth val="0"/>
          <c:extLst>
            <c:ext xmlns:c16="http://schemas.microsoft.com/office/drawing/2014/chart" uri="{C3380CC4-5D6E-409C-BE32-E72D297353CC}">
              <c16:uniqueId val="{00000017-BC37-43CD-9BEE-9E9FA353C19F}"/>
            </c:ext>
          </c:extLst>
        </c:ser>
        <c:ser>
          <c:idx val="7"/>
          <c:order val="7"/>
          <c:tx>
            <c:strRef>
              <c:f>Slide27_Datenblatt!$A$58</c:f>
              <c:strCache>
                <c:ptCount val="1"/>
                <c:pt idx="0">
                  <c:v>mfr Beschriftung</c:v>
                </c:pt>
              </c:strCache>
            </c:strRef>
          </c:tx>
          <c:spPr>
            <a:ln w="28575">
              <a:noFill/>
            </a:ln>
          </c:spPr>
          <c:marker>
            <c:symbol val="none"/>
          </c:marker>
          <c:dLbls>
            <c:dLbl>
              <c:idx val="0"/>
              <c:layout>
                <c:manualLayout>
                  <c:x val="-9.0972222222222218E-2"/>
                  <c:y val="-4.0647949309366499E-3"/>
                </c:manualLayout>
              </c:layout>
              <c:tx>
                <c:strRef>
                  <c:f>Slide27_Datenblatt!$A$14</c:f>
                  <c:strCache>
                    <c:ptCount val="1"/>
                    <c:pt idx="0">
                      <c:v>mittelfristig</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{DD1DF0D7-017A-40AF-8791-2515A0B61F1B}</c15:txfldGUID>
                      <c15:f>Slide27_Datenblatt!$A$14</c15:f>
                      <c15:dlblFieldTableCache>
                        <c:ptCount val="1"/>
                        <c:pt idx="0">
                          <c:v>mittelfristig</c:v>
                        </c:pt>
                      </c15:dlblFieldTableCache>
                    </c15:dlblFTEntry>
                  </c15:dlblFieldTable>
                  <c15:showDataLabelsRange val="0"/>
                </c:ext>
                <c:ext xmlns:c16="http://schemas.microsoft.com/office/drawing/2014/chart" uri="{C3380CC4-5D6E-409C-BE32-E72D297353CC}">
                  <c16:uniqueId val="{00000018-BC37-43CD-9BEE-9E9FA353C19F}"/>
                </c:ext>
              </c:extLst>
            </c:dLbl>
            <c:dLbl>
              <c:idx val="1"/>
              <c:tx>
                <c:strRef>
                  <c:f>Slide27_Datenblatt!$C$73</c:f>
                  <c:strCache>
                    <c:ptCount val="1"/>
                    <c:pt idx="0">
                      <c:v>28,9</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{38793F3C-6B43-4C98-B7C5-872AAB81C9C9}</c15:txfldGUID>
                      <c15:f>Slide27_Datenblatt!$C$73</c15:f>
                      <c15:dlblFieldTableCache>
                        <c:ptCount val="1"/>
                        <c:pt idx="0">
                          <c:v>28,9</c:v>
                        </c:pt>
                      </c15:dlblFieldTableCache>
                    </c15:dlblFTEntry>
                  </c15:dlblFieldTable>
                  <c15:showDataLabelsRange val="0"/>
                </c:ext>
                <c:ext xmlns:c16="http://schemas.microsoft.com/office/drawing/2014/chart" uri="{C3380CC4-5D6E-409C-BE32-E72D297353CC}">
                  <c16:uniqueId val="{00000019-BC37-43CD-9BEE-9E9FA353C19F}"/>
                </c:ext>
              </c:extLst>
            </c:dLbl>
            <c:dLbl>
              <c:idx val="2"/>
              <c:tx>
                <c:strRef>
                  <c:f>Slide27_Datenblatt!$D$73</c:f>
                  <c:strCache>
                    <c:ptCount val="1"/>
                    <c:pt idx="0">
                      <c:v>30,2</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{D1691724-CEEB-400D-9DCE-97542C8FC759}</c15:txfldGUID>
                      <c15:f>Slide27_Datenblatt!$D$73</c15:f>
                      <c15:dlblFieldTableCache>
                        <c:ptCount val="1"/>
                        <c:pt idx="0">
                          <c:v>30,2</c:v>
                        </c:pt>
                      </c15:dlblFieldTableCache>
                    </c15:dlblFTEntry>
                  </c15:dlblFieldTable>
                  <c15:showDataLabelsRange val="0"/>
                </c:ext>
                <c:ext xmlns:c16="http://schemas.microsoft.com/office/drawing/2014/chart" uri="{C3380CC4-5D6E-409C-BE32-E72D297353CC}">
                  <c16:uniqueId val="{0000001A-BC37-43CD-9BEE-9E9FA353C19F}"/>
                </c:ext>
              </c:extLst>
            </c:dLbl>
            <c:dLbl>
              <c:idx val="3"/>
              <c:tx>
                <c:strRef>
                  <c:f>Slide27_Datenblatt!$E$73</c:f>
                  <c:strCache>
                    <c:ptCount val="1"/>
                    <c:pt idx="0">
                      <c:v>8,2</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{488DD7F5-6B95-42A7-AD5A-C101E25E15FA}</c15:txfldGUID>
                      <c15:f>Slide27_Datenblatt!$E$73</c15:f>
                      <c15:dlblFieldTableCache>
                        <c:ptCount val="1"/>
                        <c:pt idx="0">
                          <c:v>8,2</c:v>
                        </c:pt>
                      </c15:dlblFieldTableCache>
                    </c15:dlblFTEntry>
                  </c15:dlblFieldTable>
                  <c15:showDataLabelsRange val="0"/>
                </c:ext>
                <c:ext xmlns:c16="http://schemas.microsoft.com/office/drawing/2014/chart" uri="{C3380CC4-5D6E-409C-BE32-E72D297353CC}">
                  <c16:uniqueId val="{0000001B-BC37-43CD-9BEE-9E9FA353C19F}"/>
                </c:ext>
              </c:extLst>
            </c:dLbl>
            <c:dLbl>
              <c:idx val="4"/>
              <c:tx>
                <c:strRef>
                  <c:f>Slide27_Datenblatt!$F$73</c:f>
                  <c:strCache>
                    <c:ptCount val="1"/>
                    <c:pt idx="0">
                      <c:v>4,8</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{E6BF4913-B58C-4CDC-B614-4F6A48C34685}</c15:txfldGUID>
                      <c15:f>Slide27_Datenblatt!$F$73</c15:f>
                      <c15:dlblFieldTableCache>
                        <c:ptCount val="1"/>
                        <c:pt idx="0">
                          <c:v>4,8</c:v>
                        </c:pt>
                      </c15:dlblFieldTableCache>
                    </c15:dlblFTEntry>
                  </c15:dlblFieldTable>
                  <c15:showDataLabelsRange val="0"/>
                </c:ext>
                <c:ext xmlns:c16="http://schemas.microsoft.com/office/drawing/2014/chart" uri="{C3380CC4-5D6E-409C-BE32-E72D297353CC}">
                  <c16:uniqueId val="{0000001C-BC37-43CD-9BEE-9E9FA353C19F}"/>
                </c:ext>
              </c:extLst>
            </c:dLbl>
            <c:dLbl>
              <c:idx val="5"/>
              <c:tx>
                <c:strRef>
                  <c:f>Slide27_Datenblatt!$G$73</c:f>
                  <c:strCache>
                    <c:ptCount val="1"/>
                    <c:pt idx="0">
                      <c:v>4,1</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{01C148D3-F29A-4000-9EF3-FD56F25E2948}</c15:txfldGUID>
                      <c15:f>Slide27_Datenblatt!$G$73</c15:f>
                      <c15:dlblFieldTableCache>
                        <c:ptCount val="1"/>
                        <c:pt idx="0">
                          <c:v>4,1</c:v>
                        </c:pt>
                      </c15:dlblFieldTableCache>
                    </c15:dlblFTEntry>
                  </c15:dlblFieldTable>
                  <c15:showDataLabelsRange val="0"/>
                </c:ext>
                <c:ext xmlns:c16="http://schemas.microsoft.com/office/drawing/2014/chart" uri="{C3380CC4-5D6E-409C-BE32-E72D297353CC}">
                  <c16:uniqueId val="{0000001D-BC37-43CD-9BEE-9E9FA353C19F}"/>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Slide27_Datenblatt!$B$61:$G$61</c:f>
              <c:numCache>
                <c:formatCode>General</c:formatCode>
                <c:ptCount val="6"/>
                <c:pt idx="0">
                  <c:v>1</c:v>
                </c:pt>
                <c:pt idx="1">
                  <c:v>2</c:v>
                </c:pt>
                <c:pt idx="2">
                  <c:v>3</c:v>
                </c:pt>
                <c:pt idx="3">
                  <c:v>4</c:v>
                </c:pt>
                <c:pt idx="4">
                  <c:v>5</c:v>
                </c:pt>
                <c:pt idx="5">
                  <c:v>6</c:v>
                </c:pt>
              </c:numCache>
            </c:numRef>
          </c:xVal>
          <c:yVal>
            <c:numRef>
              <c:f>Slide27_Datenblatt!$B$58:$G$58</c:f>
              <c:numCache>
                <c:formatCode>0</c:formatCode>
                <c:ptCount val="6"/>
                <c:pt idx="0">
                  <c:v>780717.5331</c:v>
                </c:pt>
                <c:pt idx="1">
                  <c:v>780717.5331</c:v>
                </c:pt>
                <c:pt idx="2">
                  <c:v>755130.28750000009</c:v>
                </c:pt>
                <c:pt idx="3">
                  <c:v>445682.64982500003</c:v>
                </c:pt>
                <c:pt idx="4">
                  <c:v>445923.78472499998</c:v>
                </c:pt>
                <c:pt idx="5">
                  <c:v>443712.42502499995</c:v>
                </c:pt>
              </c:numCache>
            </c:numRef>
          </c:yVal>
          <c:smooth val="0"/>
          <c:extLst>
            <c:ext xmlns:c16="http://schemas.microsoft.com/office/drawing/2014/chart" uri="{C3380CC4-5D6E-409C-BE32-E72D297353CC}">
              <c16:uniqueId val="{0000001E-BC37-43CD-9BEE-9E9FA353C19F}"/>
            </c:ext>
          </c:extLst>
        </c:ser>
        <c:ser>
          <c:idx val="8"/>
          <c:order val="8"/>
          <c:tx>
            <c:strRef>
              <c:f>Slide27_Datenblatt!$A$59</c:f>
              <c:strCache>
                <c:ptCount val="1"/>
                <c:pt idx="0">
                  <c:v>lfr Beschriftung</c:v>
                </c:pt>
              </c:strCache>
            </c:strRef>
          </c:tx>
          <c:spPr>
            <a:ln w="28575">
              <a:noFill/>
            </a:ln>
          </c:spPr>
          <c:marker>
            <c:symbol val="none"/>
          </c:marker>
          <c:dLbls>
            <c:dLbl>
              <c:idx val="0"/>
              <c:layout>
                <c:manualLayout>
                  <c:x val="-9.0972222222222218E-2"/>
                  <c:y val="-6.4761349275785024E-3"/>
                </c:manualLayout>
              </c:layout>
              <c:tx>
                <c:strRef>
                  <c:f>Slide27_Datenblatt!$A$15</c:f>
                  <c:strCache>
                    <c:ptCount val="1"/>
                    <c:pt idx="0">
                      <c:v>langfristig</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{6BD5E189-E268-4369-89D3-97B3FA6AF23A}</c15:txfldGUID>
                      <c15:f>Slide27_Datenblatt!$A$15</c15:f>
                      <c15:dlblFieldTableCache>
                        <c:ptCount val="1"/>
                        <c:pt idx="0">
                          <c:v>langfristig</c:v>
                        </c:pt>
                      </c15:dlblFieldTableCache>
                    </c15:dlblFTEntry>
                  </c15:dlblFieldTable>
                  <c15:showDataLabelsRange val="0"/>
                </c:ext>
                <c:ext xmlns:c16="http://schemas.microsoft.com/office/drawing/2014/chart" uri="{C3380CC4-5D6E-409C-BE32-E72D297353CC}">
                  <c16:uniqueId val="{0000001F-BC37-43CD-9BEE-9E9FA353C19F}"/>
                </c:ext>
              </c:extLst>
            </c:dLbl>
            <c:dLbl>
              <c:idx val="1"/>
              <c:tx>
                <c:strRef>
                  <c:f>Slide27_Datenblatt!$C$74</c:f>
                  <c:strCache>
                    <c:ptCount val="1"/>
                    <c:pt idx="0">
                      <c:v>16,5</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{C47EE21D-E8C0-497A-83B1-59387E6C68B9}</c15:txfldGUID>
                      <c15:f>Slide27_Datenblatt!$C$74</c15:f>
                      <c15:dlblFieldTableCache>
                        <c:ptCount val="1"/>
                        <c:pt idx="0">
                          <c:v>16,5</c:v>
                        </c:pt>
                      </c15:dlblFieldTableCache>
                    </c15:dlblFTEntry>
                  </c15:dlblFieldTable>
                  <c15:showDataLabelsRange val="0"/>
                </c:ext>
                <c:ext xmlns:c16="http://schemas.microsoft.com/office/drawing/2014/chart" uri="{C3380CC4-5D6E-409C-BE32-E72D297353CC}">
                  <c16:uniqueId val="{00000020-BC37-43CD-9BEE-9E9FA353C19F}"/>
                </c:ext>
              </c:extLst>
            </c:dLbl>
            <c:dLbl>
              <c:idx val="2"/>
              <c:tx>
                <c:strRef>
                  <c:f>Slide27_Datenblatt!$D$74</c:f>
                  <c:strCache>
                    <c:ptCount val="1"/>
                    <c:pt idx="0">
                      <c:v>11,3</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{7BADA6FC-BE26-410A-9E3F-13F2B33339E0}</c15:txfldGUID>
                      <c15:f>Slide27_Datenblatt!$D$74</c15:f>
                      <c15:dlblFieldTableCache>
                        <c:ptCount val="1"/>
                        <c:pt idx="0">
                          <c:v>11,3</c:v>
                        </c:pt>
                      </c15:dlblFieldTableCache>
                    </c15:dlblFTEntry>
                  </c15:dlblFieldTable>
                  <c15:showDataLabelsRange val="0"/>
                </c:ext>
                <c:ext xmlns:c16="http://schemas.microsoft.com/office/drawing/2014/chart" uri="{C3380CC4-5D6E-409C-BE32-E72D297353CC}">
                  <c16:uniqueId val="{00000021-BC37-43CD-9BEE-9E9FA353C19F}"/>
                </c:ext>
              </c:extLst>
            </c:dLbl>
            <c:dLbl>
              <c:idx val="3"/>
              <c:tx>
                <c:strRef>
                  <c:f>Slide27_Datenblatt!$E$74</c:f>
                  <c:strCache>
                    <c:ptCount val="1"/>
                    <c:pt idx="0">
                      <c:v>15,8</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{A63B7497-BC99-471E-A355-AAA3198B02AB}</c15:txfldGUID>
                      <c15:f>Slide27_Datenblatt!$E$74</c15:f>
                      <c15:dlblFieldTableCache>
                        <c:ptCount val="1"/>
                        <c:pt idx="0">
                          <c:v>15,8</c:v>
                        </c:pt>
                      </c15:dlblFieldTableCache>
                    </c15:dlblFTEntry>
                  </c15:dlblFieldTable>
                  <c15:showDataLabelsRange val="0"/>
                </c:ext>
                <c:ext xmlns:c16="http://schemas.microsoft.com/office/drawing/2014/chart" uri="{C3380CC4-5D6E-409C-BE32-E72D297353CC}">
                  <c16:uniqueId val="{00000022-BC37-43CD-9BEE-9E9FA353C19F}"/>
                </c:ext>
              </c:extLst>
            </c:dLbl>
            <c:dLbl>
              <c:idx val="4"/>
              <c:tx>
                <c:strRef>
                  <c:f>Slide27_Datenblatt!$F$74</c:f>
                  <c:strCache>
                    <c:ptCount val="1"/>
                    <c:pt idx="0">
                      <c:v>16,5</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{49C5335D-8022-47B4-BB77-76A4411577BA}</c15:txfldGUID>
                      <c15:f>Slide27_Datenblatt!$F$74</c15:f>
                      <c15:dlblFieldTableCache>
                        <c:ptCount val="1"/>
                        <c:pt idx="0">
                          <c:v>16,5</c:v>
                        </c:pt>
                      </c15:dlblFieldTableCache>
                    </c15:dlblFTEntry>
                  </c15:dlblFieldTable>
                  <c15:showDataLabelsRange val="0"/>
                </c:ext>
                <c:ext xmlns:c16="http://schemas.microsoft.com/office/drawing/2014/chart" uri="{C3380CC4-5D6E-409C-BE32-E72D297353CC}">
                  <c16:uniqueId val="{00000023-BC37-43CD-9BEE-9E9FA353C19F}"/>
                </c:ext>
              </c:extLst>
            </c:dLbl>
            <c:dLbl>
              <c:idx val="5"/>
              <c:tx>
                <c:strRef>
                  <c:f>Slide27_Datenblatt!$G$74</c:f>
                  <c:strCache>
                    <c:ptCount val="1"/>
                    <c:pt idx="0">
                      <c:v>16,5</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{7EF7E207-3B9D-47C5-BAA2-351C2B95B06D}</c15:txfldGUID>
                      <c15:f>Slide27_Datenblatt!$G$74</c15:f>
                      <c15:dlblFieldTableCache>
                        <c:ptCount val="1"/>
                        <c:pt idx="0">
                          <c:v>16,5</c:v>
                        </c:pt>
                      </c15:dlblFieldTableCache>
                    </c15:dlblFTEntry>
                  </c15:dlblFieldTable>
                  <c15:showDataLabelsRange val="0"/>
                </c:ext>
                <c:ext xmlns:c16="http://schemas.microsoft.com/office/drawing/2014/chart" uri="{C3380CC4-5D6E-409C-BE32-E72D297353CC}">
                  <c16:uniqueId val="{00000024-BC37-43CD-9BEE-9E9FA353C19F}"/>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Slide27_Datenblatt!$B$61:$G$61</c:f>
              <c:numCache>
                <c:formatCode>General</c:formatCode>
                <c:ptCount val="6"/>
                <c:pt idx="0">
                  <c:v>1</c:v>
                </c:pt>
                <c:pt idx="1">
                  <c:v>2</c:v>
                </c:pt>
                <c:pt idx="2">
                  <c:v>3</c:v>
                </c:pt>
                <c:pt idx="3">
                  <c:v>4</c:v>
                </c:pt>
                <c:pt idx="4">
                  <c:v>5</c:v>
                </c:pt>
                <c:pt idx="5">
                  <c:v>6</c:v>
                </c:pt>
              </c:numCache>
            </c:numRef>
          </c:xVal>
          <c:yVal>
            <c:numRef>
              <c:f>Slide27_Datenblatt!$B$59:$G$59</c:f>
              <c:numCache>
                <c:formatCode>0</c:formatCode>
                <c:ptCount val="6"/>
                <c:pt idx="0">
                  <c:v>1077094.9938000001</c:v>
                </c:pt>
                <c:pt idx="1">
                  <c:v>1077094.9938000001</c:v>
                </c:pt>
                <c:pt idx="2">
                  <c:v>1003470.9571</c:v>
                </c:pt>
                <c:pt idx="3">
                  <c:v>530471.55780000007</c:v>
                </c:pt>
                <c:pt idx="4">
                  <c:v>505160.09077499999</c:v>
                </c:pt>
                <c:pt idx="5">
                  <c:v>502948.73107499996</c:v>
                </c:pt>
              </c:numCache>
            </c:numRef>
          </c:yVal>
          <c:smooth val="0"/>
          <c:extLst>
            <c:ext xmlns:c16="http://schemas.microsoft.com/office/drawing/2014/chart" uri="{C3380CC4-5D6E-409C-BE32-E72D297353CC}">
              <c16:uniqueId val="{00000025-BC37-43CD-9BEE-9E9FA353C19F}"/>
            </c:ext>
          </c:extLst>
        </c:ser>
        <c:ser>
          <c:idx val="9"/>
          <c:order val="9"/>
          <c:tx>
            <c:strRef>
              <c:f>Slide27_Datenblatt!$A$60</c:f>
              <c:strCache>
                <c:ptCount val="1"/>
                <c:pt idx="0">
                  <c:v>FK Beschriftung</c:v>
                </c:pt>
              </c:strCache>
            </c:strRef>
          </c:tx>
          <c:spPr>
            <a:ln w="28575">
              <a:noFill/>
            </a:ln>
          </c:spPr>
          <c:marker>
            <c:symbol val="none"/>
          </c:marker>
          <c:dLbls>
            <c:dLbl>
              <c:idx val="0"/>
              <c:layout>
                <c:manualLayout>
                  <c:x val="-9.0972222222222232E-2"/>
                  <c:y val="-4.375160175685097E-3"/>
                </c:manualLayout>
              </c:layout>
              <c:tx>
                <c:strRef>
                  <c:f>Slide27_Datenblatt!$A$16</c:f>
                  <c:strCache>
                    <c:ptCount val="1"/>
                    <c:pt idx="0">
                      <c:v>Fremdkapital</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{A2BFCDA8-6844-4CA8-88EC-344B7AE7384F}</c15:txfldGUID>
                      <c15:f>Slide27_Datenblatt!$A$16</c15:f>
                      <c15:dlblFieldTableCache>
                        <c:ptCount val="1"/>
                        <c:pt idx="0">
                          <c:v>Fremdkapital</c:v>
                        </c:pt>
                      </c15:dlblFieldTableCache>
                    </c15:dlblFTEntry>
                  </c15:dlblFieldTable>
                  <c15:showDataLabelsRange val="0"/>
                </c:ext>
                <c:ext xmlns:c16="http://schemas.microsoft.com/office/drawing/2014/chart" uri="{C3380CC4-5D6E-409C-BE32-E72D297353CC}">
                  <c16:uniqueId val="{00000026-BC37-43CD-9BEE-9E9FA353C19F}"/>
                </c:ext>
              </c:extLst>
            </c:dLbl>
            <c:dLbl>
              <c:idx val="1"/>
              <c:tx>
                <c:strRef>
                  <c:f>Slide27_Datenblatt!$C$62</c:f>
                  <c:strCache>
                    <c:ptCount val="1"/>
                    <c:pt idx="0">
                      <c:v>1.306</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{0CBCCBAC-6BF5-4537-B8F9-58805648E31D}</c15:txfldGUID>
                      <c15:f>Slide27_Datenblatt!$C$62</c15:f>
                      <c15:dlblFieldTableCache>
                        <c:ptCount val="1"/>
                        <c:pt idx="0">
                          <c:v>1.306</c:v>
                        </c:pt>
                      </c15:dlblFieldTableCache>
                    </c15:dlblFTEntry>
                  </c15:dlblFieldTable>
                  <c15:showDataLabelsRange val="0"/>
                </c:ext>
                <c:ext xmlns:c16="http://schemas.microsoft.com/office/drawing/2014/chart" uri="{C3380CC4-5D6E-409C-BE32-E72D297353CC}">
                  <c16:uniqueId val="{00000027-BC37-43CD-9BEE-9E9FA353C19F}"/>
                </c:ext>
              </c:extLst>
            </c:dLbl>
            <c:dLbl>
              <c:idx val="2"/>
              <c:tx>
                <c:strRef>
                  <c:f>Slide27_Datenblatt!$D$62</c:f>
                  <c:strCache>
                    <c:ptCount val="1"/>
                    <c:pt idx="0">
                      <c:v>1.196</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{D5651142-5181-4489-821B-7A505F1CFAC0}</c15:txfldGUID>
                      <c15:f>Slide27_Datenblatt!$D$62</c15:f>
                      <c15:dlblFieldTableCache>
                        <c:ptCount val="1"/>
                        <c:pt idx="0">
                          <c:v>1.196</c:v>
                        </c:pt>
                      </c15:dlblFieldTableCache>
                    </c15:dlblFTEntry>
                  </c15:dlblFieldTable>
                  <c15:showDataLabelsRange val="0"/>
                </c:ext>
                <c:ext xmlns:c16="http://schemas.microsoft.com/office/drawing/2014/chart" uri="{C3380CC4-5D6E-409C-BE32-E72D297353CC}">
                  <c16:uniqueId val="{00000028-BC37-43CD-9BEE-9E9FA353C19F}"/>
                </c:ext>
              </c:extLst>
            </c:dLbl>
            <c:dLbl>
              <c:idx val="3"/>
              <c:tx>
                <c:strRef>
                  <c:f>Slide27_Datenblatt!$E$62</c:f>
                  <c:strCache>
                    <c:ptCount val="1"/>
                    <c:pt idx="0">
                      <c:v>711,7</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{2C885F27-1DED-4501-8ECB-6983D10D5E90}</c15:txfldGUID>
                      <c15:f>Slide27_Datenblatt!$E$62</c15:f>
                      <c15:dlblFieldTableCache>
                        <c:ptCount val="1"/>
                        <c:pt idx="0">
                          <c:v>711,7</c:v>
                        </c:pt>
                      </c15:dlblFieldTableCache>
                    </c15:dlblFTEntry>
                  </c15:dlblFieldTable>
                  <c15:showDataLabelsRange val="0"/>
                </c:ext>
                <c:ext xmlns:c16="http://schemas.microsoft.com/office/drawing/2014/chart" uri="{C3380CC4-5D6E-409C-BE32-E72D297353CC}">
                  <c16:uniqueId val="{00000029-BC37-43CD-9BEE-9E9FA353C19F}"/>
                </c:ext>
              </c:extLst>
            </c:dLbl>
            <c:dLbl>
              <c:idx val="4"/>
              <c:tx>
                <c:strRef>
                  <c:f>Slide27_Datenblatt!$F$62</c:f>
                  <c:strCache>
                    <c:ptCount val="1"/>
                    <c:pt idx="0">
                      <c:v>669,0</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{FC3254FC-EE90-43C1-9BB1-8850918D9B6F}</c15:txfldGUID>
                      <c15:f>Slide27_Datenblatt!$F$62</c15:f>
                      <c15:dlblFieldTableCache>
                        <c:ptCount val="1"/>
                        <c:pt idx="0">
                          <c:v>669,0</c:v>
                        </c:pt>
                      </c15:dlblFieldTableCache>
                    </c15:dlblFTEntry>
                  </c15:dlblFieldTable>
                  <c15:showDataLabelsRange val="0"/>
                </c:ext>
                <c:ext xmlns:c16="http://schemas.microsoft.com/office/drawing/2014/chart" uri="{C3380CC4-5D6E-409C-BE32-E72D297353CC}">
                  <c16:uniqueId val="{0000002A-BC37-43CD-9BEE-9E9FA353C19F}"/>
                </c:ext>
              </c:extLst>
            </c:dLbl>
            <c:dLbl>
              <c:idx val="5"/>
              <c:tx>
                <c:strRef>
                  <c:f>Slide27_Datenblatt!$G$62</c:f>
                  <c:strCache>
                    <c:ptCount val="1"/>
                    <c:pt idx="0">
                      <c:v>698,3</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{D6C9CD9C-65C4-4EAC-9F42-957310CB1C69}</c15:txfldGUID>
                      <c15:f>Slide27_Datenblatt!$G$62</c15:f>
                      <c15:dlblFieldTableCache>
                        <c:ptCount val="1"/>
                        <c:pt idx="0">
                          <c:v>698,3</c:v>
                        </c:pt>
                      </c15:dlblFieldTableCache>
                    </c15:dlblFTEntry>
                  </c15:dlblFieldTable>
                  <c15:showDataLabelsRange val="0"/>
                </c:ext>
                <c:ext xmlns:c16="http://schemas.microsoft.com/office/drawing/2014/chart" uri="{C3380CC4-5D6E-409C-BE32-E72D297353CC}">
                  <c16:uniqueId val="{0000002B-BC37-43CD-9BEE-9E9FA353C19F}"/>
                </c:ext>
              </c:extLst>
            </c:dLbl>
            <c:spPr>
              <a:noFill/>
              <a:ln w="25400">
                <a:noFill/>
              </a:ln>
            </c:spPr>
            <c:txPr>
              <a:bodyPr/>
              <a:lstStyle/>
              <a:p>
                <a:pPr>
                  <a:defRPr sz="1400" b="0" i="0" u="none" strike="noStrike" baseline="0">
                    <a:solidFill>
                      <a:srgbClr val="4848FF"/>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Slide27_Datenblatt!$B$61:$G$61</c:f>
              <c:numCache>
                <c:formatCode>General</c:formatCode>
                <c:ptCount val="6"/>
                <c:pt idx="0">
                  <c:v>1</c:v>
                </c:pt>
                <c:pt idx="1">
                  <c:v>2</c:v>
                </c:pt>
                <c:pt idx="2">
                  <c:v>3</c:v>
                </c:pt>
                <c:pt idx="3">
                  <c:v>4</c:v>
                </c:pt>
                <c:pt idx="4">
                  <c:v>5</c:v>
                </c:pt>
                <c:pt idx="5">
                  <c:v>6</c:v>
                </c:pt>
              </c:numCache>
            </c:numRef>
          </c:xVal>
          <c:yVal>
            <c:numRef>
              <c:f>Slide27_Datenblatt!$B$60:$G$60</c:f>
              <c:numCache>
                <c:formatCode>0</c:formatCode>
                <c:ptCount val="6"/>
                <c:pt idx="0">
                  <c:v>1303198.7331000001</c:v>
                </c:pt>
                <c:pt idx="1">
                  <c:v>1303198.7331000001</c:v>
                </c:pt>
                <c:pt idx="2">
                  <c:v>1189710.9051000001</c:v>
                </c:pt>
                <c:pt idx="3">
                  <c:v>705062.34570000006</c:v>
                </c:pt>
                <c:pt idx="4">
                  <c:v>677070.07709999999</c:v>
                </c:pt>
                <c:pt idx="5">
                  <c:v>676836.49049999996</c:v>
                </c:pt>
              </c:numCache>
            </c:numRef>
          </c:yVal>
          <c:smooth val="0"/>
          <c:extLst>
            <c:ext xmlns:c16="http://schemas.microsoft.com/office/drawing/2014/chart" uri="{C3380CC4-5D6E-409C-BE32-E72D297353CC}">
              <c16:uniqueId val="{0000002C-BC37-43CD-9BEE-9E9FA353C19F}"/>
            </c:ext>
          </c:extLst>
        </c:ser>
        <c:dLbls>
          <c:showLegendKey val="0"/>
          <c:showVal val="0"/>
          <c:showCatName val="0"/>
          <c:showSerName val="0"/>
          <c:showPercent val="0"/>
          <c:showBubbleSize val="0"/>
        </c:dLbls>
        <c:axId val="317859712"/>
        <c:axId val="317861248"/>
      </c:scatterChart>
      <c:catAx>
        <c:axId val="317859712"/>
        <c:scaling>
          <c:orientation val="minMax"/>
        </c:scaling>
        <c:delete val="1"/>
        <c:axPos val="b"/>
        <c:numFmt formatCode="0" sourceLinked="1"/>
        <c:majorTickMark val="out"/>
        <c:minorTickMark val="none"/>
        <c:tickLblPos val="nextTo"/>
        <c:crossAx val="317861248"/>
        <c:crosses val="autoZero"/>
        <c:auto val="0"/>
        <c:lblAlgn val="ctr"/>
        <c:lblOffset val="100"/>
        <c:noMultiLvlLbl val="0"/>
      </c:catAx>
      <c:valAx>
        <c:axId val="317861248"/>
        <c:scaling>
          <c:orientation val="minMax"/>
        </c:scaling>
        <c:delete val="1"/>
        <c:axPos val="l"/>
        <c:numFmt formatCode="0" sourceLinked="1"/>
        <c:majorTickMark val="out"/>
        <c:minorTickMark val="none"/>
        <c:tickLblPos val="nextTo"/>
        <c:crossAx val="317859712"/>
        <c:crosses val="autoZero"/>
        <c:crossBetween val="between"/>
      </c:valAx>
      <c:spPr>
        <a:no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Slide28_Datenblatt!$A$50</c:f>
              <c:strCache>
                <c:ptCount val="1"/>
                <c:pt idx="0">
                  <c:v>2014</c:v>
                </c:pt>
              </c:strCache>
            </c:strRef>
          </c:tx>
          <c:spPr>
            <a:solidFill>
              <a:srgbClr val="8080FF"/>
            </a:solidFill>
            <a:ln w="25400">
              <a:noFill/>
            </a:ln>
          </c:spPr>
          <c:invertIfNegative val="0"/>
          <c:dPt>
            <c:idx val="0"/>
            <c:invertIfNegative val="0"/>
            <c:bubble3D val="0"/>
            <c:spPr>
              <a:solidFill>
                <a:srgbClr val="6464FF"/>
              </a:solidFill>
              <a:ln w="25400">
                <a:noFill/>
              </a:ln>
            </c:spPr>
            <c:extLst>
              <c:ext xmlns:c16="http://schemas.microsoft.com/office/drawing/2014/chart" uri="{C3380CC4-5D6E-409C-BE32-E72D297353CC}">
                <c16:uniqueId val="{00000001-2DD9-4282-8C70-28D89FB8E395}"/>
              </c:ext>
            </c:extLst>
          </c:dPt>
          <c:dPt>
            <c:idx val="1"/>
            <c:invertIfNegative val="0"/>
            <c:bubble3D val="0"/>
            <c:extLst>
              <c:ext xmlns:c16="http://schemas.microsoft.com/office/drawing/2014/chart" uri="{C3380CC4-5D6E-409C-BE32-E72D297353CC}">
                <c16:uniqueId val="{00000002-2DD9-4282-8C70-28D89FB8E395}"/>
              </c:ext>
            </c:extLst>
          </c:dPt>
          <c:dPt>
            <c:idx val="2"/>
            <c:invertIfNegative val="0"/>
            <c:bubble3D val="0"/>
            <c:spPr>
              <a:solidFill>
                <a:srgbClr val="B8B8FF"/>
              </a:solidFill>
              <a:ln w="25400">
                <a:noFill/>
              </a:ln>
            </c:spPr>
            <c:extLst>
              <c:ext xmlns:c16="http://schemas.microsoft.com/office/drawing/2014/chart" uri="{C3380CC4-5D6E-409C-BE32-E72D297353CC}">
                <c16:uniqueId val="{00000004-2DD9-4282-8C70-28D89FB8E395}"/>
              </c:ext>
            </c:extLst>
          </c:dPt>
          <c:dLbls>
            <c:dLbl>
              <c:idx val="0"/>
              <c:tx>
                <c:strRef>
                  <c:f>Slide28_Datenblatt!$E$50</c:f>
                  <c:strCache>
                    <c:ptCount val="1"/>
                    <c:pt idx="0">
                      <c:v>591,9</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{9198E1BB-90C9-4FFE-8B02-18B1B1B0E7B4}</c15:txfldGUID>
                      <c15:f>Slide28_Datenblatt!$E$50</c15:f>
                      <c15:dlblFieldTableCache>
                        <c:ptCount val="1"/>
                        <c:pt idx="0">
                          <c:v>591,9</c:v>
                        </c:pt>
                      </c15:dlblFieldTableCache>
                    </c15:dlblFTEntry>
                  </c15:dlblFieldTable>
                  <c15:showDataLabelsRange val="0"/>
                </c:ext>
                <c:ext xmlns:c16="http://schemas.microsoft.com/office/drawing/2014/chart" uri="{C3380CC4-5D6E-409C-BE32-E72D297353CC}">
                  <c16:uniqueId val="{00000001-2DD9-4282-8C70-28D89FB8E395}"/>
                </c:ext>
              </c:extLst>
            </c:dLbl>
            <c:dLbl>
              <c:idx val="1"/>
              <c:tx>
                <c:strRef>
                  <c:f>Slide28_Datenblatt!$F$50</c:f>
                  <c:strCache>
                    <c:ptCount val="1"/>
                    <c:pt idx="0">
                      <c:v>377,5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{DE3D6E3C-C072-45A5-BE28-7567E7F30904}</c15:txfldGUID>
                      <c15:f>Slide28_Datenblatt!$F$50</c15:f>
                      <c15:dlblFieldTableCache>
                        <c:ptCount val="1"/>
                        <c:pt idx="0">
                          <c:v>377,5</c:v>
                        </c:pt>
                      </c15:dlblFieldTableCache>
                    </c15:dlblFTEntry>
                  </c15:dlblFieldTable>
                  <c15:showDataLabelsRange val="0"/>
                </c:ext>
                <c:ext xmlns:c16="http://schemas.microsoft.com/office/drawing/2014/chart" uri="{C3380CC4-5D6E-409C-BE32-E72D297353CC}">
                  <c16:uniqueId val="{00000002-2DD9-4282-8C70-28D89FB8E395}"/>
                </c:ext>
              </c:extLst>
            </c:dLbl>
            <c:dLbl>
              <c:idx val="2"/>
              <c:tx>
                <c:strRef>
                  <c:f>Slide28_Datenblatt!$G$50</c:f>
                  <c:strCache>
                    <c:ptCount val="1"/>
                    <c:pt idx="0">
                      <c:v>215,3</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{E7FC44FB-B18A-453B-B0CD-2234BF939C4A}</c15:txfldGUID>
                      <c15:f>Slide28_Datenblatt!$G$50</c15:f>
                      <c15:dlblFieldTableCache>
                        <c:ptCount val="1"/>
                        <c:pt idx="0">
                          <c:v>215,3</c:v>
                        </c:pt>
                      </c15:dlblFieldTableCache>
                    </c15:dlblFTEntry>
                  </c15:dlblFieldTable>
                  <c15:showDataLabelsRange val="0"/>
                </c:ext>
                <c:ext xmlns:c16="http://schemas.microsoft.com/office/drawing/2014/chart" uri="{C3380CC4-5D6E-409C-BE32-E72D297353CC}">
                  <c16:uniqueId val="{00000004-2DD9-4282-8C70-28D89FB8E395}"/>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Slide28_Datenblatt!$B$49:$D$49</c:f>
              <c:strCache>
                <c:ptCount val="3"/>
                <c:pt idx="0">
                  <c:v>Kurzfristiges Fremdkapital</c:v>
                </c:pt>
                <c:pt idx="1">
                  <c:v>Mittelfristiges Fremdkapital</c:v>
                </c:pt>
                <c:pt idx="2">
                  <c:v>Langfristiges Fremdkapital</c:v>
                </c:pt>
              </c:strCache>
            </c:strRef>
          </c:cat>
          <c:val>
            <c:numRef>
              <c:f>Slide28_Datenblatt!$I$50:$K$50</c:f>
              <c:numCache>
                <c:formatCode>General</c:formatCode>
                <c:ptCount val="3"/>
                <c:pt idx="0">
                  <c:v>591923</c:v>
                </c:pt>
                <c:pt idx="1">
                  <c:v>377537</c:v>
                </c:pt>
                <c:pt idx="2">
                  <c:v>215262</c:v>
                </c:pt>
              </c:numCache>
            </c:numRef>
          </c:val>
          <c:extLst>
            <c:ext xmlns:c16="http://schemas.microsoft.com/office/drawing/2014/chart" uri="{C3380CC4-5D6E-409C-BE32-E72D297353CC}">
              <c16:uniqueId val="{00000005-2DD9-4282-8C70-28D89FB8E395}"/>
            </c:ext>
          </c:extLst>
        </c:ser>
        <c:ser>
          <c:idx val="2"/>
          <c:order val="1"/>
          <c:tx>
            <c:strRef>
              <c:f>Slide28_Datenblatt!$A$51</c:f>
              <c:strCache>
                <c:ptCount val="1"/>
                <c:pt idx="0">
                  <c:v>2015</c:v>
                </c:pt>
              </c:strCache>
            </c:strRef>
          </c:tx>
          <c:spPr>
            <a:solidFill>
              <a:srgbClr val="8080FF"/>
            </a:solidFill>
            <a:ln w="25400">
              <a:noFill/>
            </a:ln>
          </c:spPr>
          <c:invertIfNegative val="0"/>
          <c:dPt>
            <c:idx val="0"/>
            <c:invertIfNegative val="0"/>
            <c:bubble3D val="0"/>
            <c:spPr>
              <a:solidFill>
                <a:srgbClr val="6464FF"/>
              </a:solidFill>
              <a:ln w="25400">
                <a:noFill/>
              </a:ln>
            </c:spPr>
            <c:extLst>
              <c:ext xmlns:c16="http://schemas.microsoft.com/office/drawing/2014/chart" uri="{C3380CC4-5D6E-409C-BE32-E72D297353CC}">
                <c16:uniqueId val="{00000007-2DD9-4282-8C70-28D89FB8E395}"/>
              </c:ext>
            </c:extLst>
          </c:dPt>
          <c:dPt>
            <c:idx val="1"/>
            <c:invertIfNegative val="0"/>
            <c:bubble3D val="0"/>
            <c:extLst>
              <c:ext xmlns:c16="http://schemas.microsoft.com/office/drawing/2014/chart" uri="{C3380CC4-5D6E-409C-BE32-E72D297353CC}">
                <c16:uniqueId val="{00000008-2DD9-4282-8C70-28D89FB8E395}"/>
              </c:ext>
            </c:extLst>
          </c:dPt>
          <c:dPt>
            <c:idx val="2"/>
            <c:invertIfNegative val="0"/>
            <c:bubble3D val="0"/>
            <c:spPr>
              <a:solidFill>
                <a:srgbClr val="B8B8FF"/>
              </a:solidFill>
              <a:ln w="25400">
                <a:noFill/>
              </a:ln>
            </c:spPr>
            <c:extLst>
              <c:ext xmlns:c16="http://schemas.microsoft.com/office/drawing/2014/chart" uri="{C3380CC4-5D6E-409C-BE32-E72D297353CC}">
                <c16:uniqueId val="{0000000A-2DD9-4282-8C70-28D89FB8E395}"/>
              </c:ext>
            </c:extLst>
          </c:dPt>
          <c:dLbls>
            <c:dLbl>
              <c:idx val="0"/>
              <c:tx>
                <c:strRef>
                  <c:f>Slide28_Datenblatt!$E$51</c:f>
                  <c:strCache>
                    <c:ptCount val="1"/>
                    <c:pt idx="0">
                      <c:v>574,5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{645CCFAB-5992-4CC3-8D77-51640A510F55}</c15:txfldGUID>
                      <c15:f>Slide28_Datenblatt!$E$51</c15:f>
                      <c15:dlblFieldTableCache>
                        <c:ptCount val="1"/>
                        <c:pt idx="0">
                          <c:v>574,5</c:v>
                        </c:pt>
                      </c15:dlblFieldTableCache>
                    </c15:dlblFTEntry>
                  </c15:dlblFieldTable>
                  <c15:showDataLabelsRange val="0"/>
                </c:ext>
                <c:ext xmlns:c16="http://schemas.microsoft.com/office/drawing/2014/chart" uri="{C3380CC4-5D6E-409C-BE32-E72D297353CC}">
                  <c16:uniqueId val="{00000007-2DD9-4282-8C70-28D89FB8E395}"/>
                </c:ext>
              </c:extLst>
            </c:dLbl>
            <c:dLbl>
              <c:idx val="1"/>
              <c:tx>
                <c:strRef>
                  <c:f>Slide28_Datenblatt!$F$51</c:f>
                  <c:strCache>
                    <c:ptCount val="1"/>
                    <c:pt idx="0">
                      <c:v>361,1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{CA419959-3607-4689-A1E2-1CEE7C91B0E6}</c15:txfldGUID>
                      <c15:f>Slide28_Datenblatt!$F$51</c15:f>
                      <c15:dlblFieldTableCache>
                        <c:ptCount val="1"/>
                        <c:pt idx="0">
                          <c:v>361,1</c:v>
                        </c:pt>
                      </c15:dlblFieldTableCache>
                    </c15:dlblFTEntry>
                  </c15:dlblFieldTable>
                  <c15:showDataLabelsRange val="0"/>
                </c:ext>
                <c:ext xmlns:c16="http://schemas.microsoft.com/office/drawing/2014/chart" uri="{C3380CC4-5D6E-409C-BE32-E72D297353CC}">
                  <c16:uniqueId val="{00000008-2DD9-4282-8C70-28D89FB8E395}"/>
                </c:ext>
              </c:extLst>
            </c:dLbl>
            <c:dLbl>
              <c:idx val="2"/>
              <c:tx>
                <c:strRef>
                  <c:f>Slide28_Datenblatt!$G$51</c:f>
                  <c:strCache>
                    <c:ptCount val="1"/>
                    <c:pt idx="0">
                      <c:v>135,5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{EE6F0913-D521-4789-9E26-400FE3FB791B}</c15:txfldGUID>
                      <c15:f>Slide28_Datenblatt!$G$51</c15:f>
                      <c15:dlblFieldTableCache>
                        <c:ptCount val="1"/>
                        <c:pt idx="0">
                          <c:v>135,5</c:v>
                        </c:pt>
                      </c15:dlblFieldTableCache>
                    </c15:dlblFTEntry>
                  </c15:dlblFieldTable>
                  <c15:showDataLabelsRange val="0"/>
                </c:ext>
                <c:ext xmlns:c16="http://schemas.microsoft.com/office/drawing/2014/chart" uri="{C3380CC4-5D6E-409C-BE32-E72D297353CC}">
                  <c16:uniqueId val="{0000000A-2DD9-4282-8C70-28D89FB8E395}"/>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Slide28_Datenblatt!$B$49:$D$49</c:f>
              <c:strCache>
                <c:ptCount val="3"/>
                <c:pt idx="0">
                  <c:v>Kurzfristiges Fremdkapital</c:v>
                </c:pt>
                <c:pt idx="1">
                  <c:v>Mittelfristiges Fremdkapital</c:v>
                </c:pt>
                <c:pt idx="2">
                  <c:v>Langfristiges Fremdkapital</c:v>
                </c:pt>
              </c:strCache>
            </c:strRef>
          </c:cat>
          <c:val>
            <c:numRef>
              <c:f>Slide28_Datenblatt!$I$51:$K$51</c:f>
              <c:numCache>
                <c:formatCode>General</c:formatCode>
                <c:ptCount val="3"/>
                <c:pt idx="0">
                  <c:v>574506</c:v>
                </c:pt>
                <c:pt idx="1">
                  <c:v>361087</c:v>
                </c:pt>
                <c:pt idx="2">
                  <c:v>135490</c:v>
                </c:pt>
              </c:numCache>
            </c:numRef>
          </c:val>
          <c:extLst>
            <c:ext xmlns:c16="http://schemas.microsoft.com/office/drawing/2014/chart" uri="{C3380CC4-5D6E-409C-BE32-E72D297353CC}">
              <c16:uniqueId val="{0000000B-2DD9-4282-8C70-28D89FB8E395}"/>
            </c:ext>
          </c:extLst>
        </c:ser>
        <c:ser>
          <c:idx val="1"/>
          <c:order val="2"/>
          <c:tx>
            <c:strRef>
              <c:f>Slide28_Datenblatt!$A$52</c:f>
              <c:strCache>
                <c:ptCount val="1"/>
                <c:pt idx="0">
                  <c:v>2016</c:v>
                </c:pt>
              </c:strCache>
            </c:strRef>
          </c:tx>
          <c:spPr>
            <a:solidFill>
              <a:srgbClr val="8080FF"/>
            </a:solidFill>
            <a:ln w="25400">
              <a:noFill/>
            </a:ln>
          </c:spPr>
          <c:invertIfNegative val="0"/>
          <c:dPt>
            <c:idx val="0"/>
            <c:invertIfNegative val="0"/>
            <c:bubble3D val="0"/>
            <c:spPr>
              <a:solidFill>
                <a:srgbClr val="6464FF"/>
              </a:solidFill>
              <a:ln w="25400">
                <a:noFill/>
              </a:ln>
            </c:spPr>
            <c:extLst>
              <c:ext xmlns:c16="http://schemas.microsoft.com/office/drawing/2014/chart" uri="{C3380CC4-5D6E-409C-BE32-E72D297353CC}">
                <c16:uniqueId val="{0000000D-2DD9-4282-8C70-28D89FB8E395}"/>
              </c:ext>
            </c:extLst>
          </c:dPt>
          <c:dPt>
            <c:idx val="1"/>
            <c:invertIfNegative val="0"/>
            <c:bubble3D val="0"/>
            <c:extLst>
              <c:ext xmlns:c16="http://schemas.microsoft.com/office/drawing/2014/chart" uri="{C3380CC4-5D6E-409C-BE32-E72D297353CC}">
                <c16:uniqueId val="{0000000E-2DD9-4282-8C70-28D89FB8E395}"/>
              </c:ext>
            </c:extLst>
          </c:dPt>
          <c:dPt>
            <c:idx val="2"/>
            <c:invertIfNegative val="0"/>
            <c:bubble3D val="0"/>
            <c:spPr>
              <a:solidFill>
                <a:srgbClr val="B8B8FF"/>
              </a:solidFill>
              <a:ln w="25400">
                <a:noFill/>
              </a:ln>
            </c:spPr>
            <c:extLst>
              <c:ext xmlns:c16="http://schemas.microsoft.com/office/drawing/2014/chart" uri="{C3380CC4-5D6E-409C-BE32-E72D297353CC}">
                <c16:uniqueId val="{00000010-2DD9-4282-8C70-28D89FB8E395}"/>
              </c:ext>
            </c:extLst>
          </c:dPt>
          <c:dLbls>
            <c:dLbl>
              <c:idx val="0"/>
              <c:tx>
                <c:strRef>
                  <c:f>Slide28_Datenblatt!$E$52</c:f>
                  <c:strCache>
                    <c:ptCount val="1"/>
                    <c:pt idx="0">
                      <c:v>416,1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{5C14F4C0-FDAB-4E3D-8D4A-BFDB6D7AA1BA}</c15:txfldGUID>
                      <c15:f>Slide28_Datenblatt!$E$52</c15:f>
                      <c15:dlblFieldTableCache>
                        <c:ptCount val="1"/>
                        <c:pt idx="0">
                          <c:v>416,1</c:v>
                        </c:pt>
                      </c15:dlblFieldTableCache>
                    </c15:dlblFTEntry>
                  </c15:dlblFieldTable>
                  <c15:showDataLabelsRange val="0"/>
                </c:ext>
                <c:ext xmlns:c16="http://schemas.microsoft.com/office/drawing/2014/chart" uri="{C3380CC4-5D6E-409C-BE32-E72D297353CC}">
                  <c16:uniqueId val="{0000000D-2DD9-4282-8C70-28D89FB8E395}"/>
                </c:ext>
              </c:extLst>
            </c:dLbl>
            <c:dLbl>
              <c:idx val="1"/>
              <c:tx>
                <c:strRef>
                  <c:f>Slide28_Datenblatt!$F$52</c:f>
                  <c:strCache>
                    <c:ptCount val="1"/>
                    <c:pt idx="0">
                      <c:v>58,3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{6F74E51C-4B18-4E1C-AF50-4BC032C94644}</c15:txfldGUID>
                      <c15:f>Slide28_Datenblatt!$F$52</c15:f>
                      <c15:dlblFieldTableCache>
                        <c:ptCount val="1"/>
                        <c:pt idx="0">
                          <c:v>58,3</c:v>
                        </c:pt>
                      </c15:dlblFieldTableCache>
                    </c15:dlblFTEntry>
                  </c15:dlblFieldTable>
                  <c15:showDataLabelsRange val="0"/>
                </c:ext>
                <c:ext xmlns:c16="http://schemas.microsoft.com/office/drawing/2014/chart" uri="{C3380CC4-5D6E-409C-BE32-E72D297353CC}">
                  <c16:uniqueId val="{0000000E-2DD9-4282-8C70-28D89FB8E395}"/>
                </c:ext>
              </c:extLst>
            </c:dLbl>
            <c:dLbl>
              <c:idx val="2"/>
              <c:tx>
                <c:strRef>
                  <c:f>Slide28_Datenblatt!$G$52</c:f>
                  <c:strCache>
                    <c:ptCount val="1"/>
                    <c:pt idx="0">
                      <c:v>112,2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{D4D300F4-3570-4843-873B-0F912C206995}</c15:txfldGUID>
                      <c15:f>Slide28_Datenblatt!$G$52</c15:f>
                      <c15:dlblFieldTableCache>
                        <c:ptCount val="1"/>
                        <c:pt idx="0">
                          <c:v>112,2</c:v>
                        </c:pt>
                      </c15:dlblFieldTableCache>
                    </c15:dlblFTEntry>
                  </c15:dlblFieldTable>
                  <c15:showDataLabelsRange val="0"/>
                </c:ext>
                <c:ext xmlns:c16="http://schemas.microsoft.com/office/drawing/2014/chart" uri="{C3380CC4-5D6E-409C-BE32-E72D297353CC}">
                  <c16:uniqueId val="{00000010-2DD9-4282-8C70-28D89FB8E395}"/>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Slide28_Datenblatt!$B$49:$D$49</c:f>
              <c:strCache>
                <c:ptCount val="3"/>
                <c:pt idx="0">
                  <c:v>Kurzfristiges Fremdkapital</c:v>
                </c:pt>
                <c:pt idx="1">
                  <c:v>Mittelfristiges Fremdkapital</c:v>
                </c:pt>
                <c:pt idx="2">
                  <c:v>Langfristiges Fremdkapital</c:v>
                </c:pt>
              </c:strCache>
            </c:strRef>
          </c:cat>
          <c:val>
            <c:numRef>
              <c:f>Slide28_Datenblatt!$I$52:$K$52</c:f>
              <c:numCache>
                <c:formatCode>General</c:formatCode>
                <c:ptCount val="3"/>
                <c:pt idx="0">
                  <c:v>416061</c:v>
                </c:pt>
                <c:pt idx="1">
                  <c:v>58262</c:v>
                </c:pt>
                <c:pt idx="2">
                  <c:v>112222</c:v>
                </c:pt>
              </c:numCache>
            </c:numRef>
          </c:val>
          <c:extLst>
            <c:ext xmlns:c16="http://schemas.microsoft.com/office/drawing/2014/chart" uri="{C3380CC4-5D6E-409C-BE32-E72D297353CC}">
              <c16:uniqueId val="{00000011-2DD9-4282-8C70-28D89FB8E395}"/>
            </c:ext>
          </c:extLst>
        </c:ser>
        <c:ser>
          <c:idx val="3"/>
          <c:order val="3"/>
          <c:tx>
            <c:strRef>
              <c:f>Slide28_Datenblatt!$A$53</c:f>
              <c:strCache>
                <c:ptCount val="1"/>
                <c:pt idx="0">
                  <c:v>2017</c:v>
                </c:pt>
              </c:strCache>
            </c:strRef>
          </c:tx>
          <c:spPr>
            <a:solidFill>
              <a:srgbClr val="8080FF"/>
            </a:solidFill>
            <a:ln w="25400">
              <a:noFill/>
            </a:ln>
          </c:spPr>
          <c:invertIfNegative val="0"/>
          <c:dPt>
            <c:idx val="0"/>
            <c:invertIfNegative val="0"/>
            <c:bubble3D val="0"/>
            <c:spPr>
              <a:solidFill>
                <a:srgbClr val="6464FF"/>
              </a:solidFill>
              <a:ln w="25400">
                <a:noFill/>
              </a:ln>
            </c:spPr>
            <c:extLst>
              <c:ext xmlns:c16="http://schemas.microsoft.com/office/drawing/2014/chart" uri="{C3380CC4-5D6E-409C-BE32-E72D297353CC}">
                <c16:uniqueId val="{00000013-2DD9-4282-8C70-28D89FB8E395}"/>
              </c:ext>
            </c:extLst>
          </c:dPt>
          <c:dPt>
            <c:idx val="1"/>
            <c:invertIfNegative val="0"/>
            <c:bubble3D val="0"/>
            <c:extLst>
              <c:ext xmlns:c16="http://schemas.microsoft.com/office/drawing/2014/chart" uri="{C3380CC4-5D6E-409C-BE32-E72D297353CC}">
                <c16:uniqueId val="{00000014-2DD9-4282-8C70-28D89FB8E395}"/>
              </c:ext>
            </c:extLst>
          </c:dPt>
          <c:dPt>
            <c:idx val="2"/>
            <c:invertIfNegative val="0"/>
            <c:bubble3D val="0"/>
            <c:spPr>
              <a:solidFill>
                <a:srgbClr val="B8B8FF"/>
              </a:solidFill>
              <a:ln w="25400">
                <a:noFill/>
              </a:ln>
            </c:spPr>
            <c:extLst>
              <c:ext xmlns:c16="http://schemas.microsoft.com/office/drawing/2014/chart" uri="{C3380CC4-5D6E-409C-BE32-E72D297353CC}">
                <c16:uniqueId val="{00000016-2DD9-4282-8C70-28D89FB8E395}"/>
              </c:ext>
            </c:extLst>
          </c:dPt>
          <c:dLbls>
            <c:dLbl>
              <c:idx val="0"/>
              <c:tx>
                <c:strRef>
                  <c:f>Slide28_Datenblatt!$E$53</c:f>
                  <c:strCache>
                    <c:ptCount val="1"/>
                    <c:pt idx="0">
                      <c:v>416,3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{463926E9-6C8E-436D-BDDB-EE8EF95646EC}</c15:txfldGUID>
                      <c15:f>Slide28_Datenblatt!$E$53</c15:f>
                      <c15:dlblFieldTableCache>
                        <c:ptCount val="1"/>
                        <c:pt idx="0">
                          <c:v>416,3</c:v>
                        </c:pt>
                      </c15:dlblFieldTableCache>
                    </c15:dlblFTEntry>
                  </c15:dlblFieldTable>
                  <c15:showDataLabelsRange val="0"/>
                </c:ext>
                <c:ext xmlns:c16="http://schemas.microsoft.com/office/drawing/2014/chart" uri="{C3380CC4-5D6E-409C-BE32-E72D297353CC}">
                  <c16:uniqueId val="{00000013-2DD9-4282-8C70-28D89FB8E395}"/>
                </c:ext>
              </c:extLst>
            </c:dLbl>
            <c:dLbl>
              <c:idx val="1"/>
              <c:tx>
                <c:strRef>
                  <c:f>Slide28_Datenblatt!$F$53</c:f>
                  <c:strCache>
                    <c:ptCount val="1"/>
                    <c:pt idx="0">
                      <c:v>32,2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{511C9490-A793-4FE0-825E-72AA2E823FF2}</c15:txfldGUID>
                      <c15:f>Slide28_Datenblatt!$F$53</c15:f>
                      <c15:dlblFieldTableCache>
                        <c:ptCount val="1"/>
                        <c:pt idx="0">
                          <c:v>32,2</c:v>
                        </c:pt>
                      </c15:dlblFieldTableCache>
                    </c15:dlblFTEntry>
                  </c15:dlblFieldTable>
                  <c15:showDataLabelsRange val="0"/>
                </c:ext>
                <c:ext xmlns:c16="http://schemas.microsoft.com/office/drawing/2014/chart" uri="{C3380CC4-5D6E-409C-BE32-E72D297353CC}">
                  <c16:uniqueId val="{00000014-2DD9-4282-8C70-28D89FB8E395}"/>
                </c:ext>
              </c:extLst>
            </c:dLbl>
            <c:dLbl>
              <c:idx val="2"/>
              <c:tx>
                <c:strRef>
                  <c:f>Slide28_Datenblatt!$G$53</c:f>
                  <c:strCache>
                    <c:ptCount val="1"/>
                    <c:pt idx="0">
                      <c:v>110,0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{CD43D1B0-DFA0-4541-9C15-60232296507C}</c15:txfldGUID>
                      <c15:f>Slide28_Datenblatt!$G$53</c15:f>
                      <c15:dlblFieldTableCache>
                        <c:ptCount val="1"/>
                        <c:pt idx="0">
                          <c:v>110,0</c:v>
                        </c:pt>
                      </c15:dlblFieldTableCache>
                    </c15:dlblFTEntry>
                  </c15:dlblFieldTable>
                  <c15:showDataLabelsRange val="0"/>
                </c:ext>
                <c:ext xmlns:c16="http://schemas.microsoft.com/office/drawing/2014/chart" uri="{C3380CC4-5D6E-409C-BE32-E72D297353CC}">
                  <c16:uniqueId val="{00000016-2DD9-4282-8C70-28D89FB8E395}"/>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Slide28_Datenblatt!$B$49:$D$49</c:f>
              <c:strCache>
                <c:ptCount val="3"/>
                <c:pt idx="0">
                  <c:v>Kurzfristiges Fremdkapital</c:v>
                </c:pt>
                <c:pt idx="1">
                  <c:v>Mittelfristiges Fremdkapital</c:v>
                </c:pt>
                <c:pt idx="2">
                  <c:v>Langfristiges Fremdkapital</c:v>
                </c:pt>
              </c:strCache>
            </c:strRef>
          </c:cat>
          <c:val>
            <c:numRef>
              <c:f>Slide28_Datenblatt!$I$53:$K$53</c:f>
              <c:numCache>
                <c:formatCode>General</c:formatCode>
                <c:ptCount val="3"/>
                <c:pt idx="0">
                  <c:v>416291</c:v>
                </c:pt>
                <c:pt idx="1">
                  <c:v>32231</c:v>
                </c:pt>
                <c:pt idx="2">
                  <c:v>110019</c:v>
                </c:pt>
              </c:numCache>
            </c:numRef>
          </c:val>
          <c:extLst>
            <c:ext xmlns:c16="http://schemas.microsoft.com/office/drawing/2014/chart" uri="{C3380CC4-5D6E-409C-BE32-E72D297353CC}">
              <c16:uniqueId val="{00000017-2DD9-4282-8C70-28D89FB8E395}"/>
            </c:ext>
          </c:extLst>
        </c:ser>
        <c:ser>
          <c:idx val="4"/>
          <c:order val="4"/>
          <c:tx>
            <c:strRef>
              <c:f>Slide28_Datenblatt!$A$54</c:f>
              <c:strCache>
                <c:ptCount val="1"/>
                <c:pt idx="0">
                  <c:v>2018</c:v>
                </c:pt>
              </c:strCache>
            </c:strRef>
          </c:tx>
          <c:spPr>
            <a:solidFill>
              <a:srgbClr val="8080FF"/>
            </a:solidFill>
            <a:ln w="25400">
              <a:noFill/>
            </a:ln>
          </c:spPr>
          <c:invertIfNegative val="0"/>
          <c:dPt>
            <c:idx val="0"/>
            <c:invertIfNegative val="0"/>
            <c:bubble3D val="0"/>
            <c:spPr>
              <a:solidFill>
                <a:srgbClr val="6464FF"/>
              </a:solidFill>
              <a:ln w="25400">
                <a:noFill/>
              </a:ln>
            </c:spPr>
            <c:extLst>
              <c:ext xmlns:c16="http://schemas.microsoft.com/office/drawing/2014/chart" uri="{C3380CC4-5D6E-409C-BE32-E72D297353CC}">
                <c16:uniqueId val="{00000019-2DD9-4282-8C70-28D89FB8E395}"/>
              </c:ext>
            </c:extLst>
          </c:dPt>
          <c:dPt>
            <c:idx val="1"/>
            <c:invertIfNegative val="0"/>
            <c:bubble3D val="0"/>
            <c:extLst>
              <c:ext xmlns:c16="http://schemas.microsoft.com/office/drawing/2014/chart" uri="{C3380CC4-5D6E-409C-BE32-E72D297353CC}">
                <c16:uniqueId val="{0000001A-2DD9-4282-8C70-28D89FB8E395}"/>
              </c:ext>
            </c:extLst>
          </c:dPt>
          <c:dPt>
            <c:idx val="2"/>
            <c:invertIfNegative val="0"/>
            <c:bubble3D val="0"/>
            <c:spPr>
              <a:solidFill>
                <a:srgbClr val="B8B8FF"/>
              </a:solidFill>
              <a:ln w="25400">
                <a:noFill/>
              </a:ln>
            </c:spPr>
            <c:extLst>
              <c:ext xmlns:c16="http://schemas.microsoft.com/office/drawing/2014/chart" uri="{C3380CC4-5D6E-409C-BE32-E72D297353CC}">
                <c16:uniqueId val="{0000001C-2DD9-4282-8C70-28D89FB8E395}"/>
              </c:ext>
            </c:extLst>
          </c:dPt>
          <c:dLbls>
            <c:dLbl>
              <c:idx val="0"/>
              <c:tx>
                <c:strRef>
                  <c:f>Slide28_Datenblatt!$E$54</c:f>
                  <c:strCache>
                    <c:ptCount val="1"/>
                    <c:pt idx="0">
                      <c:v>414,1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{8B0B4C72-ABD4-4411-BA7F-8CB181445623}</c15:txfldGUID>
                      <c15:f>Slide28_Datenblatt!$E$54</c15:f>
                      <c15:dlblFieldTableCache>
                        <c:ptCount val="1"/>
                        <c:pt idx="0">
                          <c:v>414,1</c:v>
                        </c:pt>
                      </c15:dlblFieldTableCache>
                    </c15:dlblFTEntry>
                  </c15:dlblFieldTable>
                  <c15:showDataLabelsRange val="0"/>
                </c:ext>
                <c:ext xmlns:c16="http://schemas.microsoft.com/office/drawing/2014/chart" uri="{C3380CC4-5D6E-409C-BE32-E72D297353CC}">
                  <c16:uniqueId val="{00000019-2DD9-4282-8C70-28D89FB8E395}"/>
                </c:ext>
              </c:extLst>
            </c:dLbl>
            <c:dLbl>
              <c:idx val="1"/>
              <c:tx>
                <c:strRef>
                  <c:f>Slide28_Datenblatt!$F$54</c:f>
                  <c:strCache>
                    <c:ptCount val="1"/>
                    <c:pt idx="0">
                      <c:v>28,8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{5264F941-F428-4816-9AC3-A1E3E142CE55}</c15:txfldGUID>
                      <c15:f>Slide28_Datenblatt!$F$54</c15:f>
                      <c15:dlblFieldTableCache>
                        <c:ptCount val="1"/>
                        <c:pt idx="0">
                          <c:v>28,8</c:v>
                        </c:pt>
                      </c15:dlblFieldTableCache>
                    </c15:dlblFTEntry>
                  </c15:dlblFieldTable>
                  <c15:showDataLabelsRange val="0"/>
                </c:ext>
                <c:ext xmlns:c16="http://schemas.microsoft.com/office/drawing/2014/chart" uri="{C3380CC4-5D6E-409C-BE32-E72D297353CC}">
                  <c16:uniqueId val="{0000001A-2DD9-4282-8C70-28D89FB8E395}"/>
                </c:ext>
              </c:extLst>
            </c:dLbl>
            <c:dLbl>
              <c:idx val="2"/>
              <c:tx>
                <c:strRef>
                  <c:f>Slide28_Datenblatt!$G$54</c:f>
                  <c:strCache>
                    <c:ptCount val="1"/>
                    <c:pt idx="0">
                      <c:v>115,5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{A7B26B2F-BEA2-4282-8E49-6DAFE4EF1699}</c15:txfldGUID>
                      <c15:f>Slide28_Datenblatt!$G$54</c15:f>
                      <c15:dlblFieldTableCache>
                        <c:ptCount val="1"/>
                        <c:pt idx="0">
                          <c:v>115,5</c:v>
                        </c:pt>
                      </c15:dlblFieldTableCache>
                    </c15:dlblFTEntry>
                  </c15:dlblFieldTable>
                  <c15:showDataLabelsRange val="0"/>
                </c:ext>
                <c:ext xmlns:c16="http://schemas.microsoft.com/office/drawing/2014/chart" uri="{C3380CC4-5D6E-409C-BE32-E72D297353CC}">
                  <c16:uniqueId val="{0000001C-2DD9-4282-8C70-28D89FB8E395}"/>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Slide28_Datenblatt!$B$49:$D$49</c:f>
              <c:strCache>
                <c:ptCount val="3"/>
                <c:pt idx="0">
                  <c:v>Kurzfristiges Fremdkapital</c:v>
                </c:pt>
                <c:pt idx="1">
                  <c:v>Mittelfristiges Fremdkapital</c:v>
                </c:pt>
                <c:pt idx="2">
                  <c:v>Langfristiges Fremdkapital</c:v>
                </c:pt>
              </c:strCache>
            </c:strRef>
          </c:cat>
          <c:val>
            <c:numRef>
              <c:f>Slide28_Datenblatt!$I$54:$K$54</c:f>
              <c:numCache>
                <c:formatCode>General</c:formatCode>
                <c:ptCount val="3"/>
                <c:pt idx="0">
                  <c:v>414129</c:v>
                </c:pt>
                <c:pt idx="1">
                  <c:v>28785</c:v>
                </c:pt>
                <c:pt idx="2">
                  <c:v>115502</c:v>
                </c:pt>
              </c:numCache>
            </c:numRef>
          </c:val>
          <c:extLst>
            <c:ext xmlns:c16="http://schemas.microsoft.com/office/drawing/2014/chart" uri="{C3380CC4-5D6E-409C-BE32-E72D297353CC}">
              <c16:uniqueId val="{0000001D-2DD9-4282-8C70-28D89FB8E395}"/>
            </c:ext>
          </c:extLst>
        </c:ser>
        <c:dLbls>
          <c:showLegendKey val="0"/>
          <c:showVal val="0"/>
          <c:showCatName val="0"/>
          <c:showSerName val="0"/>
          <c:showPercent val="0"/>
          <c:showBubbleSize val="0"/>
        </c:dLbls>
        <c:gapWidth val="50"/>
        <c:overlap val="-10"/>
        <c:axId val="318320640"/>
        <c:axId val="318322176"/>
      </c:barChart>
      <c:barChart>
        <c:barDir val="col"/>
        <c:grouping val="clustered"/>
        <c:varyColors val="0"/>
        <c:ser>
          <c:idx val="5"/>
          <c:order val="8"/>
          <c:tx>
            <c:strRef>
              <c:f>Slide28_Datenblatt!$A$59</c:f>
              <c:strCache>
                <c:ptCount val="1"/>
                <c:pt idx="0">
                  <c:v>unsichtbar</c:v>
                </c:pt>
              </c:strCache>
            </c:strRef>
          </c:tx>
          <c:spPr>
            <a:noFill/>
            <a:ln w="25400">
              <a:noFill/>
            </a:ln>
          </c:spPr>
          <c:invertIfNegative val="0"/>
          <c:val>
            <c:numRef>
              <c:f>Slide28_Datenblatt!$B$59</c:f>
              <c:numCache>
                <c:formatCode>General</c:formatCode>
                <c:ptCount val="1"/>
                <c:pt idx="0">
                  <c:v>0</c:v>
                </c:pt>
              </c:numCache>
            </c:numRef>
          </c:val>
          <c:extLst>
            <c:ext xmlns:c16="http://schemas.microsoft.com/office/drawing/2014/chart" uri="{C3380CC4-5D6E-409C-BE32-E72D297353CC}">
              <c16:uniqueId val="{0000001E-2DD9-4282-8C70-28D89FB8E395}"/>
            </c:ext>
          </c:extLst>
        </c:ser>
        <c:dLbls>
          <c:showLegendKey val="0"/>
          <c:showVal val="0"/>
          <c:showCatName val="0"/>
          <c:showSerName val="0"/>
          <c:showPercent val="0"/>
          <c:showBubbleSize val="0"/>
        </c:dLbls>
        <c:gapWidth val="150"/>
        <c:axId val="318323712"/>
        <c:axId val="318358272"/>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Slide28_Datenblatt!$L$68:$L$73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Slide28_Datenblatt!$M$68:$M$73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F-2DD9-4282-8C70-28D89FB8E395}"/>
            </c:ext>
          </c:extLst>
        </c:ser>
        <c:ser>
          <c:idx val="7"/>
          <c:order val="10"/>
          <c:tx>
            <c:v>Achse3</c:v>
          </c:tx>
          <c:spPr>
            <a:ln w="38100">
              <a:solidFill>
                <a:srgbClr val="000000"/>
              </a:solidFill>
              <a:prstDash val="solid"/>
            </a:ln>
          </c:spPr>
          <c:marker>
            <c:symbol val="square"/>
            <c:size val="9"/>
            <c:spPr>
              <a:noFill/>
              <a:ln w="9525">
                <a:noFill/>
              </a:ln>
            </c:spPr>
          </c:marker>
          <c:xVal>
            <c:numRef>
              <c:f>Slide28_Datenblatt!$L$74:$L$79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Slide28_Datenblatt!$M$74:$M$79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0-2DD9-4282-8C70-28D89FB8E395}"/>
            </c:ext>
          </c:extLst>
        </c:ser>
        <c:dLbls>
          <c:showLegendKey val="0"/>
          <c:showVal val="0"/>
          <c:showCatName val="0"/>
          <c:showSerName val="0"/>
          <c:showPercent val="0"/>
          <c:showBubbleSize val="0"/>
        </c:dLbls>
        <c:axId val="318320640"/>
        <c:axId val="318322176"/>
      </c:scatterChart>
      <c:scatterChart>
        <c:scatterStyle val="lineMarker"/>
        <c:varyColors val="0"/>
        <c:ser>
          <c:idx val="10"/>
          <c:order val="5"/>
          <c:tx>
            <c:v>beschriftung</c:v>
          </c:tx>
          <c:spPr>
            <a:ln w="28575">
              <a:noFill/>
            </a:ln>
          </c:spPr>
          <c:marker>
            <c:symbol val="none"/>
          </c:marker>
          <c:dLbls>
            <c:dLbl>
              <c:idx val="1"/>
              <c:layout>
                <c:manualLayout>
                  <c:x val="-9.5138888888888912E-3"/>
                  <c:y val="-4.5741757027844751E-4"/>
                </c:manualLayout>
              </c:layout>
              <c:tx>
                <c:strRef>
                  <c:f>Slide28_Datenblatt!$J$62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{B737EC04-6298-488D-946A-9391C5B613B1}</c15:txfldGUID>
                      <c15:f>Slide28_Datenblatt!$J$62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1-2DD9-4282-8C70-28D89FB8E395}"/>
                </c:ext>
              </c:extLst>
            </c:dLbl>
            <c:dLbl>
              <c:idx val="2"/>
              <c:layout>
                <c:manualLayout>
                  <c:x val="-9.5138888888888912E-3"/>
                  <c:y val="-4.5741757027844751E-4"/>
                </c:manualLayout>
              </c:layout>
              <c:tx>
                <c:strRef>
                  <c:f>Slide28_Datenblatt!$J$63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{16AC06C4-AB3D-4817-AA0C-6EEA5BBA635B}</c15:txfldGUID>
                      <c15:f>Slide28_Datenblatt!$J$63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2-2DD9-4282-8C70-28D89FB8E395}"/>
                </c:ext>
              </c:extLst>
            </c:dLbl>
            <c:dLbl>
              <c:idx val="3"/>
              <c:layout>
                <c:manualLayout>
                  <c:x val="-9.5138888888888912E-3"/>
                  <c:y val="-4.5741757027844751E-4"/>
                </c:manualLayout>
              </c:layout>
              <c:tx>
                <c:strRef>
                  <c:f>Slide28_Datenblatt!$J$64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{6F59A68E-2451-4A6B-9A39-FD34CE306D45}</c15:txfldGUID>
                      <c15:f>Slide28_Datenblatt!$J$64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3-2DD9-4282-8C70-28D89FB8E395}"/>
                </c:ext>
              </c:extLst>
            </c:dLbl>
            <c:dLbl>
              <c:idx val="4"/>
              <c:layout>
                <c:manualLayout>
                  <c:x val="-9.5138888888888912E-3"/>
                  <c:y val="-4.5741757027844751E-4"/>
                </c:manualLayout>
              </c:layout>
              <c:tx>
                <c:strRef>
                  <c:f>Slide28_Datenblatt!$J$65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{A27C1743-6AF0-43F4-BF68-C72333A0D036}</c15:txfldGUID>
                      <c15:f>Slide28_Datenblatt!$J$65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4-2DD9-4282-8C70-28D89FB8E395}"/>
                </c:ext>
              </c:extLst>
            </c:dLbl>
            <c:dLbl>
              <c:idx val="5"/>
              <c:layout>
                <c:manualLayout>
                  <c:x val="-1.1597222222222189E-2"/>
                  <c:y val="-4.5741757027844751E-4"/>
                </c:manualLayout>
              </c:layout>
              <c:tx>
                <c:strRef>
                  <c:f>Slide28_Datenblatt!$J$66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{FD19227A-AF55-4240-B597-1C41DD9A10F0}</c15:txfldGUID>
                      <c15:f>Slide28_Datenblatt!$J$66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5-2DD9-4282-8C70-28D89FB8E395}"/>
                </c:ext>
              </c:extLst>
            </c:dLbl>
            <c:dLbl>
              <c:idx val="6"/>
              <c:layout>
                <c:manualLayout>
                  <c:x val="-9.5138888888888825E-3"/>
                  <c:y val="-4.5741757027844751E-4"/>
                </c:manualLayout>
              </c:layout>
              <c:tx>
                <c:strRef>
                  <c:f>Slide28_Datenblatt!$J$68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{6681E210-11C0-495D-B726-1BBCFA028038}</c15:txfldGUID>
                      <c15:f>Slide28_Datenblatt!$J$68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6-2DD9-4282-8C70-28D89FB8E395}"/>
                </c:ext>
              </c:extLst>
            </c:dLbl>
            <c:dLbl>
              <c:idx val="7"/>
              <c:layout>
                <c:manualLayout>
                  <c:x val="-9.5138888888888825E-3"/>
                  <c:y val="-4.5741757027844751E-4"/>
                </c:manualLayout>
              </c:layout>
              <c:tx>
                <c:strRef>
                  <c:f>Slide28_Datenblatt!$J$69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{EA3E2EEB-2680-42CD-87A2-0D822DD8375B}</c15:txfldGUID>
                      <c15:f>Slide28_Datenblatt!$J$69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7-2DD9-4282-8C70-28D89FB8E395}"/>
                </c:ext>
              </c:extLst>
            </c:dLbl>
            <c:dLbl>
              <c:idx val="8"/>
              <c:layout>
                <c:manualLayout>
                  <c:x val="-9.5138888888888825E-3"/>
                  <c:y val="-4.5741757027844751E-4"/>
                </c:manualLayout>
              </c:layout>
              <c:tx>
                <c:strRef>
                  <c:f>Slide28_Datenblatt!$J$70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{7EC9BE1F-291A-425D-8390-59C770CFE474}</c15:txfldGUID>
                      <c15:f>Slide28_Datenblatt!$J$70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8-2DD9-4282-8C70-28D89FB8E395}"/>
                </c:ext>
              </c:extLst>
            </c:dLbl>
            <c:dLbl>
              <c:idx val="9"/>
              <c:layout>
                <c:manualLayout>
                  <c:x val="-9.5138888888888825E-3"/>
                  <c:y val="-4.5741757027844751E-4"/>
                </c:manualLayout>
              </c:layout>
              <c:tx>
                <c:strRef>
                  <c:f>Slide28_Datenblatt!$J$71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{C0C68A73-D5FF-4C71-83DE-081BEBC13C0D}</c15:txfldGUID>
                      <c15:f>Slide28_Datenblatt!$J$71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9-2DD9-4282-8C70-28D89FB8E395}"/>
                </c:ext>
              </c:extLst>
            </c:dLbl>
            <c:dLbl>
              <c:idx val="10"/>
              <c:layout>
                <c:manualLayout>
                  <c:x val="-1.1597222222222319E-2"/>
                  <c:y val="-4.5741757027844751E-4"/>
                </c:manualLayout>
              </c:layout>
              <c:tx>
                <c:strRef>
                  <c:f>Slide28_Datenblatt!$J$72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{73F472B0-3F1B-4E5D-8379-7A927E3E6619}</c15:txfldGUID>
                      <c15:f>Slide28_Datenblatt!$J$72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A-2DD9-4282-8C70-28D89FB8E395}"/>
                </c:ext>
              </c:extLst>
            </c:dLbl>
            <c:dLbl>
              <c:idx val="11"/>
              <c:delete val="1"/>
              <c:extLst>
                <c:ext xmlns:c15="http://schemas.microsoft.com/office/drawing/2012/chart" uri="{CE6537A1-D6FC-4f65-9D91-7224C49458BB}"/>
                <c:ext xmlns:c16="http://schemas.microsoft.com/office/drawing/2014/chart" uri="{C3380CC4-5D6E-409C-BE32-E72D297353CC}">
                  <c16:uniqueId val="{0000002B-2DD9-4282-8C70-28D89FB8E395}"/>
                </c:ext>
              </c:extLst>
            </c:dLbl>
            <c:dLbl>
              <c:idx val="12"/>
              <c:layout>
                <c:manualLayout>
                  <c:x val="6.3194444444443767E-3"/>
                  <c:y val="-4.5741757027844751E-4"/>
                </c:manualLayout>
              </c:layout>
              <c:tx>
                <c:strRef>
                  <c:f>Slide28_Datenblatt!$J$74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{92B5EE85-A56F-4264-A409-61CC2C6AEC4E}</c15:txfldGUID>
                      <c15:f>Slide28_Datenblatt!$J$74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2C-2DD9-4282-8C70-28D89FB8E395}"/>
                </c:ext>
              </c:extLst>
            </c:dLbl>
            <c:dLbl>
              <c:idx val="13"/>
              <c:layout>
                <c:manualLayout>
                  <c:x val="5.2777777777777693E-3"/>
                  <c:y val="-4.5741757027844751E-4"/>
                </c:manualLayout>
              </c:layout>
              <c:tx>
                <c:strRef>
                  <c:f>Slide28_Datenblatt!$J$75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{7FC7A389-A81C-4EFF-AFB0-16F35EF596C3}</c15:txfldGUID>
                      <c15:f>Slide28_Datenblatt!$J$75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2D-2DD9-4282-8C70-28D89FB8E395}"/>
                </c:ext>
              </c:extLst>
            </c:dLbl>
            <c:dLbl>
              <c:idx val="14"/>
              <c:layout>
                <c:manualLayout>
                  <c:x val="6.3194444444443767E-3"/>
                  <c:y val="-4.5741757027844751E-4"/>
                </c:manualLayout>
              </c:layout>
              <c:tx>
                <c:strRef>
                  <c:f>Slide28_Datenblatt!$J$76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{3A1219A3-C16A-4D80-BD6A-E3D95F06D04E}</c15:txfldGUID>
                      <c15:f>Slide28_Datenblatt!$J$76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2E-2DD9-4282-8C70-28D89FB8E395}"/>
                </c:ext>
              </c:extLst>
            </c:dLbl>
            <c:dLbl>
              <c:idx val="15"/>
              <c:layout>
                <c:manualLayout>
                  <c:x val="8.4027777777777035E-3"/>
                  <c:y val="-4.5741757027844751E-4"/>
                </c:manualLayout>
              </c:layout>
              <c:tx>
                <c:strRef>
                  <c:f>Slide28_Datenblatt!$J$77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{EF9817F8-D226-402F-9042-BF3486BFC711}</c15:txfldGUID>
                      <c15:f>Slide28_Datenblatt!$J$77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2F-2DD9-4282-8C70-28D89FB8E395}"/>
                </c:ext>
              </c:extLst>
            </c:dLbl>
            <c:dLbl>
              <c:idx val="16"/>
              <c:layout>
                <c:manualLayout>
                  <c:x val="6.3194444444443767E-3"/>
                  <c:y val="-4.5741757027844751E-4"/>
                </c:manualLayout>
              </c:layout>
              <c:tx>
                <c:strRef>
                  <c:f>Slide28_Datenblatt!$J$78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{E9AF4517-E999-4176-85C6-B5B73721B18E}</c15:txfldGUID>
                      <c15:f>Slide28_Datenblatt!$J$78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0-2DD9-4282-8C70-28D89FB8E395}"/>
                </c:ext>
              </c:extLst>
            </c:dLbl>
            <c:dLbl>
              <c:idx val="17"/>
              <c:delete val="1"/>
              <c:extLst>
                <c:ext xmlns:c15="http://schemas.microsoft.com/office/drawing/2012/chart" uri="{CE6537A1-D6FC-4f65-9D91-7224C49458BB}"/>
                <c:ext xmlns:c16="http://schemas.microsoft.com/office/drawing/2014/chart" uri="{C3380CC4-5D6E-409C-BE32-E72D297353CC}">
                  <c16:uniqueId val="{00000031-2DD9-4282-8C70-28D89FB8E395}"/>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Slide28_Datenblatt!$G$61:$G$78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Slide28_Datenblatt!$H$61:$H$78</c:f>
              <c:numCache>
                <c:formatCode>0.00</c:formatCode>
                <c:ptCount val="18"/>
                <c:pt idx="1">
                  <c:v>-29596.15</c:v>
                </c:pt>
                <c:pt idx="2">
                  <c:v>-29596.15</c:v>
                </c:pt>
                <c:pt idx="3">
                  <c:v>-29596.15</c:v>
                </c:pt>
                <c:pt idx="4">
                  <c:v>-29596.15</c:v>
                </c:pt>
                <c:pt idx="5">
                  <c:v>-29596.15</c:v>
                </c:pt>
                <c:pt idx="6">
                  <c:v>-29596.15</c:v>
                </c:pt>
                <c:pt idx="7">
                  <c:v>-29596.15</c:v>
                </c:pt>
                <c:pt idx="8">
                  <c:v>-29596.15</c:v>
                </c:pt>
                <c:pt idx="9">
                  <c:v>-29596.15</c:v>
                </c:pt>
                <c:pt idx="10">
                  <c:v>-29596.15</c:v>
                </c:pt>
                <c:pt idx="11">
                  <c:v>-29596.15</c:v>
                </c:pt>
                <c:pt idx="12">
                  <c:v>-29596.15</c:v>
                </c:pt>
                <c:pt idx="13">
                  <c:v>-29596.15</c:v>
                </c:pt>
                <c:pt idx="14">
                  <c:v>-29596.15</c:v>
                </c:pt>
                <c:pt idx="15">
                  <c:v>-29596.15</c:v>
                </c:pt>
                <c:pt idx="16">
                  <c:v>-29596.15</c:v>
                </c:pt>
                <c:pt idx="17">
                  <c:v>-29596.15</c:v>
                </c:pt>
              </c:numCache>
            </c:numRef>
          </c:yVal>
          <c:smooth val="0"/>
          <c:extLst>
            <c:ext xmlns:c16="http://schemas.microsoft.com/office/drawing/2014/chart" uri="{C3380CC4-5D6E-409C-BE32-E72D297353CC}">
              <c16:uniqueId val="{00000032-2DD9-4282-8C70-28D89FB8E395}"/>
            </c:ext>
          </c:extLst>
        </c:ser>
        <c:ser>
          <c:idx val="9"/>
          <c:order val="6"/>
          <c:tx>
            <c:v>Achse</c:v>
          </c:tx>
          <c:spPr>
            <a:ln w="38100">
              <a:solidFill>
                <a:srgbClr val="000000"/>
              </a:solidFill>
              <a:prstDash val="solid"/>
            </a:ln>
          </c:spPr>
          <c:marker>
            <c:symbol val="none"/>
          </c:marker>
          <c:xVal>
            <c:numRef>
              <c:f>Slide28_Datenblatt!$L$61:$L$67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Slide28_Datenblatt!$M$61:$M$67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3-2DD9-4282-8C70-28D89FB8E395}"/>
            </c:ext>
          </c:extLst>
        </c:ser>
        <c:ser>
          <c:idx val="11"/>
          <c:order val="7"/>
          <c:tx>
            <c:v>rubrik</c:v>
          </c:tx>
          <c:spPr>
            <a:ln w="28575">
              <a:noFill/>
            </a:ln>
          </c:spPr>
          <c:marker>
            <c:symbol val="none"/>
          </c:marker>
          <c:dLbls>
            <c:dLbl>
              <c:idx val="0"/>
              <c:layout>
                <c:manualLayout>
                  <c:x val="-3.4722222222222272E-3"/>
                  <c:y val="-3.296835370326226E-3"/>
                </c:manualLayout>
              </c:layout>
              <c:tx>
                <c:strRef>
                  <c:f>Slide28_Datenblatt!$A$4</c:f>
                  <c:strCache>
                    <c:ptCount val="1"/>
                    <c:pt idx="0">
                      <c:v>Kurzfristiges Fremdkapital</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{50F8E79C-E349-4DF5-9A3C-19378660B10E}</c15:txfldGUID>
                      <c15:f>Slide28_Datenblatt!$A$4</c15:f>
                      <c15:dlblFieldTableCache>
                        <c:ptCount val="1"/>
                        <c:pt idx="0">
                          <c:v>Kurzfristiges Fremdkapital</c:v>
                        </c:pt>
                      </c15:dlblFieldTableCache>
                    </c15:dlblFTEntry>
                  </c15:dlblFieldTable>
                  <c15:showDataLabelsRange val="0"/>
                </c:ext>
                <c:ext xmlns:c16="http://schemas.microsoft.com/office/drawing/2014/chart" uri="{C3380CC4-5D6E-409C-BE32-E72D297353CC}">
                  <c16:uniqueId val="{00000034-2DD9-4282-8C70-28D89FB8E395}"/>
                </c:ext>
              </c:extLst>
            </c:dLbl>
            <c:dLbl>
              <c:idx val="1"/>
              <c:delete val="1"/>
              <c:extLst>
                <c:ext xmlns:c15="http://schemas.microsoft.com/office/drawing/2012/chart" uri="{CE6537A1-D6FC-4f65-9D91-7224C49458BB}"/>
                <c:ext xmlns:c16="http://schemas.microsoft.com/office/drawing/2014/chart" uri="{C3380CC4-5D6E-409C-BE32-E72D297353CC}">
                  <c16:uniqueId val="{00000035-2DD9-4282-8C70-28D89FB8E395}"/>
                </c:ext>
              </c:extLst>
            </c:dLbl>
            <c:dLbl>
              <c:idx val="2"/>
              <c:delete val="1"/>
              <c:extLst>
                <c:ext xmlns:c15="http://schemas.microsoft.com/office/drawing/2012/chart" uri="{CE6537A1-D6FC-4f65-9D91-7224C49458BB}"/>
                <c:ext xmlns:c16="http://schemas.microsoft.com/office/drawing/2014/chart" uri="{C3380CC4-5D6E-409C-BE32-E72D297353CC}">
                  <c16:uniqueId val="{00000036-2DD9-4282-8C70-28D89FB8E395}"/>
                </c:ext>
              </c:extLst>
            </c:dLbl>
            <c:dLbl>
              <c:idx val="3"/>
              <c:delete val="1"/>
              <c:extLst>
                <c:ext xmlns:c15="http://schemas.microsoft.com/office/drawing/2012/chart" uri="{CE6537A1-D6FC-4f65-9D91-7224C49458BB}"/>
                <c:ext xmlns:c16="http://schemas.microsoft.com/office/drawing/2014/chart" uri="{C3380CC4-5D6E-409C-BE32-E72D297353CC}">
                  <c16:uniqueId val="{00000037-2DD9-4282-8C70-28D89FB8E395}"/>
                </c:ext>
              </c:extLst>
            </c:dLbl>
            <c:dLbl>
              <c:idx val="4"/>
              <c:delete val="1"/>
              <c:extLst>
                <c:ext xmlns:c15="http://schemas.microsoft.com/office/drawing/2012/chart" uri="{CE6537A1-D6FC-4f65-9D91-7224C49458BB}"/>
                <c:ext xmlns:c16="http://schemas.microsoft.com/office/drawing/2014/chart" uri="{C3380CC4-5D6E-409C-BE32-E72D297353CC}">
                  <c16:uniqueId val="{00000038-2DD9-4282-8C70-28D89FB8E395}"/>
                </c:ext>
              </c:extLst>
            </c:dLbl>
            <c:dLbl>
              <c:idx val="5"/>
              <c:delete val="1"/>
              <c:extLst>
                <c:ext xmlns:c15="http://schemas.microsoft.com/office/drawing/2012/chart" uri="{CE6537A1-D6FC-4f65-9D91-7224C49458BB}"/>
                <c:ext xmlns:c16="http://schemas.microsoft.com/office/drawing/2014/chart" uri="{C3380CC4-5D6E-409C-BE32-E72D297353CC}">
                  <c16:uniqueId val="{00000039-2DD9-4282-8C70-28D89FB8E395}"/>
                </c:ext>
              </c:extLst>
            </c:dLbl>
            <c:dLbl>
              <c:idx val="6"/>
              <c:layout>
                <c:manualLayout>
                  <c:x val="-3.4722222222222559E-3"/>
                  <c:y val="-1.6133336868244946E-3"/>
                </c:manualLayout>
              </c:layout>
              <c:tx>
                <c:strRef>
                  <c:f>Slide28_Datenblatt!$A$5</c:f>
                  <c:strCache>
                    <c:ptCount val="1"/>
                    <c:pt idx="0">
                      <c:v>Mittelfristiges Fremdkapital</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{984AC68B-11AE-4B31-8DB7-8BD9282C6868}</c15:txfldGUID>
                      <c15:f>Slide28_Datenblatt!$A$5</c15:f>
                      <c15:dlblFieldTableCache>
                        <c:ptCount val="1"/>
                        <c:pt idx="0">
                          <c:v>Mittelfristiges Fremdkapital</c:v>
                        </c:pt>
                      </c15:dlblFieldTableCache>
                    </c15:dlblFTEntry>
                  </c15:dlblFieldTable>
                  <c15:showDataLabelsRange val="0"/>
                </c:ext>
                <c:ext xmlns:c16="http://schemas.microsoft.com/office/drawing/2014/chart" uri="{C3380CC4-5D6E-409C-BE32-E72D297353CC}">
                  <c16:uniqueId val="{0000003A-2DD9-4282-8C70-28D89FB8E395}"/>
                </c:ext>
              </c:extLst>
            </c:dLbl>
            <c:dLbl>
              <c:idx val="7"/>
              <c:delete val="1"/>
              <c:extLst>
                <c:ext xmlns:c15="http://schemas.microsoft.com/office/drawing/2012/chart" uri="{CE6537A1-D6FC-4f65-9D91-7224C49458BB}"/>
                <c:ext xmlns:c16="http://schemas.microsoft.com/office/drawing/2014/chart" uri="{C3380CC4-5D6E-409C-BE32-E72D297353CC}">
                  <c16:uniqueId val="{0000003B-2DD9-4282-8C70-28D89FB8E395}"/>
                </c:ext>
              </c:extLst>
            </c:dLbl>
            <c:dLbl>
              <c:idx val="8"/>
              <c:delete val="1"/>
              <c:extLst>
                <c:ext xmlns:c15="http://schemas.microsoft.com/office/drawing/2012/chart" uri="{CE6537A1-D6FC-4f65-9D91-7224C49458BB}"/>
                <c:ext xmlns:c16="http://schemas.microsoft.com/office/drawing/2014/chart" uri="{C3380CC4-5D6E-409C-BE32-E72D297353CC}">
                  <c16:uniqueId val="{0000003C-2DD9-4282-8C70-28D89FB8E395}"/>
                </c:ext>
              </c:extLst>
            </c:dLbl>
            <c:dLbl>
              <c:idx val="9"/>
              <c:delete val="1"/>
              <c:extLst>
                <c:ext xmlns:c15="http://schemas.microsoft.com/office/drawing/2012/chart" uri="{CE6537A1-D6FC-4f65-9D91-7224C49458BB}"/>
                <c:ext xmlns:c16="http://schemas.microsoft.com/office/drawing/2014/chart" uri="{C3380CC4-5D6E-409C-BE32-E72D297353CC}">
                  <c16:uniqueId val="{0000003D-2DD9-4282-8C70-28D89FB8E395}"/>
                </c:ext>
              </c:extLst>
            </c:dLbl>
            <c:dLbl>
              <c:idx val="10"/>
              <c:delete val="1"/>
              <c:extLst>
                <c:ext xmlns:c15="http://schemas.microsoft.com/office/drawing/2012/chart" uri="{CE6537A1-D6FC-4f65-9D91-7224C49458BB}"/>
                <c:ext xmlns:c16="http://schemas.microsoft.com/office/drawing/2014/chart" uri="{C3380CC4-5D6E-409C-BE32-E72D297353CC}">
                  <c16:uniqueId val="{0000003E-2DD9-4282-8C70-28D89FB8E395}"/>
                </c:ext>
              </c:extLst>
            </c:dLbl>
            <c:dLbl>
              <c:idx val="11"/>
              <c:delete val="1"/>
              <c:extLst>
                <c:ext xmlns:c15="http://schemas.microsoft.com/office/drawing/2012/chart" uri="{CE6537A1-D6FC-4f65-9D91-7224C49458BB}"/>
                <c:ext xmlns:c16="http://schemas.microsoft.com/office/drawing/2014/chart" uri="{C3380CC4-5D6E-409C-BE32-E72D297353CC}">
                  <c16:uniqueId val="{0000003F-2DD9-4282-8C70-28D89FB8E395}"/>
                </c:ext>
              </c:extLst>
            </c:dLbl>
            <c:dLbl>
              <c:idx val="12"/>
              <c:delete val="1"/>
              <c:extLst>
                <c:ext xmlns:c15="http://schemas.microsoft.com/office/drawing/2012/chart" uri="{CE6537A1-D6FC-4f65-9D91-7224C49458BB}"/>
                <c:ext xmlns:c16="http://schemas.microsoft.com/office/drawing/2014/chart" uri="{C3380CC4-5D6E-409C-BE32-E72D297353CC}">
                  <c16:uniqueId val="{00000040-2DD9-4282-8C70-28D89FB8E395}"/>
                </c:ext>
              </c:extLst>
            </c:dLbl>
            <c:dLbl>
              <c:idx val="13"/>
              <c:layout>
                <c:manualLayout>
                  <c:x val="-4.513888888888872E-3"/>
                  <c:y val="-1.6133336868244946E-3"/>
                </c:manualLayout>
              </c:layout>
              <c:tx>
                <c:strRef>
                  <c:f>Slide28_Datenblatt!$A$6</c:f>
                  <c:strCache>
                    <c:ptCount val="1"/>
                    <c:pt idx="0">
                      <c:v>Langfristiges Fremdkapital</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{288F58BB-7E23-48F2-B5A7-5213FA4F8006}</c15:txfldGUID>
                      <c15:f>Slide28_Datenblatt!$A$6</c15:f>
                      <c15:dlblFieldTableCache>
                        <c:ptCount val="1"/>
                        <c:pt idx="0">
                          <c:v>Langfristiges Fremdkapital</c:v>
                        </c:pt>
                      </c15:dlblFieldTableCache>
                    </c15:dlblFTEntry>
                  </c15:dlblFieldTable>
                  <c15:showDataLabelsRange val="0"/>
                </c:ext>
                <c:ext xmlns:c16="http://schemas.microsoft.com/office/drawing/2014/chart" uri="{C3380CC4-5D6E-409C-BE32-E72D297353CC}">
                  <c16:uniqueId val="{00000041-2DD9-4282-8C70-28D89FB8E395}"/>
                </c:ext>
              </c:extLst>
            </c:dLbl>
            <c:dLbl>
              <c:idx val="14"/>
              <c:delete val="1"/>
              <c:extLst>
                <c:ext xmlns:c15="http://schemas.microsoft.com/office/drawing/2012/chart" uri="{CE6537A1-D6FC-4f65-9D91-7224C49458BB}"/>
                <c:ext xmlns:c16="http://schemas.microsoft.com/office/drawing/2014/chart" uri="{C3380CC4-5D6E-409C-BE32-E72D297353CC}">
                  <c16:uniqueId val="{00000042-2DD9-4282-8C70-28D89FB8E395}"/>
                </c:ext>
              </c:extLst>
            </c:dLbl>
            <c:dLbl>
              <c:idx val="15"/>
              <c:delete val="1"/>
              <c:extLst>
                <c:ext xmlns:c15="http://schemas.microsoft.com/office/drawing/2012/chart" uri="{CE6537A1-D6FC-4f65-9D91-7224C49458BB}"/>
                <c:ext xmlns:c16="http://schemas.microsoft.com/office/drawing/2014/chart" uri="{C3380CC4-5D6E-409C-BE32-E72D297353CC}">
                  <c16:uniqueId val="{00000043-2DD9-4282-8C70-28D89FB8E395}"/>
                </c:ext>
              </c:extLst>
            </c:dLbl>
            <c:dLbl>
              <c:idx val="16"/>
              <c:delete val="1"/>
              <c:extLst>
                <c:ext xmlns:c15="http://schemas.microsoft.com/office/drawing/2012/chart" uri="{CE6537A1-D6FC-4f65-9D91-7224C49458BB}"/>
                <c:ext xmlns:c16="http://schemas.microsoft.com/office/drawing/2014/chart" uri="{C3380CC4-5D6E-409C-BE32-E72D297353CC}">
                  <c16:uniqueId val="{00000044-2DD9-4282-8C70-28D89FB8E395}"/>
                </c:ext>
              </c:extLst>
            </c:dLbl>
            <c:dLbl>
              <c:idx val="17"/>
              <c:delete val="1"/>
              <c:extLst>
                <c:ext xmlns:c15="http://schemas.microsoft.com/office/drawing/2012/chart" uri="{CE6537A1-D6FC-4f65-9D91-7224C49458BB}"/>
                <c:ext xmlns:c16="http://schemas.microsoft.com/office/drawing/2014/chart" uri="{C3380CC4-5D6E-409C-BE32-E72D297353CC}">
                  <c16:uniqueId val="{00000045-2DD9-4282-8C70-28D89FB8E395}"/>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Slide28_Datenblatt!$O$61:$O$78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Slide28_Datenblatt!$P$61:$P$78</c:f>
              <c:numCache>
                <c:formatCode>#,##0</c:formatCode>
                <c:ptCount val="18"/>
                <c:pt idx="0">
                  <c:v>-147980.75</c:v>
                </c:pt>
                <c:pt idx="1">
                  <c:v>-147980.75</c:v>
                </c:pt>
                <c:pt idx="2">
                  <c:v>-147980.75</c:v>
                </c:pt>
                <c:pt idx="3">
                  <c:v>-147980.75</c:v>
                </c:pt>
                <c:pt idx="4">
                  <c:v>-147980.75</c:v>
                </c:pt>
                <c:pt idx="5">
                  <c:v>-147980.75</c:v>
                </c:pt>
                <c:pt idx="6">
                  <c:v>-147980.75</c:v>
                </c:pt>
                <c:pt idx="7">
                  <c:v>-147980.75</c:v>
                </c:pt>
                <c:pt idx="8">
                  <c:v>-147980.75</c:v>
                </c:pt>
                <c:pt idx="9">
                  <c:v>-147980.75</c:v>
                </c:pt>
                <c:pt idx="10">
                  <c:v>-147980.75</c:v>
                </c:pt>
                <c:pt idx="11">
                  <c:v>-147980.75</c:v>
                </c:pt>
                <c:pt idx="12">
                  <c:v>-147980.75</c:v>
                </c:pt>
                <c:pt idx="13">
                  <c:v>-147980.75</c:v>
                </c:pt>
                <c:pt idx="14">
                  <c:v>-147980.75</c:v>
                </c:pt>
                <c:pt idx="15">
                  <c:v>-147980.75</c:v>
                </c:pt>
                <c:pt idx="16">
                  <c:v>-147980.75</c:v>
                </c:pt>
                <c:pt idx="17">
                  <c:v>-147980.75</c:v>
                </c:pt>
              </c:numCache>
            </c:numRef>
          </c:yVal>
          <c:smooth val="0"/>
          <c:extLst>
            <c:ext xmlns:c16="http://schemas.microsoft.com/office/drawing/2014/chart" uri="{C3380CC4-5D6E-409C-BE32-E72D297353CC}">
              <c16:uniqueId val="{00000046-2DD9-4282-8C70-28D89FB8E395}"/>
            </c:ext>
          </c:extLst>
        </c:ser>
        <c:dLbls>
          <c:showLegendKey val="0"/>
          <c:showVal val="0"/>
          <c:showCatName val="0"/>
          <c:showSerName val="0"/>
          <c:showPercent val="0"/>
          <c:showBubbleSize val="0"/>
        </c:dLbls>
        <c:axId val="318323712"/>
        <c:axId val="318358272"/>
      </c:scatterChart>
      <c:catAx>
        <c:axId val="318320640"/>
        <c:scaling>
          <c:orientation val="minMax"/>
        </c:scaling>
        <c:delete val="1"/>
        <c:axPos val="b"/>
        <c:numFmt formatCode="General" sourceLinked="0"/>
        <c:majorTickMark val="out"/>
        <c:minorTickMark val="none"/>
        <c:tickLblPos val="nextTo"/>
        <c:crossAx val="318322176"/>
        <c:crosses val="autoZero"/>
        <c:auto val="0"/>
        <c:lblAlgn val="ctr"/>
        <c:lblOffset val="100"/>
        <c:noMultiLvlLbl val="0"/>
      </c:catAx>
      <c:valAx>
        <c:axId val="318322176"/>
        <c:scaling>
          <c:orientation val="minMax"/>
        </c:scaling>
        <c:delete val="1"/>
        <c:axPos val="l"/>
        <c:numFmt formatCode="General" sourceLinked="1"/>
        <c:majorTickMark val="out"/>
        <c:minorTickMark val="none"/>
        <c:tickLblPos val="nextTo"/>
        <c:crossAx val="318320640"/>
        <c:crosses val="autoZero"/>
        <c:crossBetween val="between"/>
      </c:valAx>
      <c:catAx>
        <c:axId val="318323712"/>
        <c:scaling>
          <c:orientation val="minMax"/>
        </c:scaling>
        <c:delete val="1"/>
        <c:axPos val="b"/>
        <c:majorTickMark val="out"/>
        <c:minorTickMark val="none"/>
        <c:tickLblPos val="nextTo"/>
        <c:crossAx val="318358272"/>
        <c:crosses val="autoZero"/>
        <c:auto val="1"/>
        <c:lblAlgn val="ctr"/>
        <c:lblOffset val="100"/>
        <c:noMultiLvlLbl val="0"/>
      </c:catAx>
      <c:valAx>
        <c:axId val="318358272"/>
        <c:scaling>
          <c:orientation val="minMax"/>
        </c:scaling>
        <c:delete val="1"/>
        <c:axPos val="r"/>
        <c:numFmt formatCode="General" sourceLinked="1"/>
        <c:majorTickMark val="out"/>
        <c:minorTickMark val="none"/>
        <c:tickLblPos val="nextTo"/>
        <c:crossAx val="318323712"/>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Slide29_Datenblatt!$A$50</c:f>
              <c:strCache>
                <c:ptCount val="1"/>
                <c:pt idx="0">
                  <c:v>2014</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1-FEEB-4119-88D2-A17980B9092F}"/>
              </c:ext>
            </c:extLst>
          </c:dPt>
          <c:dPt>
            <c:idx val="1"/>
            <c:invertIfNegative val="0"/>
            <c:bubble3D val="0"/>
            <c:spPr>
              <a:solidFill>
                <a:srgbClr val="6464FF"/>
              </a:solidFill>
              <a:ln w="25400">
                <a:noFill/>
              </a:ln>
            </c:spPr>
            <c:extLst>
              <c:ext xmlns:c16="http://schemas.microsoft.com/office/drawing/2014/chart" uri="{C3380CC4-5D6E-409C-BE32-E72D297353CC}">
                <c16:uniqueId val="{00000003-FEEB-4119-88D2-A17980B9092F}"/>
              </c:ext>
            </c:extLst>
          </c:dPt>
          <c:dLbls>
            <c:dLbl>
              <c:idx val="0"/>
              <c:tx>
                <c:strRef>
                  <c:f>Slide29_Datenblatt!$E$50</c:f>
                  <c:strCache>
                    <c:ptCount val="1"/>
                    <c:pt idx="0">
                      <c:v>16,4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{83AC95A5-0958-4DFC-B083-7EA24DACD40A}</c15:txfldGUID>
                      <c15:f>Slide29_Datenblatt!$E$50</c15:f>
                      <c15:dlblFieldTableCache>
                        <c:ptCount val="1"/>
                        <c:pt idx="0">
                          <c:v>16,4</c:v>
                        </c:pt>
                      </c15:dlblFieldTableCache>
                    </c15:dlblFTEntry>
                  </c15:dlblFieldTable>
                  <c15:showDataLabelsRange val="0"/>
                </c:ext>
                <c:ext xmlns:c16="http://schemas.microsoft.com/office/drawing/2014/chart" uri="{C3380CC4-5D6E-409C-BE32-E72D297353CC}">
                  <c16:uniqueId val="{00000001-FEEB-4119-88D2-A17980B9092F}"/>
                </c:ext>
              </c:extLst>
            </c:dLbl>
            <c:dLbl>
              <c:idx val="1"/>
              <c:tx>
                <c:strRef>
                  <c:f>Slide29_Datenblatt!$F$50</c:f>
                  <c:strCache>
                    <c:ptCount val="1"/>
                    <c:pt idx="0">
                      <c:v>26,9</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{2DD6FC7D-05D7-4580-9A87-70CDF6C5168E}</c15:txfldGUID>
                      <c15:f>Slide29_Datenblatt!$F$50</c15:f>
                      <c15:dlblFieldTableCache>
                        <c:ptCount val="1"/>
                        <c:pt idx="0">
                          <c:v>26,9</c:v>
                        </c:pt>
                      </c15:dlblFieldTableCache>
                    </c15:dlblFTEntry>
                  </c15:dlblFieldTable>
                  <c15:showDataLabelsRange val="0"/>
                </c:ext>
                <c:ext xmlns:c16="http://schemas.microsoft.com/office/drawing/2014/chart" uri="{C3380CC4-5D6E-409C-BE32-E72D297353CC}">
                  <c16:uniqueId val="{00000003-FEEB-4119-88D2-A17980B9092F}"/>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Slide29_Datenblatt!$B$49:$C$49</c:f>
              <c:strCache>
                <c:ptCount val="2"/>
                <c:pt idx="0">
                  <c:v>Kundenziel</c:v>
                </c:pt>
                <c:pt idx="1">
                  <c:v>Lieferantenziel</c:v>
                </c:pt>
              </c:strCache>
            </c:strRef>
          </c:cat>
          <c:val>
            <c:numRef>
              <c:f>Slide29_Datenblatt!$B$50:$C$50</c:f>
              <c:numCache>
                <c:formatCode>#,##0</c:formatCode>
                <c:ptCount val="2"/>
                <c:pt idx="0">
                  <c:v>16.350000000000001</c:v>
                </c:pt>
                <c:pt idx="1">
                  <c:v>26.85</c:v>
                </c:pt>
              </c:numCache>
            </c:numRef>
          </c:val>
          <c:extLst>
            <c:ext xmlns:c16="http://schemas.microsoft.com/office/drawing/2014/chart" uri="{C3380CC4-5D6E-409C-BE32-E72D297353CC}">
              <c16:uniqueId val="{00000004-FEEB-4119-88D2-A17980B9092F}"/>
            </c:ext>
          </c:extLst>
        </c:ser>
        <c:ser>
          <c:idx val="2"/>
          <c:order val="1"/>
          <c:tx>
            <c:strRef>
              <c:f>Slide29_Datenblatt!$A$51</c:f>
              <c:strCache>
                <c:ptCount val="1"/>
                <c:pt idx="0">
                  <c:v>2015</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6-FEEB-4119-88D2-A17980B9092F}"/>
              </c:ext>
            </c:extLst>
          </c:dPt>
          <c:dPt>
            <c:idx val="1"/>
            <c:invertIfNegative val="0"/>
            <c:bubble3D val="0"/>
            <c:spPr>
              <a:solidFill>
                <a:srgbClr val="6464FF"/>
              </a:solidFill>
              <a:ln w="25400">
                <a:noFill/>
              </a:ln>
            </c:spPr>
            <c:extLst>
              <c:ext xmlns:c16="http://schemas.microsoft.com/office/drawing/2014/chart" uri="{C3380CC4-5D6E-409C-BE32-E72D297353CC}">
                <c16:uniqueId val="{00000008-FEEB-4119-88D2-A17980B9092F}"/>
              </c:ext>
            </c:extLst>
          </c:dPt>
          <c:dLbls>
            <c:dLbl>
              <c:idx val="0"/>
              <c:tx>
                <c:strRef>
                  <c:f>Slide29_Datenblatt!$E$51</c:f>
                  <c:strCache>
                    <c:ptCount val="1"/>
                    <c:pt idx="0">
                      <c:v>16,0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{7EC7A5F4-3CB7-4251-BDEB-53F6BC25DC74}</c15:txfldGUID>
                      <c15:f>Slide29_Datenblatt!$E$51</c15:f>
                      <c15:dlblFieldTableCache>
                        <c:ptCount val="1"/>
                        <c:pt idx="0">
                          <c:v>16,0</c:v>
                        </c:pt>
                      </c15:dlblFieldTableCache>
                    </c15:dlblFTEntry>
                  </c15:dlblFieldTable>
                  <c15:showDataLabelsRange val="0"/>
                </c:ext>
                <c:ext xmlns:c16="http://schemas.microsoft.com/office/drawing/2014/chart" uri="{C3380CC4-5D6E-409C-BE32-E72D297353CC}">
                  <c16:uniqueId val="{00000006-FEEB-4119-88D2-A17980B9092F}"/>
                </c:ext>
              </c:extLst>
            </c:dLbl>
            <c:dLbl>
              <c:idx val="1"/>
              <c:tx>
                <c:strRef>
                  <c:f>Slide29_Datenblatt!$F$51</c:f>
                  <c:strCache>
                    <c:ptCount val="1"/>
                    <c:pt idx="0">
                      <c:v>28,9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{FDAA3869-2F67-434A-8ED6-D9B55BDCCF87}</c15:txfldGUID>
                      <c15:f>Slide29_Datenblatt!$F$51</c15:f>
                      <c15:dlblFieldTableCache>
                        <c:ptCount val="1"/>
                        <c:pt idx="0">
                          <c:v>28,9</c:v>
                        </c:pt>
                      </c15:dlblFieldTableCache>
                    </c15:dlblFTEntry>
                  </c15:dlblFieldTable>
                  <c15:showDataLabelsRange val="0"/>
                </c:ext>
                <c:ext xmlns:c16="http://schemas.microsoft.com/office/drawing/2014/chart" uri="{C3380CC4-5D6E-409C-BE32-E72D297353CC}">
                  <c16:uniqueId val="{00000008-FEEB-4119-88D2-A17980B9092F}"/>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Slide29_Datenblatt!$B$49:$C$49</c:f>
              <c:strCache>
                <c:ptCount val="2"/>
                <c:pt idx="0">
                  <c:v>Kundenziel</c:v>
                </c:pt>
                <c:pt idx="1">
                  <c:v>Lieferantenziel</c:v>
                </c:pt>
              </c:strCache>
            </c:strRef>
          </c:cat>
          <c:val>
            <c:numRef>
              <c:f>Slide29_Datenblatt!$B$51:$C$51</c:f>
              <c:numCache>
                <c:formatCode>#,##0</c:formatCode>
                <c:ptCount val="2"/>
                <c:pt idx="0">
                  <c:v>15.95</c:v>
                </c:pt>
                <c:pt idx="1">
                  <c:v>28.91</c:v>
                </c:pt>
              </c:numCache>
            </c:numRef>
          </c:val>
          <c:extLst>
            <c:ext xmlns:c16="http://schemas.microsoft.com/office/drawing/2014/chart" uri="{C3380CC4-5D6E-409C-BE32-E72D297353CC}">
              <c16:uniqueId val="{00000009-FEEB-4119-88D2-A17980B9092F}"/>
            </c:ext>
          </c:extLst>
        </c:ser>
        <c:ser>
          <c:idx val="1"/>
          <c:order val="2"/>
          <c:tx>
            <c:strRef>
              <c:f>Slide29_Datenblatt!$A$52</c:f>
              <c:strCache>
                <c:ptCount val="1"/>
                <c:pt idx="0">
                  <c:v>2016</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B-FEEB-4119-88D2-A17980B9092F}"/>
              </c:ext>
            </c:extLst>
          </c:dPt>
          <c:dPt>
            <c:idx val="1"/>
            <c:invertIfNegative val="0"/>
            <c:bubble3D val="0"/>
            <c:spPr>
              <a:solidFill>
                <a:srgbClr val="6464FF"/>
              </a:solidFill>
              <a:ln w="25400">
                <a:noFill/>
              </a:ln>
            </c:spPr>
            <c:extLst>
              <c:ext xmlns:c16="http://schemas.microsoft.com/office/drawing/2014/chart" uri="{C3380CC4-5D6E-409C-BE32-E72D297353CC}">
                <c16:uniqueId val="{0000000D-FEEB-4119-88D2-A17980B9092F}"/>
              </c:ext>
            </c:extLst>
          </c:dPt>
          <c:dLbls>
            <c:dLbl>
              <c:idx val="0"/>
              <c:tx>
                <c:strRef>
                  <c:f>Slide29_Datenblatt!$E$52</c:f>
                  <c:strCache>
                    <c:ptCount val="1"/>
                    <c:pt idx="0">
                      <c:v>22,7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{08F2A6B7-3004-4886-8349-9DD372E2B74A}</c15:txfldGUID>
                      <c15:f>Slide29_Datenblatt!$E$52</c15:f>
                      <c15:dlblFieldTableCache>
                        <c:ptCount val="1"/>
                        <c:pt idx="0">
                          <c:v>22,7</c:v>
                        </c:pt>
                      </c15:dlblFieldTableCache>
                    </c15:dlblFTEntry>
                  </c15:dlblFieldTable>
                  <c15:showDataLabelsRange val="0"/>
                </c:ext>
                <c:ext xmlns:c16="http://schemas.microsoft.com/office/drawing/2014/chart" uri="{C3380CC4-5D6E-409C-BE32-E72D297353CC}">
                  <c16:uniqueId val="{0000000B-FEEB-4119-88D2-A17980B9092F}"/>
                </c:ext>
              </c:extLst>
            </c:dLbl>
            <c:dLbl>
              <c:idx val="1"/>
              <c:tx>
                <c:strRef>
                  <c:f>Slide29_Datenblatt!$F$52</c:f>
                  <c:strCache>
                    <c:ptCount val="1"/>
                    <c:pt idx="0">
                      <c:v>38,5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{3DACF261-A23A-460F-A2CC-FBD26275E946}</c15:txfldGUID>
                      <c15:f>Slide29_Datenblatt!$F$52</c15:f>
                      <c15:dlblFieldTableCache>
                        <c:ptCount val="1"/>
                        <c:pt idx="0">
                          <c:v>38,5</c:v>
                        </c:pt>
                      </c15:dlblFieldTableCache>
                    </c15:dlblFTEntry>
                  </c15:dlblFieldTable>
                  <c15:showDataLabelsRange val="0"/>
                </c:ext>
                <c:ext xmlns:c16="http://schemas.microsoft.com/office/drawing/2014/chart" uri="{C3380CC4-5D6E-409C-BE32-E72D297353CC}">
                  <c16:uniqueId val="{0000000D-FEEB-4119-88D2-A17980B9092F}"/>
                </c:ext>
              </c:extLst>
            </c:dLbl>
            <c:spPr>
              <a:noFill/>
              <a:ln w="25400">
                <a:noFill/>
              </a:ln>
            </c:spPr>
            <c:txPr>
              <a:bodyPr/>
              <a:lstStyle/>
              <a:p>
                <a:pPr algn="r">
                  <a:defRPr sz="1425"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Slide29_Datenblatt!$B$49:$C$49</c:f>
              <c:strCache>
                <c:ptCount val="2"/>
                <c:pt idx="0">
                  <c:v>Kundenziel</c:v>
                </c:pt>
                <c:pt idx="1">
                  <c:v>Lieferantenziel</c:v>
                </c:pt>
              </c:strCache>
            </c:strRef>
          </c:cat>
          <c:val>
            <c:numRef>
              <c:f>Slide29_Datenblatt!$B$52:$C$52</c:f>
              <c:numCache>
                <c:formatCode>#,##0</c:formatCode>
                <c:ptCount val="2"/>
                <c:pt idx="0">
                  <c:v>22.73</c:v>
                </c:pt>
                <c:pt idx="1">
                  <c:v>38.49</c:v>
                </c:pt>
              </c:numCache>
            </c:numRef>
          </c:val>
          <c:extLst>
            <c:ext xmlns:c16="http://schemas.microsoft.com/office/drawing/2014/chart" uri="{C3380CC4-5D6E-409C-BE32-E72D297353CC}">
              <c16:uniqueId val="{0000000E-FEEB-4119-88D2-A17980B9092F}"/>
            </c:ext>
          </c:extLst>
        </c:ser>
        <c:ser>
          <c:idx val="3"/>
          <c:order val="3"/>
          <c:tx>
            <c:strRef>
              <c:f>Slide29_Datenblatt!$A$53</c:f>
              <c:strCache>
                <c:ptCount val="1"/>
                <c:pt idx="0">
                  <c:v>2017</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10-FEEB-4119-88D2-A17980B9092F}"/>
              </c:ext>
            </c:extLst>
          </c:dPt>
          <c:dPt>
            <c:idx val="1"/>
            <c:invertIfNegative val="0"/>
            <c:bubble3D val="0"/>
            <c:spPr>
              <a:solidFill>
                <a:srgbClr val="6464FF"/>
              </a:solidFill>
              <a:ln w="25400">
                <a:noFill/>
              </a:ln>
            </c:spPr>
            <c:extLst>
              <c:ext xmlns:c16="http://schemas.microsoft.com/office/drawing/2014/chart" uri="{C3380CC4-5D6E-409C-BE32-E72D297353CC}">
                <c16:uniqueId val="{00000012-FEEB-4119-88D2-A17980B9092F}"/>
              </c:ext>
            </c:extLst>
          </c:dPt>
          <c:dLbls>
            <c:dLbl>
              <c:idx val="0"/>
              <c:tx>
                <c:strRef>
                  <c:f>Slide29_Datenblatt!$E$53</c:f>
                  <c:strCache>
                    <c:ptCount val="1"/>
                    <c:pt idx="0">
                      <c:v>25,6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{8018E2FC-8B15-414D-9231-30E4D31881CE}</c15:txfldGUID>
                      <c15:f>Slide29_Datenblatt!$E$53</c15:f>
                      <c15:dlblFieldTableCache>
                        <c:ptCount val="1"/>
                        <c:pt idx="0">
                          <c:v>25,6</c:v>
                        </c:pt>
                      </c15:dlblFieldTableCache>
                    </c15:dlblFTEntry>
                  </c15:dlblFieldTable>
                  <c15:showDataLabelsRange val="0"/>
                </c:ext>
                <c:ext xmlns:c16="http://schemas.microsoft.com/office/drawing/2014/chart" uri="{C3380CC4-5D6E-409C-BE32-E72D297353CC}">
                  <c16:uniqueId val="{00000010-FEEB-4119-88D2-A17980B9092F}"/>
                </c:ext>
              </c:extLst>
            </c:dLbl>
            <c:dLbl>
              <c:idx val="1"/>
              <c:tx>
                <c:strRef>
                  <c:f>Slide29_Datenblatt!$F$53</c:f>
                  <c:strCache>
                    <c:ptCount val="1"/>
                    <c:pt idx="0">
                      <c:v>68,2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{56ACD54B-9A80-46FB-B040-A7B098D2FDE6}</c15:txfldGUID>
                      <c15:f>Slide29_Datenblatt!$F$53</c15:f>
                      <c15:dlblFieldTableCache>
                        <c:ptCount val="1"/>
                        <c:pt idx="0">
                          <c:v>68,2</c:v>
                        </c:pt>
                      </c15:dlblFieldTableCache>
                    </c15:dlblFTEntry>
                  </c15:dlblFieldTable>
                  <c15:showDataLabelsRange val="0"/>
                </c:ext>
                <c:ext xmlns:c16="http://schemas.microsoft.com/office/drawing/2014/chart" uri="{C3380CC4-5D6E-409C-BE32-E72D297353CC}">
                  <c16:uniqueId val="{00000012-FEEB-4119-88D2-A17980B9092F}"/>
                </c:ext>
              </c:extLst>
            </c:dLbl>
            <c:spPr>
              <a:noFill/>
              <a:ln w="25400">
                <a:noFill/>
              </a:ln>
            </c:spPr>
            <c:txPr>
              <a:bodyPr/>
              <a:lstStyle/>
              <a:p>
                <a:pPr algn="r">
                  <a:defRPr sz="1425"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Slide29_Datenblatt!$B$49:$C$49</c:f>
              <c:strCache>
                <c:ptCount val="2"/>
                <c:pt idx="0">
                  <c:v>Kundenziel</c:v>
                </c:pt>
                <c:pt idx="1">
                  <c:v>Lieferantenziel</c:v>
                </c:pt>
              </c:strCache>
            </c:strRef>
          </c:cat>
          <c:val>
            <c:numRef>
              <c:f>Slide29_Datenblatt!$B$53:$C$53</c:f>
              <c:numCache>
                <c:formatCode>#,##0</c:formatCode>
                <c:ptCount val="2"/>
                <c:pt idx="0">
                  <c:v>25.58</c:v>
                </c:pt>
                <c:pt idx="1">
                  <c:v>68.239999999999995</c:v>
                </c:pt>
              </c:numCache>
            </c:numRef>
          </c:val>
          <c:extLst>
            <c:ext xmlns:c16="http://schemas.microsoft.com/office/drawing/2014/chart" uri="{C3380CC4-5D6E-409C-BE32-E72D297353CC}">
              <c16:uniqueId val="{00000013-FEEB-4119-88D2-A17980B9092F}"/>
            </c:ext>
          </c:extLst>
        </c:ser>
        <c:ser>
          <c:idx val="4"/>
          <c:order val="4"/>
          <c:tx>
            <c:strRef>
              <c:f>Slide29_Datenblatt!$A$54</c:f>
              <c:strCache>
                <c:ptCount val="1"/>
                <c:pt idx="0">
                  <c:v>2018</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15-FEEB-4119-88D2-A17980B9092F}"/>
              </c:ext>
            </c:extLst>
          </c:dPt>
          <c:dPt>
            <c:idx val="1"/>
            <c:invertIfNegative val="0"/>
            <c:bubble3D val="0"/>
            <c:spPr>
              <a:solidFill>
                <a:srgbClr val="6464FF"/>
              </a:solidFill>
              <a:ln w="25400">
                <a:noFill/>
              </a:ln>
            </c:spPr>
            <c:extLst>
              <c:ext xmlns:c16="http://schemas.microsoft.com/office/drawing/2014/chart" uri="{C3380CC4-5D6E-409C-BE32-E72D297353CC}">
                <c16:uniqueId val="{00000017-FEEB-4119-88D2-A17980B9092F}"/>
              </c:ext>
            </c:extLst>
          </c:dPt>
          <c:dLbls>
            <c:dLbl>
              <c:idx val="0"/>
              <c:tx>
                <c:strRef>
                  <c:f>Slide29_Datenblatt!$E$54</c:f>
                  <c:strCache>
                    <c:ptCount val="1"/>
                    <c:pt idx="0">
                      <c:v>27,2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{F12D9043-F27E-4E70-87AD-A4D1B2BFF84A}</c15:txfldGUID>
                      <c15:f>Slide29_Datenblatt!$E$54</c15:f>
                      <c15:dlblFieldTableCache>
                        <c:ptCount val="1"/>
                        <c:pt idx="0">
                          <c:v>27,2</c:v>
                        </c:pt>
                      </c15:dlblFieldTableCache>
                    </c15:dlblFTEntry>
                  </c15:dlblFieldTable>
                  <c15:showDataLabelsRange val="0"/>
                </c:ext>
                <c:ext xmlns:c16="http://schemas.microsoft.com/office/drawing/2014/chart" uri="{C3380CC4-5D6E-409C-BE32-E72D297353CC}">
                  <c16:uniqueId val="{00000015-FEEB-4119-88D2-A17980B9092F}"/>
                </c:ext>
              </c:extLst>
            </c:dLbl>
            <c:dLbl>
              <c:idx val="1"/>
              <c:tx>
                <c:strRef>
                  <c:f>Slide29_Datenblatt!$F$54</c:f>
                  <c:strCache>
                    <c:ptCount val="1"/>
                    <c:pt idx="0">
                      <c:v>47,0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{270AA694-1F05-4E3C-903B-A364721256AF}</c15:txfldGUID>
                      <c15:f>Slide29_Datenblatt!$F$54</c15:f>
                      <c15:dlblFieldTableCache>
                        <c:ptCount val="1"/>
                        <c:pt idx="0">
                          <c:v>47,0</c:v>
                        </c:pt>
                      </c15:dlblFieldTableCache>
                    </c15:dlblFTEntry>
                  </c15:dlblFieldTable>
                  <c15:showDataLabelsRange val="0"/>
                </c:ext>
                <c:ext xmlns:c16="http://schemas.microsoft.com/office/drawing/2014/chart" uri="{C3380CC4-5D6E-409C-BE32-E72D297353CC}">
                  <c16:uniqueId val="{00000017-FEEB-4119-88D2-A17980B9092F}"/>
                </c:ext>
              </c:extLst>
            </c:dLbl>
            <c:spPr>
              <a:noFill/>
              <a:ln w="25400">
                <a:noFill/>
              </a:ln>
            </c:spPr>
            <c:txPr>
              <a:bodyPr/>
              <a:lstStyle/>
              <a:p>
                <a:pPr algn="r">
                  <a:defRPr sz="1425"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Slide29_Datenblatt!$B$49:$C$49</c:f>
              <c:strCache>
                <c:ptCount val="2"/>
                <c:pt idx="0">
                  <c:v>Kundenziel</c:v>
                </c:pt>
                <c:pt idx="1">
                  <c:v>Lieferantenziel</c:v>
                </c:pt>
              </c:strCache>
            </c:strRef>
          </c:cat>
          <c:val>
            <c:numRef>
              <c:f>Slide29_Datenblatt!$B$54:$C$54</c:f>
              <c:numCache>
                <c:formatCode>#,##0</c:formatCode>
                <c:ptCount val="2"/>
                <c:pt idx="0">
                  <c:v>27.23</c:v>
                </c:pt>
                <c:pt idx="1">
                  <c:v>46.98</c:v>
                </c:pt>
              </c:numCache>
            </c:numRef>
          </c:val>
          <c:extLst>
            <c:ext xmlns:c16="http://schemas.microsoft.com/office/drawing/2014/chart" uri="{C3380CC4-5D6E-409C-BE32-E72D297353CC}">
              <c16:uniqueId val="{00000018-FEEB-4119-88D2-A17980B9092F}"/>
            </c:ext>
          </c:extLst>
        </c:ser>
        <c:dLbls>
          <c:showLegendKey val="0"/>
          <c:showVal val="0"/>
          <c:showCatName val="0"/>
          <c:showSerName val="0"/>
          <c:showPercent val="0"/>
          <c:showBubbleSize val="0"/>
        </c:dLbls>
        <c:gapWidth val="50"/>
        <c:overlap val="-10"/>
        <c:axId val="318589568"/>
        <c:axId val="318607744"/>
      </c:barChart>
      <c:barChart>
        <c:barDir val="col"/>
        <c:grouping val="clustered"/>
        <c:varyColors val="0"/>
        <c:ser>
          <c:idx val="5"/>
          <c:order val="8"/>
          <c:tx>
            <c:strRef>
              <c:f>Slide29_Datenblatt!$A$59</c:f>
              <c:strCache>
                <c:ptCount val="1"/>
                <c:pt idx="0">
                  <c:v>unsichtbar</c:v>
                </c:pt>
              </c:strCache>
            </c:strRef>
          </c:tx>
          <c:spPr>
            <a:noFill/>
            <a:ln w="25400">
              <a:noFill/>
            </a:ln>
          </c:spPr>
          <c:invertIfNegative val="0"/>
          <c:val>
            <c:numRef>
              <c:f>Slide29_Datenblatt!$B$59</c:f>
              <c:numCache>
                <c:formatCode>General</c:formatCode>
                <c:ptCount val="1"/>
                <c:pt idx="0">
                  <c:v>0</c:v>
                </c:pt>
              </c:numCache>
            </c:numRef>
          </c:val>
          <c:extLst>
            <c:ext xmlns:c16="http://schemas.microsoft.com/office/drawing/2014/chart" uri="{C3380CC4-5D6E-409C-BE32-E72D297353CC}">
              <c16:uniqueId val="{00000019-FEEB-4119-88D2-A17980B9092F}"/>
            </c:ext>
          </c:extLst>
        </c:ser>
        <c:dLbls>
          <c:showLegendKey val="0"/>
          <c:showVal val="0"/>
          <c:showCatName val="0"/>
          <c:showSerName val="0"/>
          <c:showPercent val="0"/>
          <c:showBubbleSize val="0"/>
        </c:dLbls>
        <c:gapWidth val="150"/>
        <c:axId val="318609280"/>
        <c:axId val="318610816"/>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Slide29_Datenblatt!$L$68:$L$73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Slide29_Datenblatt!$M$68:$M$73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A-FEEB-4119-88D2-A17980B9092F}"/>
            </c:ext>
          </c:extLst>
        </c:ser>
        <c:dLbls>
          <c:showLegendKey val="0"/>
          <c:showVal val="0"/>
          <c:showCatName val="0"/>
          <c:showSerName val="0"/>
          <c:showPercent val="0"/>
          <c:showBubbleSize val="0"/>
        </c:dLbls>
        <c:axId val="318589568"/>
        <c:axId val="318607744"/>
      </c:scatterChart>
      <c:scatterChart>
        <c:scatterStyle val="lineMarker"/>
        <c:varyColors val="0"/>
        <c:ser>
          <c:idx val="10"/>
          <c:order val="5"/>
          <c:tx>
            <c:v>beschriftung</c:v>
          </c:tx>
          <c:spPr>
            <a:ln w="28575">
              <a:noFill/>
            </a:ln>
          </c:spPr>
          <c:marker>
            <c:symbol val="none"/>
          </c:marker>
          <c:dLbls>
            <c:dLbl>
              <c:idx val="1"/>
              <c:tx>
                <c:strRef>
                  <c:f>Slide29_Datenblatt!$J$62</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{4258BF60-49A5-4E14-AB37-824625EA2F67}</c15:txfldGUID>
                      <c15:f>Slide29_Datenblatt!$J$62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1B-FEEB-4119-88D2-A17980B9092F}"/>
                </c:ext>
              </c:extLst>
            </c:dLbl>
            <c:dLbl>
              <c:idx val="2"/>
              <c:tx>
                <c:strRef>
                  <c:f>Slide29_Datenblatt!$J$63</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{1ECFF724-70FC-4C49-8F66-08CF058B23D5}</c15:txfldGUID>
                      <c15:f>Slide29_Datenblatt!$J$63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1C-FEEB-4119-88D2-A17980B9092F}"/>
                </c:ext>
              </c:extLst>
            </c:dLbl>
            <c:dLbl>
              <c:idx val="3"/>
              <c:tx>
                <c:strRef>
                  <c:f>Slide29_Datenblatt!$J$64</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{35AEED02-8727-46FD-99A0-CCAACFFAF429}</c15:txfldGUID>
                      <c15:f>Slide29_Datenblatt!$J$64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1D-FEEB-4119-88D2-A17980B9092F}"/>
                </c:ext>
              </c:extLst>
            </c:dLbl>
            <c:dLbl>
              <c:idx val="4"/>
              <c:tx>
                <c:strRef>
                  <c:f>Slide29_Datenblatt!$J$65</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{7D88C30A-A38F-4FBE-A1BC-6700878BCB95}</c15:txfldGUID>
                      <c15:f>Slide29_Datenblatt!$J$65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1E-FEEB-4119-88D2-A17980B9092F}"/>
                </c:ext>
              </c:extLst>
            </c:dLbl>
            <c:dLbl>
              <c:idx val="5"/>
              <c:tx>
                <c:strRef>
                  <c:f>Slide29_Datenblatt!$J$66</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{3DD1528D-4A09-4A85-A096-5D3BFA9C5E06}</c15:txfldGUID>
                      <c15:f>Slide29_Datenblatt!$J$66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1F-FEEB-4119-88D2-A17980B9092F}"/>
                </c:ext>
              </c:extLst>
            </c:dLbl>
            <c:dLbl>
              <c:idx val="6"/>
              <c:tx>
                <c:strRef>
                  <c:f>Slide29_Datenblatt!$J$68</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{5CF24E2B-C91E-4AE4-ACCE-2DDCBE02F08C}</c15:txfldGUID>
                      <c15:f>Slide29_Datenblatt!$J$68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0-FEEB-4119-88D2-A17980B9092F}"/>
                </c:ext>
              </c:extLst>
            </c:dLbl>
            <c:dLbl>
              <c:idx val="7"/>
              <c:tx>
                <c:strRef>
                  <c:f>Slide29_Datenblatt!$J$69</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{9DD723B6-7391-44C7-8B34-707FFCE3B680}</c15:txfldGUID>
                      <c15:f>Slide29_Datenblatt!$J$69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1-FEEB-4119-88D2-A17980B9092F}"/>
                </c:ext>
              </c:extLst>
            </c:dLbl>
            <c:dLbl>
              <c:idx val="8"/>
              <c:tx>
                <c:strRef>
                  <c:f>Slide29_Datenblatt!$J$70</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{B1913926-0F06-4AF1-A544-F51A608D8A8B}</c15:txfldGUID>
                      <c15:f>Slide29_Datenblatt!$J$70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2-FEEB-4119-88D2-A17980B9092F}"/>
                </c:ext>
              </c:extLst>
            </c:dLbl>
            <c:dLbl>
              <c:idx val="9"/>
              <c:tx>
                <c:strRef>
                  <c:f>Slide29_Datenblatt!$J$71</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{F5F10BBF-98BB-49B0-AB92-7560E8EF4830}</c15:txfldGUID>
                      <c15:f>Slide29_Datenblatt!$J$71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3-FEEB-4119-88D2-A17980B9092F}"/>
                </c:ext>
              </c:extLst>
            </c:dLbl>
            <c:dLbl>
              <c:idx val="10"/>
              <c:tx>
                <c:strRef>
                  <c:f>Slide29_Datenblatt!$J$72</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{4F39A5EE-6B5F-4E54-B9BF-D0B7A57EB981}</c15:txfldGUID>
                      <c15:f>Slide29_Datenblatt!$J$72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4-FEEB-4119-88D2-A17980B9092F}"/>
                </c:ext>
              </c:extLst>
            </c:dLbl>
            <c:dLbl>
              <c:idx val="11"/>
              <c:delete val="1"/>
              <c:extLst>
                <c:ext xmlns:c15="http://schemas.microsoft.com/office/drawing/2012/chart" uri="{CE6537A1-D6FC-4f65-9D91-7224C49458BB}"/>
                <c:ext xmlns:c16="http://schemas.microsoft.com/office/drawing/2014/chart" uri="{C3380CC4-5D6E-409C-BE32-E72D297353CC}">
                  <c16:uniqueId val="{00000025-FEEB-4119-88D2-A17980B9092F}"/>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Slide29_Datenblatt!$G$61:$G$72</c:f>
              <c:numCache>
                <c:formatCode>General</c:formatCode>
                <c:ptCount val="12"/>
                <c:pt idx="0">
                  <c:v>0.45</c:v>
                </c:pt>
                <c:pt idx="1">
                  <c:v>0.54500000000000004</c:v>
                </c:pt>
                <c:pt idx="2">
                  <c:v>0.73250000000000004</c:v>
                </c:pt>
                <c:pt idx="3">
                  <c:v>0.92</c:v>
                </c:pt>
                <c:pt idx="4">
                  <c:v>1.1074999999999999</c:v>
                </c:pt>
                <c:pt idx="5">
                  <c:v>1.2949999999999999</c:v>
                </c:pt>
                <c:pt idx="6">
                  <c:v>1.5449999999999999</c:v>
                </c:pt>
                <c:pt idx="7">
                  <c:v>1.7324999999999999</c:v>
                </c:pt>
                <c:pt idx="8">
                  <c:v>1.92</c:v>
                </c:pt>
                <c:pt idx="9">
                  <c:v>2.1074999999999999</c:v>
                </c:pt>
                <c:pt idx="10">
                  <c:v>2.2949999999999999</c:v>
                </c:pt>
                <c:pt idx="11">
                  <c:v>2.4824999999999999</c:v>
                </c:pt>
              </c:numCache>
            </c:numRef>
          </c:xVal>
          <c:yVal>
            <c:numRef>
              <c:f>Slide29_Datenblatt!$H$61:$H$72</c:f>
              <c:numCache>
                <c:formatCode>0.00</c:formatCode>
                <c:ptCount val="12"/>
                <c:pt idx="1">
                  <c:v>-3.4119999999999999</c:v>
                </c:pt>
                <c:pt idx="2">
                  <c:v>-3.4119999999999999</c:v>
                </c:pt>
                <c:pt idx="3">
                  <c:v>-3.4119999999999999</c:v>
                </c:pt>
                <c:pt idx="4">
                  <c:v>-3.4119999999999999</c:v>
                </c:pt>
                <c:pt idx="5">
                  <c:v>-3.4119999999999999</c:v>
                </c:pt>
                <c:pt idx="6">
                  <c:v>-3.4119999999999999</c:v>
                </c:pt>
                <c:pt idx="7">
                  <c:v>-3.4119999999999999</c:v>
                </c:pt>
                <c:pt idx="8">
                  <c:v>-3.4119999999999999</c:v>
                </c:pt>
                <c:pt idx="9">
                  <c:v>-3.4119999999999999</c:v>
                </c:pt>
                <c:pt idx="10">
                  <c:v>-3.4119999999999999</c:v>
                </c:pt>
                <c:pt idx="11">
                  <c:v>-3.4119999999999999</c:v>
                </c:pt>
              </c:numCache>
            </c:numRef>
          </c:yVal>
          <c:smooth val="0"/>
          <c:extLst>
            <c:ext xmlns:c16="http://schemas.microsoft.com/office/drawing/2014/chart" uri="{C3380CC4-5D6E-409C-BE32-E72D297353CC}">
              <c16:uniqueId val="{00000026-FEEB-4119-88D2-A17980B9092F}"/>
            </c:ext>
          </c:extLst>
        </c:ser>
        <c:ser>
          <c:idx val="9"/>
          <c:order val="6"/>
          <c:tx>
            <c:v>Achse</c:v>
          </c:tx>
          <c:spPr>
            <a:ln w="38100">
              <a:solidFill>
                <a:srgbClr val="000000"/>
              </a:solidFill>
              <a:prstDash val="solid"/>
            </a:ln>
          </c:spPr>
          <c:marker>
            <c:symbol val="none"/>
          </c:marker>
          <c:xVal>
            <c:numRef>
              <c:f>Slide29_Datenblatt!$L$61:$L$67</c:f>
              <c:numCache>
                <c:formatCode>General</c:formatCode>
                <c:ptCount val="7"/>
                <c:pt idx="0">
                  <c:v>0.52500000000000002</c:v>
                </c:pt>
                <c:pt idx="1">
                  <c:v>0.54500000000000004</c:v>
                </c:pt>
                <c:pt idx="2">
                  <c:v>0.72499999999999998</c:v>
                </c:pt>
                <c:pt idx="3">
                  <c:v>0.91500000000000004</c:v>
                </c:pt>
                <c:pt idx="4">
                  <c:v>1.1000000000000001</c:v>
                </c:pt>
                <c:pt idx="5">
                  <c:v>1.4750000000000001</c:v>
                </c:pt>
                <c:pt idx="6">
                  <c:v>1.4750000000000001</c:v>
                </c:pt>
              </c:numCache>
            </c:numRef>
          </c:xVal>
          <c:yVal>
            <c:numRef>
              <c:f>Slide29_Datenblatt!$M$61:$M$67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27-FEEB-4119-88D2-A17980B9092F}"/>
            </c:ext>
          </c:extLst>
        </c:ser>
        <c:ser>
          <c:idx val="11"/>
          <c:order val="7"/>
          <c:tx>
            <c:v>rubrik</c:v>
          </c:tx>
          <c:spPr>
            <a:ln w="28575">
              <a:noFill/>
            </a:ln>
          </c:spPr>
          <c:marker>
            <c:symbol val="none"/>
          </c:marker>
          <c:dLbls>
            <c:dLbl>
              <c:idx val="0"/>
              <c:layout>
                <c:manualLayout>
                  <c:x val="7.9861111111111088E-3"/>
                  <c:y val="-5.1217335206836289E-3"/>
                </c:manualLayout>
              </c:layout>
              <c:tx>
                <c:strRef>
                  <c:f>Slide29_Datenblatt!$A$4</c:f>
                  <c:strCache>
                    <c:ptCount val="1"/>
                    <c:pt idx="0">
                      <c:v>Kundenziel</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{C468471C-CAA8-42D8-97E6-90A05BEC55F9}</c15:txfldGUID>
                      <c15:f>Slide29_Datenblatt!$A$4</c15:f>
                      <c15:dlblFieldTableCache>
                        <c:ptCount val="1"/>
                        <c:pt idx="0">
                          <c:v>Kundenziel</c:v>
                        </c:pt>
                      </c15:dlblFieldTableCache>
                    </c15:dlblFTEntry>
                  </c15:dlblFieldTable>
                  <c15:showDataLabelsRange val="0"/>
                </c:ext>
                <c:ext xmlns:c16="http://schemas.microsoft.com/office/drawing/2014/chart" uri="{C3380CC4-5D6E-409C-BE32-E72D297353CC}">
                  <c16:uniqueId val="{00000028-FEEB-4119-88D2-A17980B9092F}"/>
                </c:ext>
              </c:extLst>
            </c:dLbl>
            <c:dLbl>
              <c:idx val="1"/>
              <c:delete val="1"/>
              <c:extLst>
                <c:ext xmlns:c15="http://schemas.microsoft.com/office/drawing/2012/chart" uri="{CE6537A1-D6FC-4f65-9D91-7224C49458BB}"/>
                <c:ext xmlns:c16="http://schemas.microsoft.com/office/drawing/2014/chart" uri="{C3380CC4-5D6E-409C-BE32-E72D297353CC}">
                  <c16:uniqueId val="{00000029-FEEB-4119-88D2-A17980B9092F}"/>
                </c:ext>
              </c:extLst>
            </c:dLbl>
            <c:dLbl>
              <c:idx val="2"/>
              <c:delete val="1"/>
              <c:extLst>
                <c:ext xmlns:c15="http://schemas.microsoft.com/office/drawing/2012/chart" uri="{CE6537A1-D6FC-4f65-9D91-7224C49458BB}"/>
                <c:ext xmlns:c16="http://schemas.microsoft.com/office/drawing/2014/chart" uri="{C3380CC4-5D6E-409C-BE32-E72D297353CC}">
                  <c16:uniqueId val="{0000002A-FEEB-4119-88D2-A17980B9092F}"/>
                </c:ext>
              </c:extLst>
            </c:dLbl>
            <c:dLbl>
              <c:idx val="3"/>
              <c:delete val="1"/>
              <c:extLst>
                <c:ext xmlns:c15="http://schemas.microsoft.com/office/drawing/2012/chart" uri="{CE6537A1-D6FC-4f65-9D91-7224C49458BB}"/>
                <c:ext xmlns:c16="http://schemas.microsoft.com/office/drawing/2014/chart" uri="{C3380CC4-5D6E-409C-BE32-E72D297353CC}">
                  <c16:uniqueId val="{0000002B-FEEB-4119-88D2-A17980B9092F}"/>
                </c:ext>
              </c:extLst>
            </c:dLbl>
            <c:dLbl>
              <c:idx val="4"/>
              <c:delete val="1"/>
              <c:extLst>
                <c:ext xmlns:c15="http://schemas.microsoft.com/office/drawing/2012/chart" uri="{CE6537A1-D6FC-4f65-9D91-7224C49458BB}"/>
                <c:ext xmlns:c16="http://schemas.microsoft.com/office/drawing/2014/chart" uri="{C3380CC4-5D6E-409C-BE32-E72D297353CC}">
                  <c16:uniqueId val="{0000002C-FEEB-4119-88D2-A17980B9092F}"/>
                </c:ext>
              </c:extLst>
            </c:dLbl>
            <c:dLbl>
              <c:idx val="5"/>
              <c:delete val="1"/>
              <c:extLst>
                <c:ext xmlns:c15="http://schemas.microsoft.com/office/drawing/2012/chart" uri="{CE6537A1-D6FC-4f65-9D91-7224C49458BB}"/>
                <c:ext xmlns:c16="http://schemas.microsoft.com/office/drawing/2014/chart" uri="{C3380CC4-5D6E-409C-BE32-E72D297353CC}">
                  <c16:uniqueId val="{0000002D-FEEB-4119-88D2-A17980B9092F}"/>
                </c:ext>
              </c:extLst>
            </c:dLbl>
            <c:dLbl>
              <c:idx val="6"/>
              <c:layout>
                <c:manualLayout>
                  <c:x val="1.1111111111111141E-2"/>
                  <c:y val="-5.1217335206836289E-3"/>
                </c:manualLayout>
              </c:layout>
              <c:tx>
                <c:strRef>
                  <c:f>Slide29_Datenblatt!$A$5</c:f>
                  <c:strCache>
                    <c:ptCount val="1"/>
                    <c:pt idx="0">
                      <c:v>Lieferantenziel</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{046C9D3A-1FA5-457A-B27C-5C4FF65E7450}</c15:txfldGUID>
                      <c15:f>Slide29_Datenblatt!$A$5</c15:f>
                      <c15:dlblFieldTableCache>
                        <c:ptCount val="1"/>
                        <c:pt idx="0">
                          <c:v>Lieferantenziel</c:v>
                        </c:pt>
                      </c15:dlblFieldTableCache>
                    </c15:dlblFTEntry>
                  </c15:dlblFieldTable>
                  <c15:showDataLabelsRange val="0"/>
                </c:ext>
                <c:ext xmlns:c16="http://schemas.microsoft.com/office/drawing/2014/chart" uri="{C3380CC4-5D6E-409C-BE32-E72D297353CC}">
                  <c16:uniqueId val="{0000002E-FEEB-4119-88D2-A17980B9092F}"/>
                </c:ext>
              </c:extLst>
            </c:dLbl>
            <c:dLbl>
              <c:idx val="7"/>
              <c:delete val="1"/>
              <c:extLst>
                <c:ext xmlns:c15="http://schemas.microsoft.com/office/drawing/2012/chart" uri="{CE6537A1-D6FC-4f65-9D91-7224C49458BB}"/>
                <c:ext xmlns:c16="http://schemas.microsoft.com/office/drawing/2014/chart" uri="{C3380CC4-5D6E-409C-BE32-E72D297353CC}">
                  <c16:uniqueId val="{0000002F-FEEB-4119-88D2-A17980B9092F}"/>
                </c:ext>
              </c:extLst>
            </c:dLbl>
            <c:dLbl>
              <c:idx val="8"/>
              <c:delete val="1"/>
              <c:extLst>
                <c:ext xmlns:c15="http://schemas.microsoft.com/office/drawing/2012/chart" uri="{CE6537A1-D6FC-4f65-9D91-7224C49458BB}"/>
                <c:ext xmlns:c16="http://schemas.microsoft.com/office/drawing/2014/chart" uri="{C3380CC4-5D6E-409C-BE32-E72D297353CC}">
                  <c16:uniqueId val="{00000030-FEEB-4119-88D2-A17980B9092F}"/>
                </c:ext>
              </c:extLst>
            </c:dLbl>
            <c:dLbl>
              <c:idx val="9"/>
              <c:delete val="1"/>
              <c:extLst>
                <c:ext xmlns:c15="http://schemas.microsoft.com/office/drawing/2012/chart" uri="{CE6537A1-D6FC-4f65-9D91-7224C49458BB}"/>
                <c:ext xmlns:c16="http://schemas.microsoft.com/office/drawing/2014/chart" uri="{C3380CC4-5D6E-409C-BE32-E72D297353CC}">
                  <c16:uniqueId val="{00000031-FEEB-4119-88D2-A17980B9092F}"/>
                </c:ext>
              </c:extLst>
            </c:dLbl>
            <c:dLbl>
              <c:idx val="10"/>
              <c:delete val="1"/>
              <c:extLst>
                <c:ext xmlns:c15="http://schemas.microsoft.com/office/drawing/2012/chart" uri="{CE6537A1-D6FC-4f65-9D91-7224C49458BB}"/>
                <c:ext xmlns:c16="http://schemas.microsoft.com/office/drawing/2014/chart" uri="{C3380CC4-5D6E-409C-BE32-E72D297353CC}">
                  <c16:uniqueId val="{00000032-FEEB-4119-88D2-A17980B9092F}"/>
                </c:ext>
              </c:extLst>
            </c:dLbl>
            <c:dLbl>
              <c:idx val="11"/>
              <c:delete val="1"/>
              <c:extLst>
                <c:ext xmlns:c15="http://schemas.microsoft.com/office/drawing/2012/chart" uri="{CE6537A1-D6FC-4f65-9D91-7224C49458BB}"/>
                <c:ext xmlns:c16="http://schemas.microsoft.com/office/drawing/2014/chart" uri="{C3380CC4-5D6E-409C-BE32-E72D297353CC}">
                  <c16:uniqueId val="{00000033-FEEB-4119-88D2-A17980B9092F}"/>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Slide29_Datenblatt!$O$61:$O$72</c:f>
              <c:numCache>
                <c:formatCode>General</c:formatCode>
                <c:ptCount val="12"/>
                <c:pt idx="0">
                  <c:v>0.52500000000000002</c:v>
                </c:pt>
                <c:pt idx="1">
                  <c:v>0.54500000000000004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numCache>
            </c:numRef>
          </c:xVal>
          <c:yVal>
            <c:numRef>
              <c:f>Slide29_Datenblatt!$P$61:$P$72</c:f>
              <c:numCache>
                <c:formatCode>#,##0</c:formatCode>
                <c:ptCount val="12"/>
                <c:pt idx="0">
                  <c:v>-17.059999999999999</c:v>
                </c:pt>
                <c:pt idx="1">
                  <c:v>-17.059999999999999</c:v>
                </c:pt>
                <c:pt idx="2">
                  <c:v>-17.059999999999999</c:v>
                </c:pt>
                <c:pt idx="3">
                  <c:v>-17.059999999999999</c:v>
                </c:pt>
                <c:pt idx="4">
                  <c:v>-17.059999999999999</c:v>
                </c:pt>
                <c:pt idx="5">
                  <c:v>-17.059999999999999</c:v>
                </c:pt>
                <c:pt idx="6">
                  <c:v>-17.059999999999999</c:v>
                </c:pt>
                <c:pt idx="7">
                  <c:v>-17.059999999999999</c:v>
                </c:pt>
                <c:pt idx="8">
                  <c:v>-17.059999999999999</c:v>
                </c:pt>
                <c:pt idx="9">
                  <c:v>-17.059999999999999</c:v>
                </c:pt>
                <c:pt idx="10">
                  <c:v>-17.059999999999999</c:v>
                </c:pt>
                <c:pt idx="11">
                  <c:v>-17.059999999999999</c:v>
                </c:pt>
              </c:numCache>
            </c:numRef>
          </c:yVal>
          <c:smooth val="0"/>
          <c:extLst>
            <c:ext xmlns:c16="http://schemas.microsoft.com/office/drawing/2014/chart" uri="{C3380CC4-5D6E-409C-BE32-E72D297353CC}">
              <c16:uniqueId val="{00000034-FEEB-4119-88D2-A17980B9092F}"/>
            </c:ext>
          </c:extLst>
        </c:ser>
        <c:dLbls>
          <c:showLegendKey val="0"/>
          <c:showVal val="0"/>
          <c:showCatName val="0"/>
          <c:showSerName val="0"/>
          <c:showPercent val="0"/>
          <c:showBubbleSize val="0"/>
        </c:dLbls>
        <c:axId val="318609280"/>
        <c:axId val="318610816"/>
      </c:scatterChart>
      <c:catAx>
        <c:axId val="318589568"/>
        <c:scaling>
          <c:orientation val="minMax"/>
        </c:scaling>
        <c:delete val="0"/>
        <c:axPos val="b"/>
        <c:numFmt formatCode="General" sourceLinked="0"/>
        <c:majorTickMark val="out"/>
        <c:minorTickMark val="none"/>
        <c:tickLblPos val="none"/>
        <c:spPr>
          <a:ln w="9525">
            <a:noFill/>
          </a:ln>
        </c:spPr>
        <c:crossAx val="318607744"/>
        <c:crosses val="autoZero"/>
        <c:auto val="0"/>
        <c:lblAlgn val="ctr"/>
        <c:lblOffset val="100"/>
        <c:tickMarkSkip val="1"/>
        <c:noMultiLvlLbl val="0"/>
      </c:catAx>
      <c:valAx>
        <c:axId val="318607744"/>
        <c:scaling>
          <c:orientation val="minMax"/>
        </c:scaling>
        <c:delete val="1"/>
        <c:axPos val="l"/>
        <c:numFmt formatCode="#,##0" sourceLinked="1"/>
        <c:majorTickMark val="out"/>
        <c:minorTickMark val="none"/>
        <c:tickLblPos val="nextTo"/>
        <c:crossAx val="318589568"/>
        <c:crosses val="autoZero"/>
        <c:crossBetween val="between"/>
      </c:valAx>
      <c:catAx>
        <c:axId val="318609280"/>
        <c:scaling>
          <c:orientation val="minMax"/>
        </c:scaling>
        <c:delete val="1"/>
        <c:axPos val="b"/>
        <c:majorTickMark val="out"/>
        <c:minorTickMark val="none"/>
        <c:tickLblPos val="nextTo"/>
        <c:crossAx val="318610816"/>
        <c:crosses val="autoZero"/>
        <c:auto val="1"/>
        <c:lblAlgn val="ctr"/>
        <c:lblOffset val="100"/>
        <c:noMultiLvlLbl val="0"/>
      </c:catAx>
      <c:valAx>
        <c:axId val="318610816"/>
        <c:scaling>
          <c:orientation val="minMax"/>
        </c:scaling>
        <c:delete val="1"/>
        <c:axPos val="r"/>
        <c:numFmt formatCode="General" sourceLinked="1"/>
        <c:majorTickMark val="out"/>
        <c:minorTickMark val="none"/>
        <c:tickLblPos val="nextTo"/>
        <c:crossAx val="318609280"/>
        <c:crosses val="max"/>
        <c:crossBetween val="between"/>
      </c:valAx>
      <c:spPr>
        <a:no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Slide30_Datenblatt!$A$50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2358-4848-A906-A37FC16B453B}"/>
              </c:ext>
            </c:extLst>
          </c:dPt>
          <c:dPt>
            <c:idx val="1"/>
            <c:invertIfNegative val="0"/>
            <c:bubble3D val="0"/>
            <c:spPr>
              <a:solidFill>
                <a:srgbClr val="4848FF"/>
              </a:solidFill>
              <a:ln w="25400">
                <a:noFill/>
              </a:ln>
            </c:spPr>
            <c:extLst>
              <c:ext xmlns:c16="http://schemas.microsoft.com/office/drawing/2014/chart" uri="{C3380CC4-5D6E-409C-BE32-E72D297353CC}">
                <c16:uniqueId val="{00000003-2358-4848-A906-A37FC16B453B}"/>
              </c:ext>
            </c:extLst>
          </c:dPt>
          <c:dPt>
            <c:idx val="2"/>
            <c:invertIfNegative val="0"/>
            <c:bubble3D val="0"/>
            <c:spPr>
              <a:solidFill>
                <a:srgbClr val="4848FF"/>
              </a:solidFill>
              <a:ln w="25400">
                <a:noFill/>
              </a:ln>
            </c:spPr>
            <c:extLst>
              <c:ext xmlns:c16="http://schemas.microsoft.com/office/drawing/2014/chart" uri="{C3380CC4-5D6E-409C-BE32-E72D297353CC}">
                <c16:uniqueId val="{00000005-2358-4848-A906-A37FC16B453B}"/>
              </c:ext>
            </c:extLst>
          </c:dPt>
          <c:dLbls>
            <c:dLbl>
              <c:idx val="0"/>
              <c:tx>
                <c:strRef>
                  <c:f>Slide30_Datenblatt!$E$50</c:f>
                  <c:strCache>
                    <c:ptCount val="1"/>
                    <c:pt idx="0">
                      <c:v>16,4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{522759C5-9E79-4D3D-8716-16A351887AEE}</c15:txfldGUID>
                      <c15:f>Slide30_Datenblatt!$E$50</c15:f>
                      <c15:dlblFieldTableCache>
                        <c:ptCount val="1"/>
                        <c:pt idx="0">
                          <c:v>16,4</c:v>
                        </c:pt>
                      </c15:dlblFieldTableCache>
                    </c15:dlblFTEntry>
                  </c15:dlblFieldTable>
                  <c15:showDataLabelsRange val="0"/>
                </c:ext>
                <c:ext xmlns:c16="http://schemas.microsoft.com/office/drawing/2014/chart" uri="{C3380CC4-5D6E-409C-BE32-E72D297353CC}">
                  <c16:uniqueId val="{00000001-2358-4848-A906-A37FC16B453B}"/>
                </c:ext>
              </c:extLst>
            </c:dLbl>
            <c:dLbl>
              <c:idx val="1"/>
              <c:tx>
                <c:strRef>
                  <c:f>Slide30_Datenblatt!$F$50</c:f>
                  <c:strCache>
                    <c:ptCount val="1"/>
                    <c:pt idx="0">
                      <c:v>210,6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{65330C66-E6CF-4EA6-81DB-7ACAF6AD08D1}</c15:txfldGUID>
                      <c15:f>Slide30_Datenblatt!$F$50</c15:f>
                      <c15:dlblFieldTableCache>
                        <c:ptCount val="1"/>
                        <c:pt idx="0">
                          <c:v>210,6</c:v>
                        </c:pt>
                      </c15:dlblFieldTableCache>
                    </c15:dlblFTEntry>
                  </c15:dlblFieldTable>
                  <c15:showDataLabelsRange val="0"/>
                </c:ext>
                <c:ext xmlns:c16="http://schemas.microsoft.com/office/drawing/2014/chart" uri="{C3380CC4-5D6E-409C-BE32-E72D297353CC}">
                  <c16:uniqueId val="{00000003-2358-4848-A906-A37FC16B453B}"/>
                </c:ext>
              </c:extLst>
            </c:dLbl>
            <c:dLbl>
              <c:idx val="2"/>
              <c:tx>
                <c:strRef>
                  <c:f>Slide30_Datenblatt!$G$50</c:f>
                  <c:strCache>
                    <c:ptCount val="1"/>
                    <c:pt idx="0">
                      <c:v>4.636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{DA8BCBE3-E9BE-4953-9EEE-58DBBFCFAB9C}</c15:txfldGUID>
                      <c15:f>Slide30_Datenblatt!$G$50</c15:f>
                      <c15:dlblFieldTableCache>
                        <c:ptCount val="1"/>
                        <c:pt idx="0">
                          <c:v>4.636</c:v>
                        </c:pt>
                      </c15:dlblFieldTableCache>
                    </c15:dlblFTEntry>
                  </c15:dlblFieldTable>
                  <c15:showDataLabelsRange val="0"/>
                </c:ext>
                <c:ext xmlns:c16="http://schemas.microsoft.com/office/drawing/2014/chart" uri="{C3380CC4-5D6E-409C-BE32-E72D297353CC}">
                  <c16:uniqueId val="{00000005-2358-4848-A906-A37FC16B453B}"/>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Slide30_Datenblatt!$B$49:$D$49</c:f>
              <c:strCache>
                <c:ptCount val="3"/>
                <c:pt idx="0">
                  <c:v>Kundenziel 
in Tagen</c:v>
                </c:pt>
                <c:pt idx="1">
                  <c:v>Leistungs-forderungen</c:v>
                </c:pt>
                <c:pt idx="2">
                  <c:v>Umsatzerlöse
</c:v>
                </c:pt>
              </c:strCache>
            </c:strRef>
          </c:cat>
          <c:val>
            <c:numRef>
              <c:f>Slide30_Datenblatt!$I$50:$K$50</c:f>
              <c:numCache>
                <c:formatCode>General</c:formatCode>
                <c:ptCount val="3"/>
                <c:pt idx="0">
                  <c:v>2783824.9742930592</c:v>
                </c:pt>
                <c:pt idx="1">
                  <c:v>210570</c:v>
                </c:pt>
                <c:pt idx="2">
                  <c:v>4636303</c:v>
                </c:pt>
              </c:numCache>
            </c:numRef>
          </c:val>
          <c:extLst>
            <c:ext xmlns:c16="http://schemas.microsoft.com/office/drawing/2014/chart" uri="{C3380CC4-5D6E-409C-BE32-E72D297353CC}">
              <c16:uniqueId val="{00000006-2358-4848-A906-A37FC16B453B}"/>
            </c:ext>
          </c:extLst>
        </c:ser>
        <c:ser>
          <c:idx val="2"/>
          <c:order val="1"/>
          <c:tx>
            <c:strRef>
              <c:f>Slide30_Datenblatt!$A$51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8-2358-4848-A906-A37FC16B453B}"/>
              </c:ext>
            </c:extLst>
          </c:dPt>
          <c:dPt>
            <c:idx val="1"/>
            <c:invertIfNegative val="0"/>
            <c:bubble3D val="0"/>
            <c:spPr>
              <a:solidFill>
                <a:srgbClr val="4848FF"/>
              </a:solidFill>
              <a:ln w="25400">
                <a:noFill/>
              </a:ln>
            </c:spPr>
            <c:extLst>
              <c:ext xmlns:c16="http://schemas.microsoft.com/office/drawing/2014/chart" uri="{C3380CC4-5D6E-409C-BE32-E72D297353CC}">
                <c16:uniqueId val="{0000000A-2358-4848-A906-A37FC16B453B}"/>
              </c:ext>
            </c:extLst>
          </c:dPt>
          <c:dPt>
            <c:idx val="2"/>
            <c:invertIfNegative val="0"/>
            <c:bubble3D val="0"/>
            <c:spPr>
              <a:solidFill>
                <a:srgbClr val="4848FF"/>
              </a:solidFill>
              <a:ln w="25400">
                <a:noFill/>
              </a:ln>
            </c:spPr>
            <c:extLst>
              <c:ext xmlns:c16="http://schemas.microsoft.com/office/drawing/2014/chart" uri="{C3380CC4-5D6E-409C-BE32-E72D297353CC}">
                <c16:uniqueId val="{0000000C-2358-4848-A906-A37FC16B453B}"/>
              </c:ext>
            </c:extLst>
          </c:dPt>
          <c:dLbls>
            <c:dLbl>
              <c:idx val="0"/>
              <c:tx>
                <c:strRef>
                  <c:f>Slide30_Datenblatt!$E$51</c:f>
                  <c:strCache>
                    <c:ptCount val="1"/>
                    <c:pt idx="0">
                      <c:v>16,0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{4AB88CCD-C0CB-4D13-A99C-1852E2A5E713}</c15:txfldGUID>
                      <c15:f>Slide30_Datenblatt!$E$51</c15:f>
                      <c15:dlblFieldTableCache>
                        <c:ptCount val="1"/>
                        <c:pt idx="0">
                          <c:v>16,0</c:v>
                        </c:pt>
                      </c15:dlblFieldTableCache>
                    </c15:dlblFTEntry>
                  </c15:dlblFieldTable>
                  <c15:showDataLabelsRange val="0"/>
                </c:ext>
                <c:ext xmlns:c16="http://schemas.microsoft.com/office/drawing/2014/chart" uri="{C3380CC4-5D6E-409C-BE32-E72D297353CC}">
                  <c16:uniqueId val="{00000008-2358-4848-A906-A37FC16B453B}"/>
                </c:ext>
              </c:extLst>
            </c:dLbl>
            <c:dLbl>
              <c:idx val="1"/>
              <c:tx>
                <c:strRef>
                  <c:f>Slide30_Datenblatt!$F$51</c:f>
                  <c:strCache>
                    <c:ptCount val="1"/>
                    <c:pt idx="0">
                      <c:v>202,4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{D9A20BD1-EE91-4A3E-8909-55F72331DB8E}</c15:txfldGUID>
                      <c15:f>Slide30_Datenblatt!$F$51</c15:f>
                      <c15:dlblFieldTableCache>
                        <c:ptCount val="1"/>
                        <c:pt idx="0">
                          <c:v>202,4</c:v>
                        </c:pt>
                      </c15:dlblFieldTableCache>
                    </c15:dlblFTEntry>
                  </c15:dlblFieldTable>
                  <c15:showDataLabelsRange val="0"/>
                </c:ext>
                <c:ext xmlns:c16="http://schemas.microsoft.com/office/drawing/2014/chart" uri="{C3380CC4-5D6E-409C-BE32-E72D297353CC}">
                  <c16:uniqueId val="{0000000A-2358-4848-A906-A37FC16B453B}"/>
                </c:ext>
              </c:extLst>
            </c:dLbl>
            <c:dLbl>
              <c:idx val="2"/>
              <c:tx>
                <c:strRef>
                  <c:f>Slide30_Datenblatt!$G$51</c:f>
                  <c:strCache>
                    <c:ptCount val="1"/>
                    <c:pt idx="0">
                      <c:v>4.567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{8B50377F-3F1A-4AEC-B0D3-9939FE68921F}</c15:txfldGUID>
                      <c15:f>Slide30_Datenblatt!$G$51</c15:f>
                      <c15:dlblFieldTableCache>
                        <c:ptCount val="1"/>
                        <c:pt idx="0">
                          <c:v>4.567</c:v>
                        </c:pt>
                      </c15:dlblFieldTableCache>
                    </c15:dlblFTEntry>
                  </c15:dlblFieldTable>
                  <c15:showDataLabelsRange val="0"/>
                </c:ext>
                <c:ext xmlns:c16="http://schemas.microsoft.com/office/drawing/2014/chart" uri="{C3380CC4-5D6E-409C-BE32-E72D297353CC}">
                  <c16:uniqueId val="{0000000C-2358-4848-A906-A37FC16B453B}"/>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Slide30_Datenblatt!$B$49:$D$49</c:f>
              <c:strCache>
                <c:ptCount val="3"/>
                <c:pt idx="0">
                  <c:v>Kundenziel 
in Tagen</c:v>
                </c:pt>
                <c:pt idx="1">
                  <c:v>Leistungs-forderungen</c:v>
                </c:pt>
                <c:pt idx="2">
                  <c:v>Umsatzerlöse
</c:v>
                </c:pt>
              </c:strCache>
            </c:strRef>
          </c:cat>
          <c:val>
            <c:numRef>
              <c:f>Slide30_Datenblatt!$I$51:$K$51</c:f>
              <c:numCache>
                <c:formatCode>General</c:formatCode>
                <c:ptCount val="3"/>
                <c:pt idx="0">
                  <c:v>2715719.1645244211</c:v>
                </c:pt>
                <c:pt idx="1">
                  <c:v>202369</c:v>
                </c:pt>
                <c:pt idx="2">
                  <c:v>4567244</c:v>
                </c:pt>
              </c:numCache>
            </c:numRef>
          </c:val>
          <c:extLst>
            <c:ext xmlns:c16="http://schemas.microsoft.com/office/drawing/2014/chart" uri="{C3380CC4-5D6E-409C-BE32-E72D297353CC}">
              <c16:uniqueId val="{0000000D-2358-4848-A906-A37FC16B453B}"/>
            </c:ext>
          </c:extLst>
        </c:ser>
        <c:ser>
          <c:idx val="1"/>
          <c:order val="2"/>
          <c:tx>
            <c:strRef>
              <c:f>Slide30_Datenblatt!$A$52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F-2358-4848-A906-A37FC16B453B}"/>
              </c:ext>
            </c:extLst>
          </c:dPt>
          <c:dPt>
            <c:idx val="1"/>
            <c:invertIfNegative val="0"/>
            <c:bubble3D val="0"/>
            <c:spPr>
              <a:solidFill>
                <a:srgbClr val="4848FF"/>
              </a:solidFill>
              <a:ln w="25400">
                <a:noFill/>
              </a:ln>
            </c:spPr>
            <c:extLst>
              <c:ext xmlns:c16="http://schemas.microsoft.com/office/drawing/2014/chart" uri="{C3380CC4-5D6E-409C-BE32-E72D297353CC}">
                <c16:uniqueId val="{00000011-2358-4848-A906-A37FC16B453B}"/>
              </c:ext>
            </c:extLst>
          </c:dPt>
          <c:dPt>
            <c:idx val="2"/>
            <c:invertIfNegative val="0"/>
            <c:bubble3D val="0"/>
            <c:spPr>
              <a:solidFill>
                <a:srgbClr val="4848FF"/>
              </a:solidFill>
              <a:ln w="25400">
                <a:noFill/>
              </a:ln>
            </c:spPr>
            <c:extLst>
              <c:ext xmlns:c16="http://schemas.microsoft.com/office/drawing/2014/chart" uri="{C3380CC4-5D6E-409C-BE32-E72D297353CC}">
                <c16:uniqueId val="{00000013-2358-4848-A906-A37FC16B453B}"/>
              </c:ext>
            </c:extLst>
          </c:dPt>
          <c:dLbls>
            <c:dLbl>
              <c:idx val="0"/>
              <c:tx>
                <c:strRef>
                  <c:f>Slide30_Datenblatt!$E$52</c:f>
                  <c:strCache>
                    <c:ptCount val="1"/>
                    <c:pt idx="0">
                      <c:v>22,7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{E6EB5089-2970-4596-83AB-2BF4B10F3E45}</c15:txfldGUID>
                      <c15:f>Slide30_Datenblatt!$E$52</c15:f>
                      <c15:dlblFieldTableCache>
                        <c:ptCount val="1"/>
                        <c:pt idx="0">
                          <c:v>22,7</c:v>
                        </c:pt>
                      </c15:dlblFieldTableCache>
                    </c15:dlblFTEntry>
                  </c15:dlblFieldTable>
                  <c15:showDataLabelsRange val="0"/>
                </c:ext>
                <c:ext xmlns:c16="http://schemas.microsoft.com/office/drawing/2014/chart" uri="{C3380CC4-5D6E-409C-BE32-E72D297353CC}">
                  <c16:uniqueId val="{0000000F-2358-4848-A906-A37FC16B453B}"/>
                </c:ext>
              </c:extLst>
            </c:dLbl>
            <c:dLbl>
              <c:idx val="1"/>
              <c:tx>
                <c:strRef>
                  <c:f>Slide30_Datenblatt!$F$52</c:f>
                  <c:strCache>
                    <c:ptCount val="1"/>
                    <c:pt idx="0">
                      <c:v>209,2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{1F060819-CF8E-4D5E-BC5D-3461BB4EBB49}</c15:txfldGUID>
                      <c15:f>Slide30_Datenblatt!$F$52</c15:f>
                      <c15:dlblFieldTableCache>
                        <c:ptCount val="1"/>
                        <c:pt idx="0">
                          <c:v>209,2</c:v>
                        </c:pt>
                      </c15:dlblFieldTableCache>
                    </c15:dlblFTEntry>
                  </c15:dlblFieldTable>
                  <c15:showDataLabelsRange val="0"/>
                </c:ext>
                <c:ext xmlns:c16="http://schemas.microsoft.com/office/drawing/2014/chart" uri="{C3380CC4-5D6E-409C-BE32-E72D297353CC}">
                  <c16:uniqueId val="{00000011-2358-4848-A906-A37FC16B453B}"/>
                </c:ext>
              </c:extLst>
            </c:dLbl>
            <c:dLbl>
              <c:idx val="2"/>
              <c:tx>
                <c:strRef>
                  <c:f>Slide30_Datenblatt!$G$52</c:f>
                  <c:strCache>
                    <c:ptCount val="1"/>
                    <c:pt idx="0">
                      <c:v>3.313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{28A988C7-5DD2-4EF0-9B50-1296836F82D3}</c15:txfldGUID>
                      <c15:f>Slide30_Datenblatt!$G$52</c15:f>
                      <c15:dlblFieldTableCache>
                        <c:ptCount val="1"/>
                        <c:pt idx="0">
                          <c:v>3.313</c:v>
                        </c:pt>
                      </c15:dlblFieldTableCache>
                    </c15:dlblFTEntry>
                  </c15:dlblFieldTable>
                  <c15:showDataLabelsRange val="0"/>
                </c:ext>
                <c:ext xmlns:c16="http://schemas.microsoft.com/office/drawing/2014/chart" uri="{C3380CC4-5D6E-409C-BE32-E72D297353CC}">
                  <c16:uniqueId val="{00000013-2358-4848-A906-A37FC16B453B}"/>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Slide30_Datenblatt!$B$49:$D$49</c:f>
              <c:strCache>
                <c:ptCount val="3"/>
                <c:pt idx="0">
                  <c:v>Kundenziel 
in Tagen</c:v>
                </c:pt>
                <c:pt idx="1">
                  <c:v>Leistungs-forderungen</c:v>
                </c:pt>
                <c:pt idx="2">
                  <c:v>Umsatzerlöse
</c:v>
                </c:pt>
              </c:strCache>
            </c:strRef>
          </c:cat>
          <c:val>
            <c:numRef>
              <c:f>Slide30_Datenblatt!$I$52:$K$52</c:f>
              <c:numCache>
                <c:formatCode>General</c:formatCode>
                <c:ptCount val="3"/>
                <c:pt idx="0">
                  <c:v>3870112.6401028275</c:v>
                </c:pt>
                <c:pt idx="1">
                  <c:v>209169</c:v>
                </c:pt>
                <c:pt idx="2">
                  <c:v>3313137</c:v>
                </c:pt>
              </c:numCache>
            </c:numRef>
          </c:val>
          <c:extLst>
            <c:ext xmlns:c16="http://schemas.microsoft.com/office/drawing/2014/chart" uri="{C3380CC4-5D6E-409C-BE32-E72D297353CC}">
              <c16:uniqueId val="{00000014-2358-4848-A906-A37FC16B453B}"/>
            </c:ext>
          </c:extLst>
        </c:ser>
        <c:ser>
          <c:idx val="3"/>
          <c:order val="3"/>
          <c:tx>
            <c:strRef>
              <c:f>Slide30_Datenblatt!$A$53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6-2358-4848-A906-A37FC16B453B}"/>
              </c:ext>
            </c:extLst>
          </c:dPt>
          <c:dPt>
            <c:idx val="1"/>
            <c:invertIfNegative val="0"/>
            <c:bubble3D val="0"/>
            <c:spPr>
              <a:solidFill>
                <a:srgbClr val="4848FF"/>
              </a:solidFill>
              <a:ln w="25400">
                <a:noFill/>
              </a:ln>
            </c:spPr>
            <c:extLst>
              <c:ext xmlns:c16="http://schemas.microsoft.com/office/drawing/2014/chart" uri="{C3380CC4-5D6E-409C-BE32-E72D297353CC}">
                <c16:uniqueId val="{00000018-2358-4848-A906-A37FC16B453B}"/>
              </c:ext>
            </c:extLst>
          </c:dPt>
          <c:dPt>
            <c:idx val="2"/>
            <c:invertIfNegative val="0"/>
            <c:bubble3D val="0"/>
            <c:spPr>
              <a:solidFill>
                <a:srgbClr val="4848FF"/>
              </a:solidFill>
              <a:ln w="25400">
                <a:noFill/>
              </a:ln>
            </c:spPr>
            <c:extLst>
              <c:ext xmlns:c16="http://schemas.microsoft.com/office/drawing/2014/chart" uri="{C3380CC4-5D6E-409C-BE32-E72D297353CC}">
                <c16:uniqueId val="{0000001A-2358-4848-A906-A37FC16B453B}"/>
              </c:ext>
            </c:extLst>
          </c:dPt>
          <c:dLbls>
            <c:dLbl>
              <c:idx val="0"/>
              <c:tx>
                <c:strRef>
                  <c:f>Slide30_Datenblatt!$E$53</c:f>
                  <c:strCache>
                    <c:ptCount val="1"/>
                    <c:pt idx="0">
                      <c:v>25,6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{D2B00B60-109D-487C-A20C-844F5705C9E9}</c15:txfldGUID>
                      <c15:f>Slide30_Datenblatt!$E$53</c15:f>
                      <c15:dlblFieldTableCache>
                        <c:ptCount val="1"/>
                        <c:pt idx="0">
                          <c:v>25,6</c:v>
                        </c:pt>
                      </c15:dlblFieldTableCache>
                    </c15:dlblFTEntry>
                  </c15:dlblFieldTable>
                  <c15:showDataLabelsRange val="0"/>
                </c:ext>
                <c:ext xmlns:c16="http://schemas.microsoft.com/office/drawing/2014/chart" uri="{C3380CC4-5D6E-409C-BE32-E72D297353CC}">
                  <c16:uniqueId val="{00000016-2358-4848-A906-A37FC16B453B}"/>
                </c:ext>
              </c:extLst>
            </c:dLbl>
            <c:dLbl>
              <c:idx val="1"/>
              <c:tx>
                <c:strRef>
                  <c:f>Slide30_Datenblatt!$F$53</c:f>
                  <c:strCache>
                    <c:ptCount val="1"/>
                    <c:pt idx="0">
                      <c:v>177,7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{39966B32-2C81-4C55-8937-278CC0498FD5}</c15:txfldGUID>
                      <c15:f>Slide30_Datenblatt!$F$53</c15:f>
                      <c15:dlblFieldTableCache>
                        <c:ptCount val="1"/>
                        <c:pt idx="0">
                          <c:v>177,7</c:v>
                        </c:pt>
                      </c15:dlblFieldTableCache>
                    </c15:dlblFTEntry>
                  </c15:dlblFieldTable>
                  <c15:showDataLabelsRange val="0"/>
                </c:ext>
                <c:ext xmlns:c16="http://schemas.microsoft.com/office/drawing/2014/chart" uri="{C3380CC4-5D6E-409C-BE32-E72D297353CC}">
                  <c16:uniqueId val="{00000018-2358-4848-A906-A37FC16B453B}"/>
                </c:ext>
              </c:extLst>
            </c:dLbl>
            <c:dLbl>
              <c:idx val="2"/>
              <c:tx>
                <c:strRef>
                  <c:f>Slide30_Datenblatt!$G$53</c:f>
                  <c:strCache>
                    <c:ptCount val="1"/>
                    <c:pt idx="0">
                      <c:v>2.501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{61EDC540-3DFF-43EE-AC91-26168810ED6A}</c15:txfldGUID>
                      <c15:f>Slide30_Datenblatt!$G$53</c15:f>
                      <c15:dlblFieldTableCache>
                        <c:ptCount val="1"/>
                        <c:pt idx="0">
                          <c:v>2.501</c:v>
                        </c:pt>
                      </c15:dlblFieldTableCache>
                    </c15:dlblFTEntry>
                  </c15:dlblFieldTable>
                  <c15:showDataLabelsRange val="0"/>
                </c:ext>
                <c:ext xmlns:c16="http://schemas.microsoft.com/office/drawing/2014/chart" uri="{C3380CC4-5D6E-409C-BE32-E72D297353CC}">
                  <c16:uniqueId val="{0000001A-2358-4848-A906-A37FC16B453B}"/>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Slide30_Datenblatt!$B$49:$D$49</c:f>
              <c:strCache>
                <c:ptCount val="3"/>
                <c:pt idx="0">
                  <c:v>Kundenziel 
in Tagen</c:v>
                </c:pt>
                <c:pt idx="1">
                  <c:v>Leistungs-forderungen</c:v>
                </c:pt>
                <c:pt idx="2">
                  <c:v>Umsatzerlöse
</c:v>
                </c:pt>
              </c:strCache>
            </c:strRef>
          </c:cat>
          <c:val>
            <c:numRef>
              <c:f>Slide30_Datenblatt!$I$53:$K$53</c:f>
              <c:numCache>
                <c:formatCode>General</c:formatCode>
                <c:ptCount val="3"/>
                <c:pt idx="0">
                  <c:v>4355366.5347043695</c:v>
                </c:pt>
                <c:pt idx="1">
                  <c:v>177748</c:v>
                </c:pt>
                <c:pt idx="2">
                  <c:v>2501071</c:v>
                </c:pt>
              </c:numCache>
            </c:numRef>
          </c:val>
          <c:extLst>
            <c:ext xmlns:c16="http://schemas.microsoft.com/office/drawing/2014/chart" uri="{C3380CC4-5D6E-409C-BE32-E72D297353CC}">
              <c16:uniqueId val="{0000001B-2358-4848-A906-A37FC16B453B}"/>
            </c:ext>
          </c:extLst>
        </c:ser>
        <c:ser>
          <c:idx val="4"/>
          <c:order val="4"/>
          <c:tx>
            <c:strRef>
              <c:f>Slide30_Datenblatt!$A$54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D-2358-4848-A906-A37FC16B453B}"/>
              </c:ext>
            </c:extLst>
          </c:dPt>
          <c:dPt>
            <c:idx val="1"/>
            <c:invertIfNegative val="0"/>
            <c:bubble3D val="0"/>
            <c:spPr>
              <a:solidFill>
                <a:srgbClr val="4848FF"/>
              </a:solidFill>
              <a:ln w="25400">
                <a:noFill/>
              </a:ln>
            </c:spPr>
            <c:extLst>
              <c:ext xmlns:c16="http://schemas.microsoft.com/office/drawing/2014/chart" uri="{C3380CC4-5D6E-409C-BE32-E72D297353CC}">
                <c16:uniqueId val="{0000001F-2358-4848-A906-A37FC16B453B}"/>
              </c:ext>
            </c:extLst>
          </c:dPt>
          <c:dPt>
            <c:idx val="2"/>
            <c:invertIfNegative val="0"/>
            <c:bubble3D val="0"/>
            <c:spPr>
              <a:solidFill>
                <a:srgbClr val="4848FF"/>
              </a:solidFill>
              <a:ln w="25400">
                <a:noFill/>
              </a:ln>
            </c:spPr>
            <c:extLst>
              <c:ext xmlns:c16="http://schemas.microsoft.com/office/drawing/2014/chart" uri="{C3380CC4-5D6E-409C-BE32-E72D297353CC}">
                <c16:uniqueId val="{00000021-2358-4848-A906-A37FC16B453B}"/>
              </c:ext>
            </c:extLst>
          </c:dPt>
          <c:dLbls>
            <c:dLbl>
              <c:idx val="0"/>
              <c:tx>
                <c:strRef>
                  <c:f>Slide30_Datenblatt!$E$54</c:f>
                  <c:strCache>
                    <c:ptCount val="1"/>
                    <c:pt idx="0">
                      <c:v>27,2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{6F072477-856E-4520-8C3B-5B02D02AF239}</c15:txfldGUID>
                      <c15:f>Slide30_Datenblatt!$E$54</c15:f>
                      <c15:dlblFieldTableCache>
                        <c:ptCount val="1"/>
                        <c:pt idx="0">
                          <c:v>27,2</c:v>
                        </c:pt>
                      </c15:dlblFieldTableCache>
                    </c15:dlblFTEntry>
                  </c15:dlblFieldTable>
                  <c15:showDataLabelsRange val="0"/>
                </c:ext>
                <c:ext xmlns:c16="http://schemas.microsoft.com/office/drawing/2014/chart" uri="{C3380CC4-5D6E-409C-BE32-E72D297353CC}">
                  <c16:uniqueId val="{0000001D-2358-4848-A906-A37FC16B453B}"/>
                </c:ext>
              </c:extLst>
            </c:dLbl>
            <c:dLbl>
              <c:idx val="1"/>
              <c:tx>
                <c:strRef>
                  <c:f>Slide30_Datenblatt!$F$54</c:f>
                  <c:strCache>
                    <c:ptCount val="1"/>
                    <c:pt idx="0">
                      <c:v>173,9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{A5293BE8-1CA4-40D5-BC49-8BF92E0CC559}</c15:txfldGUID>
                      <c15:f>Slide30_Datenblatt!$F$54</c15:f>
                      <c15:dlblFieldTableCache>
                        <c:ptCount val="1"/>
                        <c:pt idx="0">
                          <c:v>173,9</c:v>
                        </c:pt>
                      </c15:dlblFieldTableCache>
                    </c15:dlblFTEntry>
                  </c15:dlblFieldTable>
                  <c15:showDataLabelsRange val="0"/>
                </c:ext>
                <c:ext xmlns:c16="http://schemas.microsoft.com/office/drawing/2014/chart" uri="{C3380CC4-5D6E-409C-BE32-E72D297353CC}">
                  <c16:uniqueId val="{0000001F-2358-4848-A906-A37FC16B453B}"/>
                </c:ext>
              </c:extLst>
            </c:dLbl>
            <c:dLbl>
              <c:idx val="2"/>
              <c:tx>
                <c:strRef>
                  <c:f>Slide30_Datenblatt!$G$54</c:f>
                  <c:strCache>
                    <c:ptCount val="1"/>
                    <c:pt idx="0">
                      <c:v>2.299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{83F5B0FF-8F20-41D8-BE22-49CE824CF5B6}</c15:txfldGUID>
                      <c15:f>Slide30_Datenblatt!$G$54</c15:f>
                      <c15:dlblFieldTableCache>
                        <c:ptCount val="1"/>
                        <c:pt idx="0">
                          <c:v>2.299</c:v>
                        </c:pt>
                      </c15:dlblFieldTableCache>
                    </c15:dlblFTEntry>
                  </c15:dlblFieldTable>
                  <c15:showDataLabelsRange val="0"/>
                </c:ext>
                <c:ext xmlns:c16="http://schemas.microsoft.com/office/drawing/2014/chart" uri="{C3380CC4-5D6E-409C-BE32-E72D297353CC}">
                  <c16:uniqueId val="{00000021-2358-4848-A906-A37FC16B453B}"/>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Slide30_Datenblatt!$B$49:$D$49</c:f>
              <c:strCache>
                <c:ptCount val="3"/>
                <c:pt idx="0">
                  <c:v>Kundenziel 
in Tagen</c:v>
                </c:pt>
                <c:pt idx="1">
                  <c:v>Leistungs-forderungen</c:v>
                </c:pt>
                <c:pt idx="2">
                  <c:v>Umsatzerlöse
</c:v>
                </c:pt>
              </c:strCache>
            </c:strRef>
          </c:cat>
          <c:val>
            <c:numRef>
              <c:f>Slide30_Datenblatt!$I$54:$K$54</c:f>
              <c:numCache>
                <c:formatCode>General</c:formatCode>
                <c:ptCount val="3"/>
                <c:pt idx="0">
                  <c:v>4636303</c:v>
                </c:pt>
                <c:pt idx="1">
                  <c:v>173904</c:v>
                </c:pt>
                <c:pt idx="2">
                  <c:v>2298984</c:v>
                </c:pt>
              </c:numCache>
            </c:numRef>
          </c:val>
          <c:extLst>
            <c:ext xmlns:c16="http://schemas.microsoft.com/office/drawing/2014/chart" uri="{C3380CC4-5D6E-409C-BE32-E72D297353CC}">
              <c16:uniqueId val="{00000022-2358-4848-A906-A37FC16B453B}"/>
            </c:ext>
          </c:extLst>
        </c:ser>
        <c:dLbls>
          <c:showLegendKey val="0"/>
          <c:showVal val="0"/>
          <c:showCatName val="0"/>
          <c:showSerName val="0"/>
          <c:showPercent val="0"/>
          <c:showBubbleSize val="0"/>
        </c:dLbls>
        <c:gapWidth val="50"/>
        <c:overlap val="-10"/>
        <c:axId val="319564416"/>
        <c:axId val="319586688"/>
      </c:barChart>
      <c:barChart>
        <c:barDir val="col"/>
        <c:grouping val="clustered"/>
        <c:varyColors val="0"/>
        <c:ser>
          <c:idx val="5"/>
          <c:order val="8"/>
          <c:tx>
            <c:strRef>
              <c:f>Slide30_Datenblatt!$A$59</c:f>
              <c:strCache>
                <c:ptCount val="1"/>
                <c:pt idx="0">
                  <c:v>unsichtbar</c:v>
                </c:pt>
              </c:strCache>
            </c:strRef>
          </c:tx>
          <c:spPr>
            <a:noFill/>
            <a:ln w="25400">
              <a:noFill/>
            </a:ln>
          </c:spPr>
          <c:invertIfNegative val="0"/>
          <c:val>
            <c:numRef>
              <c:f>Slide30_Datenblatt!$B$59</c:f>
              <c:numCache>
                <c:formatCode>General</c:formatCode>
                <c:ptCount val="1"/>
                <c:pt idx="0">
                  <c:v>0</c:v>
                </c:pt>
              </c:numCache>
            </c:numRef>
          </c:val>
          <c:extLst>
            <c:ext xmlns:c16="http://schemas.microsoft.com/office/drawing/2014/chart" uri="{C3380CC4-5D6E-409C-BE32-E72D297353CC}">
              <c16:uniqueId val="{00000023-2358-4848-A906-A37FC16B453B}"/>
            </c:ext>
          </c:extLst>
        </c:ser>
        <c:dLbls>
          <c:showLegendKey val="0"/>
          <c:showVal val="0"/>
          <c:showCatName val="0"/>
          <c:showSerName val="0"/>
          <c:showPercent val="0"/>
          <c:showBubbleSize val="0"/>
        </c:dLbls>
        <c:gapWidth val="150"/>
        <c:axId val="319588224"/>
        <c:axId val="319589760"/>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Slide30_Datenblatt!$L$68:$L$73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Slide30_Datenblatt!$M$68:$M$73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4-2358-4848-A906-A37FC16B453B}"/>
            </c:ext>
          </c:extLst>
        </c:ser>
        <c:ser>
          <c:idx val="7"/>
          <c:order val="10"/>
          <c:tx>
            <c:v>Achse3</c:v>
          </c:tx>
          <c:spPr>
            <a:ln w="38100">
              <a:solidFill>
                <a:srgbClr val="000000"/>
              </a:solidFill>
              <a:prstDash val="solid"/>
            </a:ln>
          </c:spPr>
          <c:marker>
            <c:symbol val="square"/>
            <c:size val="9"/>
            <c:spPr>
              <a:noFill/>
              <a:ln w="9525">
                <a:noFill/>
              </a:ln>
            </c:spPr>
          </c:marker>
          <c:xVal>
            <c:numRef>
              <c:f>Slide30_Datenblatt!$L$74:$L$79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Slide30_Datenblatt!$M$74:$M$79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5-2358-4848-A906-A37FC16B453B}"/>
            </c:ext>
          </c:extLst>
        </c:ser>
        <c:dLbls>
          <c:showLegendKey val="0"/>
          <c:showVal val="0"/>
          <c:showCatName val="0"/>
          <c:showSerName val="0"/>
          <c:showPercent val="0"/>
          <c:showBubbleSize val="0"/>
        </c:dLbls>
        <c:axId val="319564416"/>
        <c:axId val="319586688"/>
      </c:scatterChart>
      <c:scatterChart>
        <c:scatterStyle val="lineMarker"/>
        <c:varyColors val="0"/>
        <c:ser>
          <c:idx val="10"/>
          <c:order val="5"/>
          <c:tx>
            <c:v>beschriftung</c:v>
          </c:tx>
          <c:spPr>
            <a:ln w="28575">
              <a:noFill/>
            </a:ln>
          </c:spPr>
          <c:marker>
            <c:symbol val="none"/>
          </c:marker>
          <c:dLbls>
            <c:dLbl>
              <c:idx val="1"/>
              <c:layout>
                <c:manualLayout>
                  <c:x val="-9.5138888888888912E-3"/>
                  <c:y val="-1.6000777680566793E-3"/>
                </c:manualLayout>
              </c:layout>
              <c:tx>
                <c:strRef>
                  <c:f>Slide30_Datenblatt!$J$62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{C2B87CA0-4191-406B-8624-91A900ABB7FC}</c15:txfldGUID>
                      <c15:f>Slide30_Datenblatt!$J$62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6-2358-4848-A906-A37FC16B453B}"/>
                </c:ext>
              </c:extLst>
            </c:dLbl>
            <c:dLbl>
              <c:idx val="2"/>
              <c:layout>
                <c:manualLayout>
                  <c:x val="-9.5138888888888912E-3"/>
                  <c:y val="-1.6000777680566793E-3"/>
                </c:manualLayout>
              </c:layout>
              <c:tx>
                <c:strRef>
                  <c:f>Slide30_Datenblatt!$J$63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{6AEFA8A8-7891-4DE1-96AD-54C4B52C44E8}</c15:txfldGUID>
                      <c15:f>Slide30_Datenblatt!$J$63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7-2358-4848-A906-A37FC16B453B}"/>
                </c:ext>
              </c:extLst>
            </c:dLbl>
            <c:dLbl>
              <c:idx val="3"/>
              <c:layout>
                <c:manualLayout>
                  <c:x val="-9.5138888888888912E-3"/>
                  <c:y val="-1.6000777680566793E-3"/>
                </c:manualLayout>
              </c:layout>
              <c:tx>
                <c:strRef>
                  <c:f>Slide30_Datenblatt!$J$64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{1E374475-CAE5-4D4B-99FB-37DBEDCD26CC}</c15:txfldGUID>
                      <c15:f>Slide30_Datenblatt!$J$64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8-2358-4848-A906-A37FC16B453B}"/>
                </c:ext>
              </c:extLst>
            </c:dLbl>
            <c:dLbl>
              <c:idx val="4"/>
              <c:layout>
                <c:manualLayout>
                  <c:x val="-9.5138888888888912E-3"/>
                  <c:y val="-1.6000777680566793E-3"/>
                </c:manualLayout>
              </c:layout>
              <c:tx>
                <c:strRef>
                  <c:f>Slide30_Datenblatt!$J$65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{A0124DBE-2791-4F23-9B7C-DD5A959AEBEE}</c15:txfldGUID>
                      <c15:f>Slide30_Datenblatt!$J$65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9-2358-4848-A906-A37FC16B453B}"/>
                </c:ext>
              </c:extLst>
            </c:dLbl>
            <c:dLbl>
              <c:idx val="5"/>
              <c:layout>
                <c:manualLayout>
                  <c:x val="-1.1597222222222189E-2"/>
                  <c:y val="-1.6000777680566793E-3"/>
                </c:manualLayout>
              </c:layout>
              <c:tx>
                <c:strRef>
                  <c:f>Slide30_Datenblatt!$J$66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{3320AD87-828E-4F64-9551-1E54CC241A38}</c15:txfldGUID>
                      <c15:f>Slide30_Datenblatt!$J$66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A-2358-4848-A906-A37FC16B453B}"/>
                </c:ext>
              </c:extLst>
            </c:dLbl>
            <c:dLbl>
              <c:idx val="6"/>
              <c:layout>
                <c:manualLayout>
                  <c:x val="-9.5138888888888825E-3"/>
                  <c:y val="-1.6000777680566793E-3"/>
                </c:manualLayout>
              </c:layout>
              <c:tx>
                <c:strRef>
                  <c:f>Slide30_Datenblatt!$J$68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{02118560-5164-4038-8516-31184EB79554}</c15:txfldGUID>
                      <c15:f>Slide30_Datenblatt!$J$68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B-2358-4848-A906-A37FC16B453B}"/>
                </c:ext>
              </c:extLst>
            </c:dLbl>
            <c:dLbl>
              <c:idx val="7"/>
              <c:layout>
                <c:manualLayout>
                  <c:x val="-9.5138888888888825E-3"/>
                  <c:y val="-1.6000777680566793E-3"/>
                </c:manualLayout>
              </c:layout>
              <c:tx>
                <c:strRef>
                  <c:f>Slide30_Datenblatt!$J$69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{BFBF2BC5-3AA9-4688-8419-6EB2D0B0004A}</c15:txfldGUID>
                      <c15:f>Slide30_Datenblatt!$J$69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C-2358-4848-A906-A37FC16B453B}"/>
                </c:ext>
              </c:extLst>
            </c:dLbl>
            <c:dLbl>
              <c:idx val="8"/>
              <c:layout>
                <c:manualLayout>
                  <c:x val="-9.5138888888888825E-3"/>
                  <c:y val="-1.6000777680566793E-3"/>
                </c:manualLayout>
              </c:layout>
              <c:tx>
                <c:strRef>
                  <c:f>Slide30_Datenblatt!$J$70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{96F7FD99-621F-4C46-B5C5-B7AC1CA69737}</c15:txfldGUID>
                      <c15:f>Slide30_Datenblatt!$J$70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D-2358-4848-A906-A37FC16B453B}"/>
                </c:ext>
              </c:extLst>
            </c:dLbl>
            <c:dLbl>
              <c:idx val="9"/>
              <c:layout>
                <c:manualLayout>
                  <c:x val="-9.5138888888888825E-3"/>
                  <c:y val="-1.6000777680566793E-3"/>
                </c:manualLayout>
              </c:layout>
              <c:tx>
                <c:strRef>
                  <c:f>Slide30_Datenblatt!$J$71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{E6223B9B-AC8B-4190-9F32-FA9649C609BC}</c15:txfldGUID>
                      <c15:f>Slide30_Datenblatt!$J$71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E-2358-4848-A906-A37FC16B453B}"/>
                </c:ext>
              </c:extLst>
            </c:dLbl>
            <c:dLbl>
              <c:idx val="10"/>
              <c:layout>
                <c:manualLayout>
                  <c:x val="-1.1597222222222319E-2"/>
                  <c:y val="-1.6000777680566793E-3"/>
                </c:manualLayout>
              </c:layout>
              <c:tx>
                <c:strRef>
                  <c:f>Slide30_Datenblatt!$J$72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{4C4F9443-A008-4CD5-8FBF-83B242A9B726}</c15:txfldGUID>
                      <c15:f>Slide30_Datenblatt!$J$72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F-2358-4848-A906-A37FC16B453B}"/>
                </c:ext>
              </c:extLst>
            </c:dLbl>
            <c:dLbl>
              <c:idx val="11"/>
              <c:delete val="1"/>
              <c:extLst>
                <c:ext xmlns:c15="http://schemas.microsoft.com/office/drawing/2012/chart" uri="{CE6537A1-D6FC-4f65-9D91-7224C49458BB}"/>
                <c:ext xmlns:c16="http://schemas.microsoft.com/office/drawing/2014/chart" uri="{C3380CC4-5D6E-409C-BE32-E72D297353CC}">
                  <c16:uniqueId val="{00000030-2358-4848-A906-A37FC16B453B}"/>
                </c:ext>
              </c:extLst>
            </c:dLbl>
            <c:dLbl>
              <c:idx val="12"/>
              <c:layout>
                <c:manualLayout>
                  <c:x val="6.3194444444443767E-3"/>
                  <c:y val="-1.6000777680566793E-3"/>
                </c:manualLayout>
              </c:layout>
              <c:tx>
                <c:strRef>
                  <c:f>Slide30_Datenblatt!$J$74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{DE3ABF07-E840-491B-8E40-D16E85E568DB}</c15:txfldGUID>
                      <c15:f>Slide30_Datenblatt!$J$74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31-2358-4848-A906-A37FC16B453B}"/>
                </c:ext>
              </c:extLst>
            </c:dLbl>
            <c:dLbl>
              <c:idx val="13"/>
              <c:layout>
                <c:manualLayout>
                  <c:x val="5.2777777777777693E-3"/>
                  <c:y val="-1.6000777680566793E-3"/>
                </c:manualLayout>
              </c:layout>
              <c:tx>
                <c:strRef>
                  <c:f>Slide30_Datenblatt!$J$75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{F5D0BCB8-33D1-4F4C-85BE-83CEB8CDE9A5}</c15:txfldGUID>
                      <c15:f>Slide30_Datenblatt!$J$75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32-2358-4848-A906-A37FC16B453B}"/>
                </c:ext>
              </c:extLst>
            </c:dLbl>
            <c:dLbl>
              <c:idx val="14"/>
              <c:layout>
                <c:manualLayout>
                  <c:x val="6.3194444444443767E-3"/>
                  <c:y val="-1.6000777680566793E-3"/>
                </c:manualLayout>
              </c:layout>
              <c:tx>
                <c:strRef>
                  <c:f>Slide30_Datenblatt!$J$76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{33FD6B83-FE6B-492B-B81C-55F0D735D84D}</c15:txfldGUID>
                      <c15:f>Slide30_Datenblatt!$J$76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33-2358-4848-A906-A37FC16B453B}"/>
                </c:ext>
              </c:extLst>
            </c:dLbl>
            <c:dLbl>
              <c:idx val="15"/>
              <c:layout>
                <c:manualLayout>
                  <c:x val="8.4027777777777035E-3"/>
                  <c:y val="-1.6000777680566793E-3"/>
                </c:manualLayout>
              </c:layout>
              <c:tx>
                <c:strRef>
                  <c:f>Slide30_Datenblatt!$J$77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{B96474AB-9199-49EA-BC2B-3CBDB40648CD}</c15:txfldGUID>
                      <c15:f>Slide30_Datenblatt!$J$77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34-2358-4848-A906-A37FC16B453B}"/>
                </c:ext>
              </c:extLst>
            </c:dLbl>
            <c:dLbl>
              <c:idx val="16"/>
              <c:layout>
                <c:manualLayout>
                  <c:x val="6.3194444444443767E-3"/>
                  <c:y val="-1.6000777680566793E-3"/>
                </c:manualLayout>
              </c:layout>
              <c:tx>
                <c:strRef>
                  <c:f>Slide30_Datenblatt!$J$78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{062F495F-3BAA-4F03-9284-36EE6CF83A9B}</c15:txfldGUID>
                      <c15:f>Slide30_Datenblatt!$J$78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5-2358-4848-A906-A37FC16B453B}"/>
                </c:ext>
              </c:extLst>
            </c:dLbl>
            <c:dLbl>
              <c:idx val="17"/>
              <c:delete val="1"/>
              <c:extLst>
                <c:ext xmlns:c15="http://schemas.microsoft.com/office/drawing/2012/chart" uri="{CE6537A1-D6FC-4f65-9D91-7224C49458BB}"/>
                <c:ext xmlns:c16="http://schemas.microsoft.com/office/drawing/2014/chart" uri="{C3380CC4-5D6E-409C-BE32-E72D297353CC}">
                  <c16:uniqueId val="{00000036-2358-4848-A906-A37FC16B453B}"/>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Slide30_Datenblatt!$G$61:$G$78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Slide30_Datenblatt!$H$61:$H$78</c:f>
              <c:numCache>
                <c:formatCode>0.00</c:formatCode>
                <c:ptCount val="18"/>
                <c:pt idx="1">
                  <c:v>-231815.15000000002</c:v>
                </c:pt>
                <c:pt idx="2">
                  <c:v>-231815.15000000002</c:v>
                </c:pt>
                <c:pt idx="3">
                  <c:v>-231815.15000000002</c:v>
                </c:pt>
                <c:pt idx="4">
                  <c:v>-231815.15000000002</c:v>
                </c:pt>
                <c:pt idx="5">
                  <c:v>-231815.15000000002</c:v>
                </c:pt>
                <c:pt idx="6">
                  <c:v>-231815.15000000002</c:v>
                </c:pt>
                <c:pt idx="7">
                  <c:v>-231815.15000000002</c:v>
                </c:pt>
                <c:pt idx="8">
                  <c:v>-231815.15000000002</c:v>
                </c:pt>
                <c:pt idx="9">
                  <c:v>-231815.15000000002</c:v>
                </c:pt>
                <c:pt idx="10">
                  <c:v>-231815.15000000002</c:v>
                </c:pt>
                <c:pt idx="11">
                  <c:v>-231815.15000000002</c:v>
                </c:pt>
                <c:pt idx="12">
                  <c:v>-231815.15000000002</c:v>
                </c:pt>
                <c:pt idx="13">
                  <c:v>-231815.15000000002</c:v>
                </c:pt>
                <c:pt idx="14">
                  <c:v>-231815.15000000002</c:v>
                </c:pt>
                <c:pt idx="15">
                  <c:v>-231815.15000000002</c:v>
                </c:pt>
                <c:pt idx="16">
                  <c:v>-231815.15000000002</c:v>
                </c:pt>
                <c:pt idx="17">
                  <c:v>-231815.15000000002</c:v>
                </c:pt>
              </c:numCache>
            </c:numRef>
          </c:yVal>
          <c:smooth val="0"/>
          <c:extLst>
            <c:ext xmlns:c16="http://schemas.microsoft.com/office/drawing/2014/chart" uri="{C3380CC4-5D6E-409C-BE32-E72D297353CC}">
              <c16:uniqueId val="{00000037-2358-4848-A906-A37FC16B453B}"/>
            </c:ext>
          </c:extLst>
        </c:ser>
        <c:ser>
          <c:idx val="9"/>
          <c:order val="6"/>
          <c:tx>
            <c:v>Achse</c:v>
          </c:tx>
          <c:spPr>
            <a:ln w="38100">
              <a:solidFill>
                <a:srgbClr val="000000"/>
              </a:solidFill>
              <a:prstDash val="solid"/>
            </a:ln>
          </c:spPr>
          <c:marker>
            <c:symbol val="none"/>
          </c:marker>
          <c:xVal>
            <c:numRef>
              <c:f>Slide30_Datenblatt!$L$61:$L$67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Slide30_Datenblatt!$M$61:$M$67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8-2358-4848-A906-A37FC16B453B}"/>
            </c:ext>
          </c:extLst>
        </c:ser>
        <c:ser>
          <c:idx val="11"/>
          <c:order val="7"/>
          <c:tx>
            <c:v>rubrik</c:v>
          </c:tx>
          <c:spPr>
            <a:ln w="28575">
              <a:noFill/>
            </a:ln>
          </c:spPr>
          <c:marker>
            <c:symbol val="none"/>
          </c:marker>
          <c:dLbls>
            <c:dLbl>
              <c:idx val="0"/>
              <c:layout>
                <c:manualLayout>
                  <c:x val="-3.4722222222222207E-3"/>
                  <c:y val="-3.2669653667029203E-3"/>
                </c:manualLayout>
              </c:layout>
              <c:tx>
                <c:strRef>
                  <c:f>Slide30_Datenblatt!$A$4</c:f>
                  <c:strCache>
                    <c:ptCount val="1"/>
                    <c:pt idx="0">
                      <c:v>Kundenziel 
in Tagen</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{B530B62B-CB4F-4757-86AF-4BB1B410C13E}</c15:txfldGUID>
                      <c15:f>Slide30_Datenblatt!$A$4</c15:f>
                      <c15:dlblFieldTableCache>
                        <c:ptCount val="1"/>
                        <c:pt idx="0">
                          <c:v>Kundenziel 
in Tagen</c:v>
                        </c:pt>
                      </c15:dlblFieldTableCache>
                    </c15:dlblFTEntry>
                  </c15:dlblFieldTable>
                  <c15:showDataLabelsRange val="0"/>
                </c:ext>
                <c:ext xmlns:c16="http://schemas.microsoft.com/office/drawing/2014/chart" uri="{C3380CC4-5D6E-409C-BE32-E72D297353CC}">
                  <c16:uniqueId val="{00000039-2358-4848-A906-A37FC16B453B}"/>
                </c:ext>
              </c:extLst>
            </c:dLbl>
            <c:dLbl>
              <c:idx val="1"/>
              <c:delete val="1"/>
              <c:extLst>
                <c:ext xmlns:c15="http://schemas.microsoft.com/office/drawing/2012/chart" uri="{CE6537A1-D6FC-4f65-9D91-7224C49458BB}"/>
                <c:ext xmlns:c16="http://schemas.microsoft.com/office/drawing/2014/chart" uri="{C3380CC4-5D6E-409C-BE32-E72D297353CC}">
                  <c16:uniqueId val="{0000003A-2358-4848-A906-A37FC16B453B}"/>
                </c:ext>
              </c:extLst>
            </c:dLbl>
            <c:dLbl>
              <c:idx val="2"/>
              <c:delete val="1"/>
              <c:extLst>
                <c:ext xmlns:c15="http://schemas.microsoft.com/office/drawing/2012/chart" uri="{CE6537A1-D6FC-4f65-9D91-7224C49458BB}"/>
                <c:ext xmlns:c16="http://schemas.microsoft.com/office/drawing/2014/chart" uri="{C3380CC4-5D6E-409C-BE32-E72D297353CC}">
                  <c16:uniqueId val="{0000003B-2358-4848-A906-A37FC16B453B}"/>
                </c:ext>
              </c:extLst>
            </c:dLbl>
            <c:dLbl>
              <c:idx val="3"/>
              <c:delete val="1"/>
              <c:extLst>
                <c:ext xmlns:c15="http://schemas.microsoft.com/office/drawing/2012/chart" uri="{CE6537A1-D6FC-4f65-9D91-7224C49458BB}"/>
                <c:ext xmlns:c16="http://schemas.microsoft.com/office/drawing/2014/chart" uri="{C3380CC4-5D6E-409C-BE32-E72D297353CC}">
                  <c16:uniqueId val="{0000003C-2358-4848-A906-A37FC16B453B}"/>
                </c:ext>
              </c:extLst>
            </c:dLbl>
            <c:dLbl>
              <c:idx val="4"/>
              <c:delete val="1"/>
              <c:extLst>
                <c:ext xmlns:c15="http://schemas.microsoft.com/office/drawing/2012/chart" uri="{CE6537A1-D6FC-4f65-9D91-7224C49458BB}"/>
                <c:ext xmlns:c16="http://schemas.microsoft.com/office/drawing/2014/chart" uri="{C3380CC4-5D6E-409C-BE32-E72D297353CC}">
                  <c16:uniqueId val="{0000003D-2358-4848-A906-A37FC16B453B}"/>
                </c:ext>
              </c:extLst>
            </c:dLbl>
            <c:dLbl>
              <c:idx val="5"/>
              <c:delete val="1"/>
              <c:extLst>
                <c:ext xmlns:c15="http://schemas.microsoft.com/office/drawing/2012/chart" uri="{CE6537A1-D6FC-4f65-9D91-7224C49458BB}"/>
                <c:ext xmlns:c16="http://schemas.microsoft.com/office/drawing/2014/chart" uri="{C3380CC4-5D6E-409C-BE32-E72D297353CC}">
                  <c16:uniqueId val="{0000003E-2358-4848-A906-A37FC16B453B}"/>
                </c:ext>
              </c:extLst>
            </c:dLbl>
            <c:dLbl>
              <c:idx val="6"/>
              <c:layout>
                <c:manualLayout>
                  <c:x val="-3.4722222222222437E-3"/>
                  <c:y val="-1.583463683201189E-3"/>
                </c:manualLayout>
              </c:layout>
              <c:tx>
                <c:strRef>
                  <c:f>Slide30_Datenblatt!$A$5</c:f>
                  <c:strCache>
                    <c:ptCount val="1"/>
                    <c:pt idx="0">
                      <c:v>Leistungs-forderungen</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{CD805493-E750-4DA0-AF89-745F12E0D3F7}</c15:txfldGUID>
                      <c15:f>Slide30_Datenblatt!$A$5</c15:f>
                      <c15:dlblFieldTableCache>
                        <c:ptCount val="1"/>
                        <c:pt idx="0">
                          <c:v>Leistungs-forderungen</c:v>
                        </c:pt>
                      </c15:dlblFieldTableCache>
                    </c15:dlblFTEntry>
                  </c15:dlblFieldTable>
                  <c15:showDataLabelsRange val="0"/>
                </c:ext>
                <c:ext xmlns:c16="http://schemas.microsoft.com/office/drawing/2014/chart" uri="{C3380CC4-5D6E-409C-BE32-E72D297353CC}">
                  <c16:uniqueId val="{0000003F-2358-4848-A906-A37FC16B453B}"/>
                </c:ext>
              </c:extLst>
            </c:dLbl>
            <c:dLbl>
              <c:idx val="7"/>
              <c:delete val="1"/>
              <c:extLst>
                <c:ext xmlns:c15="http://schemas.microsoft.com/office/drawing/2012/chart" uri="{CE6537A1-D6FC-4f65-9D91-7224C49458BB}"/>
                <c:ext xmlns:c16="http://schemas.microsoft.com/office/drawing/2014/chart" uri="{C3380CC4-5D6E-409C-BE32-E72D297353CC}">
                  <c16:uniqueId val="{00000040-2358-4848-A906-A37FC16B453B}"/>
                </c:ext>
              </c:extLst>
            </c:dLbl>
            <c:dLbl>
              <c:idx val="8"/>
              <c:delete val="1"/>
              <c:extLst>
                <c:ext xmlns:c15="http://schemas.microsoft.com/office/drawing/2012/chart" uri="{CE6537A1-D6FC-4f65-9D91-7224C49458BB}"/>
                <c:ext xmlns:c16="http://schemas.microsoft.com/office/drawing/2014/chart" uri="{C3380CC4-5D6E-409C-BE32-E72D297353CC}">
                  <c16:uniqueId val="{00000041-2358-4848-A906-A37FC16B453B}"/>
                </c:ext>
              </c:extLst>
            </c:dLbl>
            <c:dLbl>
              <c:idx val="9"/>
              <c:delete val="1"/>
              <c:extLst>
                <c:ext xmlns:c15="http://schemas.microsoft.com/office/drawing/2012/chart" uri="{CE6537A1-D6FC-4f65-9D91-7224C49458BB}"/>
                <c:ext xmlns:c16="http://schemas.microsoft.com/office/drawing/2014/chart" uri="{C3380CC4-5D6E-409C-BE32-E72D297353CC}">
                  <c16:uniqueId val="{00000042-2358-4848-A906-A37FC16B453B}"/>
                </c:ext>
              </c:extLst>
            </c:dLbl>
            <c:dLbl>
              <c:idx val="10"/>
              <c:delete val="1"/>
              <c:extLst>
                <c:ext xmlns:c15="http://schemas.microsoft.com/office/drawing/2012/chart" uri="{CE6537A1-D6FC-4f65-9D91-7224C49458BB}"/>
                <c:ext xmlns:c16="http://schemas.microsoft.com/office/drawing/2014/chart" uri="{C3380CC4-5D6E-409C-BE32-E72D297353CC}">
                  <c16:uniqueId val="{00000043-2358-4848-A906-A37FC16B453B}"/>
                </c:ext>
              </c:extLst>
            </c:dLbl>
            <c:dLbl>
              <c:idx val="11"/>
              <c:delete val="1"/>
              <c:extLst>
                <c:ext xmlns:c15="http://schemas.microsoft.com/office/drawing/2012/chart" uri="{CE6537A1-D6FC-4f65-9D91-7224C49458BB}"/>
                <c:ext xmlns:c16="http://schemas.microsoft.com/office/drawing/2014/chart" uri="{C3380CC4-5D6E-409C-BE32-E72D297353CC}">
                  <c16:uniqueId val="{00000044-2358-4848-A906-A37FC16B453B}"/>
                </c:ext>
              </c:extLst>
            </c:dLbl>
            <c:dLbl>
              <c:idx val="12"/>
              <c:delete val="1"/>
              <c:extLst>
                <c:ext xmlns:c15="http://schemas.microsoft.com/office/drawing/2012/chart" uri="{CE6537A1-D6FC-4f65-9D91-7224C49458BB}"/>
                <c:ext xmlns:c16="http://schemas.microsoft.com/office/drawing/2014/chart" uri="{C3380CC4-5D6E-409C-BE32-E72D297353CC}">
                  <c16:uniqueId val="{00000045-2358-4848-A906-A37FC16B453B}"/>
                </c:ext>
              </c:extLst>
            </c:dLbl>
            <c:dLbl>
              <c:idx val="13"/>
              <c:layout>
                <c:manualLayout>
                  <c:x val="-5.5555555555555228E-3"/>
                  <c:y val="-1.583463683201189E-3"/>
                </c:manualLayout>
              </c:layout>
              <c:tx>
                <c:strRef>
                  <c:f>Slide30_Datenblatt!$A$6</c:f>
                  <c:strCache>
                    <c:ptCount val="1"/>
                    <c:pt idx="0">
                      <c:v>Umsatzerlöse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{B91057A2-46F3-463F-88F8-730400ACD8AC}</c15:txfldGUID>
                      <c15:f>Slide30_Datenblatt!$A$6</c15:f>
                      <c15:dlblFieldTableCache>
                        <c:ptCount val="1"/>
                        <c:pt idx="0">
                          <c:v>Umsatzerlöse
</c:v>
                        </c:pt>
                      </c15:dlblFieldTableCache>
                    </c15:dlblFTEntry>
                  </c15:dlblFieldTable>
                  <c15:showDataLabelsRange val="0"/>
                </c:ext>
                <c:ext xmlns:c16="http://schemas.microsoft.com/office/drawing/2014/chart" uri="{C3380CC4-5D6E-409C-BE32-E72D297353CC}">
                  <c16:uniqueId val="{00000046-2358-4848-A906-A37FC16B453B}"/>
                </c:ext>
              </c:extLst>
            </c:dLbl>
            <c:dLbl>
              <c:idx val="14"/>
              <c:delete val="1"/>
              <c:extLst>
                <c:ext xmlns:c15="http://schemas.microsoft.com/office/drawing/2012/chart" uri="{CE6537A1-D6FC-4f65-9D91-7224C49458BB}"/>
                <c:ext xmlns:c16="http://schemas.microsoft.com/office/drawing/2014/chart" uri="{C3380CC4-5D6E-409C-BE32-E72D297353CC}">
                  <c16:uniqueId val="{00000047-2358-4848-A906-A37FC16B453B}"/>
                </c:ext>
              </c:extLst>
            </c:dLbl>
            <c:dLbl>
              <c:idx val="15"/>
              <c:delete val="1"/>
              <c:extLst>
                <c:ext xmlns:c15="http://schemas.microsoft.com/office/drawing/2012/chart" uri="{CE6537A1-D6FC-4f65-9D91-7224C49458BB}"/>
                <c:ext xmlns:c16="http://schemas.microsoft.com/office/drawing/2014/chart" uri="{C3380CC4-5D6E-409C-BE32-E72D297353CC}">
                  <c16:uniqueId val="{00000048-2358-4848-A906-A37FC16B453B}"/>
                </c:ext>
              </c:extLst>
            </c:dLbl>
            <c:dLbl>
              <c:idx val="16"/>
              <c:delete val="1"/>
              <c:extLst>
                <c:ext xmlns:c15="http://schemas.microsoft.com/office/drawing/2012/chart" uri="{CE6537A1-D6FC-4f65-9D91-7224C49458BB}"/>
                <c:ext xmlns:c16="http://schemas.microsoft.com/office/drawing/2014/chart" uri="{C3380CC4-5D6E-409C-BE32-E72D297353CC}">
                  <c16:uniqueId val="{00000049-2358-4848-A906-A37FC16B453B}"/>
                </c:ext>
              </c:extLst>
            </c:dLbl>
            <c:dLbl>
              <c:idx val="17"/>
              <c:delete val="1"/>
              <c:extLst>
                <c:ext xmlns:c15="http://schemas.microsoft.com/office/drawing/2012/chart" uri="{CE6537A1-D6FC-4f65-9D91-7224C49458BB}"/>
                <c:ext xmlns:c16="http://schemas.microsoft.com/office/drawing/2014/chart" uri="{C3380CC4-5D6E-409C-BE32-E72D297353CC}">
                  <c16:uniqueId val="{0000004A-2358-4848-A906-A37FC16B453B}"/>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Slide30_Datenblatt!$O$61:$O$78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Slide30_Datenblatt!$P$61:$P$78</c:f>
              <c:numCache>
                <c:formatCode>#,##0</c:formatCode>
                <c:ptCount val="18"/>
                <c:pt idx="0">
                  <c:v>-1159075.75</c:v>
                </c:pt>
                <c:pt idx="1">
                  <c:v>-1159075.75</c:v>
                </c:pt>
                <c:pt idx="2">
                  <c:v>-1159075.75</c:v>
                </c:pt>
                <c:pt idx="3">
                  <c:v>-1159075.75</c:v>
                </c:pt>
                <c:pt idx="4">
                  <c:v>-1159075.75</c:v>
                </c:pt>
                <c:pt idx="5">
                  <c:v>-1159075.75</c:v>
                </c:pt>
                <c:pt idx="6">
                  <c:v>-1159075.75</c:v>
                </c:pt>
                <c:pt idx="7">
                  <c:v>-1159075.75</c:v>
                </c:pt>
                <c:pt idx="8">
                  <c:v>-1159075.75</c:v>
                </c:pt>
                <c:pt idx="9">
                  <c:v>-1159075.75</c:v>
                </c:pt>
                <c:pt idx="10">
                  <c:v>-1159075.75</c:v>
                </c:pt>
                <c:pt idx="11">
                  <c:v>-1159075.75</c:v>
                </c:pt>
                <c:pt idx="12">
                  <c:v>-1159075.75</c:v>
                </c:pt>
                <c:pt idx="13">
                  <c:v>-1159075.75</c:v>
                </c:pt>
                <c:pt idx="14">
                  <c:v>-1159075.75</c:v>
                </c:pt>
                <c:pt idx="15">
                  <c:v>-1159075.75</c:v>
                </c:pt>
                <c:pt idx="16">
                  <c:v>-1159075.75</c:v>
                </c:pt>
                <c:pt idx="17">
                  <c:v>-1159075.75</c:v>
                </c:pt>
              </c:numCache>
            </c:numRef>
          </c:yVal>
          <c:smooth val="0"/>
          <c:extLst>
            <c:ext xmlns:c16="http://schemas.microsoft.com/office/drawing/2014/chart" uri="{C3380CC4-5D6E-409C-BE32-E72D297353CC}">
              <c16:uniqueId val="{0000004B-2358-4848-A906-A37FC16B453B}"/>
            </c:ext>
          </c:extLst>
        </c:ser>
        <c:dLbls>
          <c:showLegendKey val="0"/>
          <c:showVal val="0"/>
          <c:showCatName val="0"/>
          <c:showSerName val="0"/>
          <c:showPercent val="0"/>
          <c:showBubbleSize val="0"/>
        </c:dLbls>
        <c:axId val="319588224"/>
        <c:axId val="319589760"/>
      </c:scatterChart>
      <c:catAx>
        <c:axId val="319564416"/>
        <c:scaling>
          <c:orientation val="minMax"/>
        </c:scaling>
        <c:delete val="1"/>
        <c:axPos val="b"/>
        <c:numFmt formatCode="General" sourceLinked="0"/>
        <c:majorTickMark val="out"/>
        <c:minorTickMark val="none"/>
        <c:tickLblPos val="nextTo"/>
        <c:crossAx val="319586688"/>
        <c:crosses val="autoZero"/>
        <c:auto val="0"/>
        <c:lblAlgn val="ctr"/>
        <c:lblOffset val="100"/>
        <c:noMultiLvlLbl val="0"/>
      </c:catAx>
      <c:valAx>
        <c:axId val="319586688"/>
        <c:scaling>
          <c:orientation val="minMax"/>
        </c:scaling>
        <c:delete val="1"/>
        <c:axPos val="l"/>
        <c:numFmt formatCode="General" sourceLinked="1"/>
        <c:majorTickMark val="out"/>
        <c:minorTickMark val="none"/>
        <c:tickLblPos val="nextTo"/>
        <c:crossAx val="319564416"/>
        <c:crosses val="autoZero"/>
        <c:crossBetween val="between"/>
      </c:valAx>
      <c:catAx>
        <c:axId val="319588224"/>
        <c:scaling>
          <c:orientation val="minMax"/>
        </c:scaling>
        <c:delete val="1"/>
        <c:axPos val="b"/>
        <c:majorTickMark val="out"/>
        <c:minorTickMark val="none"/>
        <c:tickLblPos val="nextTo"/>
        <c:crossAx val="319589760"/>
        <c:crosses val="autoZero"/>
        <c:auto val="1"/>
        <c:lblAlgn val="ctr"/>
        <c:lblOffset val="100"/>
        <c:noMultiLvlLbl val="0"/>
      </c:catAx>
      <c:valAx>
        <c:axId val="319589760"/>
        <c:scaling>
          <c:orientation val="minMax"/>
        </c:scaling>
        <c:delete val="1"/>
        <c:axPos val="r"/>
        <c:numFmt formatCode="General" sourceLinked="1"/>
        <c:majorTickMark val="out"/>
        <c:minorTickMark val="none"/>
        <c:tickLblPos val="nextTo"/>
        <c:crossAx val="319588224"/>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Slide4_Datenblatt!$A$50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F04C-4057-81F8-F6F9D8FFA490}"/>
              </c:ext>
            </c:extLst>
          </c:dPt>
          <c:dPt>
            <c:idx val="1"/>
            <c:invertIfNegative val="0"/>
            <c:bubble3D val="0"/>
            <c:spPr>
              <a:solidFill>
                <a:srgbClr val="4848FF"/>
              </a:solidFill>
              <a:ln w="25400">
                <a:noFill/>
              </a:ln>
            </c:spPr>
            <c:extLst>
              <c:ext xmlns:c16="http://schemas.microsoft.com/office/drawing/2014/chart" uri="{C3380CC4-5D6E-409C-BE32-E72D297353CC}">
                <c16:uniqueId val="{00000003-F04C-4057-81F8-F6F9D8FFA490}"/>
              </c:ext>
            </c:extLst>
          </c:dPt>
          <c:dPt>
            <c:idx val="2"/>
            <c:invertIfNegative val="0"/>
            <c:bubble3D val="0"/>
            <c:spPr>
              <a:solidFill>
                <a:srgbClr val="4848FF"/>
              </a:solidFill>
              <a:ln w="25400">
                <a:noFill/>
              </a:ln>
            </c:spPr>
            <c:extLst>
              <c:ext xmlns:c16="http://schemas.microsoft.com/office/drawing/2014/chart" uri="{C3380CC4-5D6E-409C-BE32-E72D297353CC}">
                <c16:uniqueId val="{00000005-F04C-4057-81F8-F6F9D8FFA490}"/>
              </c:ext>
            </c:extLst>
          </c:dPt>
          <c:dLbls>
            <c:dLbl>
              <c:idx val="0"/>
              <c:tx>
                <c:strRef>
                  <c:f>Slide4_Datenblatt!$E$50</c:f>
                  <c:strCache>
                    <c:ptCount val="1"/>
                    <c:pt idx="0">
                      <c:v>8,5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{A8CB1F73-E352-4FA0-8BFA-45E0643706CB}</c15:txfldGUID>
                      <c15:f>Slide4_Datenblatt!$E$50</c15:f>
                      <c15:dlblFieldTableCache>
                        <c:ptCount val="1"/>
                        <c:pt idx="0">
                          <c:v>8,5</c:v>
                        </c:pt>
                      </c15:dlblFieldTableCache>
                    </c15:dlblFTEntry>
                  </c15:dlblFieldTable>
                  <c15:showDataLabelsRange val="0"/>
                </c:ext>
                <c:ext xmlns:c16="http://schemas.microsoft.com/office/drawing/2014/chart" uri="{C3380CC4-5D6E-409C-BE32-E72D297353CC}">
                  <c16:uniqueId val="{00000001-F04C-4057-81F8-F6F9D8FFA490}"/>
                </c:ext>
              </c:extLst>
            </c:dLbl>
            <c:dLbl>
              <c:idx val="1"/>
              <c:tx>
                <c:strRef>
                  <c:f>Slide4_Datenblatt!$F$50</c:f>
                  <c:strCache>
                    <c:ptCount val="1"/>
                    <c:pt idx="0">
                      <c:v>394,0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{D13721AB-6E92-4BA9-943A-102B8A950532}</c15:txfldGUID>
                      <c15:f>Slide4_Datenblatt!$F$50</c15:f>
                      <c15:dlblFieldTableCache>
                        <c:ptCount val="1"/>
                        <c:pt idx="0">
                          <c:v>394,0</c:v>
                        </c:pt>
                      </c15:dlblFieldTableCache>
                    </c15:dlblFTEntry>
                  </c15:dlblFieldTable>
                  <c15:showDataLabelsRange val="0"/>
                </c:ext>
                <c:ext xmlns:c16="http://schemas.microsoft.com/office/drawing/2014/chart" uri="{C3380CC4-5D6E-409C-BE32-E72D297353CC}">
                  <c16:uniqueId val="{00000003-F04C-4057-81F8-F6F9D8FFA490}"/>
                </c:ext>
              </c:extLst>
            </c:dLbl>
            <c:dLbl>
              <c:idx val="2"/>
              <c:tx>
                <c:strRef>
                  <c:f>Slide4_Datenblatt!$G$50</c:f>
                  <c:strCache>
                    <c:ptCount val="1"/>
                    <c:pt idx="0">
                      <c:v>4.636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{C5854EEA-F1D1-4B5C-BF90-F665224B8373}</c15:txfldGUID>
                      <c15:f>Slide4_Datenblatt!$G$50</c15:f>
                      <c15:dlblFieldTableCache>
                        <c:ptCount val="1"/>
                        <c:pt idx="0">
                          <c:v>4.636</c:v>
                        </c:pt>
                      </c15:dlblFieldTableCache>
                    </c15:dlblFTEntry>
                  </c15:dlblFieldTable>
                  <c15:showDataLabelsRange val="0"/>
                </c:ext>
                <c:ext xmlns:c16="http://schemas.microsoft.com/office/drawing/2014/chart" uri="{C3380CC4-5D6E-409C-BE32-E72D297353CC}">
                  <c16:uniqueId val="{00000005-F04C-4057-81F8-F6F9D8FFA490}"/>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Slide4_Datenblatt!$B$49:$D$49</c:f>
              <c:strCache>
                <c:ptCount val="3"/>
                <c:pt idx="0">
                  <c:v>Umsatzrendite 
in %</c:v>
                </c:pt>
                <c:pt idx="1">
                  <c:v>Erfolg vor Zins und Steuern</c:v>
                </c:pt>
                <c:pt idx="2">
                  <c:v>Umsatzerlöse
</c:v>
                </c:pt>
              </c:strCache>
            </c:strRef>
          </c:cat>
          <c:val>
            <c:numRef>
              <c:f>Slide4_Datenblatt!$I$50:$K$50</c:f>
              <c:numCache>
                <c:formatCode>General</c:formatCode>
                <c:ptCount val="3"/>
                <c:pt idx="0">
                  <c:v>3348222.2175021241</c:v>
                </c:pt>
                <c:pt idx="1">
                  <c:v>393992</c:v>
                </c:pt>
                <c:pt idx="2">
                  <c:v>4636303</c:v>
                </c:pt>
              </c:numCache>
            </c:numRef>
          </c:val>
          <c:extLst>
            <c:ext xmlns:c16="http://schemas.microsoft.com/office/drawing/2014/chart" uri="{C3380CC4-5D6E-409C-BE32-E72D297353CC}">
              <c16:uniqueId val="{00000006-F04C-4057-81F8-F6F9D8FFA490}"/>
            </c:ext>
          </c:extLst>
        </c:ser>
        <c:ser>
          <c:idx val="2"/>
          <c:order val="1"/>
          <c:tx>
            <c:strRef>
              <c:f>Slide4_Datenblatt!$A$51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8-F04C-4057-81F8-F6F9D8FFA490}"/>
              </c:ext>
            </c:extLst>
          </c:dPt>
          <c:dPt>
            <c:idx val="1"/>
            <c:invertIfNegative val="0"/>
            <c:bubble3D val="0"/>
            <c:spPr>
              <a:solidFill>
                <a:srgbClr val="4848FF"/>
              </a:solidFill>
              <a:ln w="25400">
                <a:noFill/>
              </a:ln>
            </c:spPr>
            <c:extLst>
              <c:ext xmlns:c16="http://schemas.microsoft.com/office/drawing/2014/chart" uri="{C3380CC4-5D6E-409C-BE32-E72D297353CC}">
                <c16:uniqueId val="{0000000A-F04C-4057-81F8-F6F9D8FFA490}"/>
              </c:ext>
            </c:extLst>
          </c:dPt>
          <c:dPt>
            <c:idx val="2"/>
            <c:invertIfNegative val="0"/>
            <c:bubble3D val="0"/>
            <c:spPr>
              <a:solidFill>
                <a:srgbClr val="4848FF"/>
              </a:solidFill>
              <a:ln w="25400">
                <a:noFill/>
              </a:ln>
            </c:spPr>
            <c:extLst>
              <c:ext xmlns:c16="http://schemas.microsoft.com/office/drawing/2014/chart" uri="{C3380CC4-5D6E-409C-BE32-E72D297353CC}">
                <c16:uniqueId val="{0000000C-F04C-4057-81F8-F6F9D8FFA490}"/>
              </c:ext>
            </c:extLst>
          </c:dPt>
          <c:dLbls>
            <c:dLbl>
              <c:idx val="0"/>
              <c:tx>
                <c:strRef>
                  <c:f>Slide4_Datenblatt!$E$51</c:f>
                  <c:strCache>
                    <c:ptCount val="1"/>
                    <c:pt idx="0">
                      <c:v>9,1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{C568B15B-FEC4-4D1B-833C-A0FE5305314E}</c15:txfldGUID>
                      <c15:f>Slide4_Datenblatt!$E$51</c15:f>
                      <c15:dlblFieldTableCache>
                        <c:ptCount val="1"/>
                        <c:pt idx="0">
                          <c:v>9,1</c:v>
                        </c:pt>
                      </c15:dlblFieldTableCache>
                    </c15:dlblFTEntry>
                  </c15:dlblFieldTable>
                  <c15:showDataLabelsRange val="0"/>
                </c:ext>
                <c:ext xmlns:c16="http://schemas.microsoft.com/office/drawing/2014/chart" uri="{C3380CC4-5D6E-409C-BE32-E72D297353CC}">
                  <c16:uniqueId val="{00000008-F04C-4057-81F8-F6F9D8FFA490}"/>
                </c:ext>
              </c:extLst>
            </c:dLbl>
            <c:dLbl>
              <c:idx val="1"/>
              <c:tx>
                <c:strRef>
                  <c:f>Slide4_Datenblatt!$F$51</c:f>
                  <c:strCache>
                    <c:ptCount val="1"/>
                    <c:pt idx="0">
                      <c:v>415,2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{915CD37E-AFF5-4AD8-B692-C082FCC1F319}</c15:txfldGUID>
                      <c15:f>Slide4_Datenblatt!$F$51</c15:f>
                      <c15:dlblFieldTableCache>
                        <c:ptCount val="1"/>
                        <c:pt idx="0">
                          <c:v>415,2</c:v>
                        </c:pt>
                      </c15:dlblFieldTableCache>
                    </c15:dlblFTEntry>
                  </c15:dlblFieldTable>
                  <c15:showDataLabelsRange val="0"/>
                </c:ext>
                <c:ext xmlns:c16="http://schemas.microsoft.com/office/drawing/2014/chart" uri="{C3380CC4-5D6E-409C-BE32-E72D297353CC}">
                  <c16:uniqueId val="{0000000A-F04C-4057-81F8-F6F9D8FFA490}"/>
                </c:ext>
              </c:extLst>
            </c:dLbl>
            <c:dLbl>
              <c:idx val="2"/>
              <c:tx>
                <c:strRef>
                  <c:f>Slide4_Datenblatt!$G$51</c:f>
                  <c:strCache>
                    <c:ptCount val="1"/>
                    <c:pt idx="0">
                      <c:v>4.567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{8B13FB86-3A3B-43C6-A749-38057F605FAA}</c15:txfldGUID>
                      <c15:f>Slide4_Datenblatt!$G$51</c15:f>
                      <c15:dlblFieldTableCache>
                        <c:ptCount val="1"/>
                        <c:pt idx="0">
                          <c:v>4.567</c:v>
                        </c:pt>
                      </c15:dlblFieldTableCache>
                    </c15:dlblFTEntry>
                  </c15:dlblFieldTable>
                  <c15:showDataLabelsRange val="0"/>
                </c:ext>
                <c:ext xmlns:c16="http://schemas.microsoft.com/office/drawing/2014/chart" uri="{C3380CC4-5D6E-409C-BE32-E72D297353CC}">
                  <c16:uniqueId val="{0000000C-F04C-4057-81F8-F6F9D8FFA490}"/>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Slide4_Datenblatt!$B$49:$D$49</c:f>
              <c:strCache>
                <c:ptCount val="3"/>
                <c:pt idx="0">
                  <c:v>Umsatzrendite 
in %</c:v>
                </c:pt>
                <c:pt idx="1">
                  <c:v>Erfolg vor Zins und Steuern</c:v>
                </c:pt>
                <c:pt idx="2">
                  <c:v>Umsatzerlöse
</c:v>
                </c:pt>
              </c:strCache>
            </c:strRef>
          </c:cat>
          <c:val>
            <c:numRef>
              <c:f>Slide4_Datenblatt!$I$51:$K$51</c:f>
              <c:numCache>
                <c:formatCode>General</c:formatCode>
                <c:ptCount val="3"/>
                <c:pt idx="0">
                  <c:v>3580628.2302463893</c:v>
                </c:pt>
                <c:pt idx="1">
                  <c:v>415160</c:v>
                </c:pt>
                <c:pt idx="2">
                  <c:v>4567244</c:v>
                </c:pt>
              </c:numCache>
            </c:numRef>
          </c:val>
          <c:extLst>
            <c:ext xmlns:c16="http://schemas.microsoft.com/office/drawing/2014/chart" uri="{C3380CC4-5D6E-409C-BE32-E72D297353CC}">
              <c16:uniqueId val="{0000000D-F04C-4057-81F8-F6F9D8FFA490}"/>
            </c:ext>
          </c:extLst>
        </c:ser>
        <c:ser>
          <c:idx val="1"/>
          <c:order val="2"/>
          <c:tx>
            <c:strRef>
              <c:f>Slide4_Datenblatt!$A$52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F-F04C-4057-81F8-F6F9D8FFA490}"/>
              </c:ext>
            </c:extLst>
          </c:dPt>
          <c:dPt>
            <c:idx val="1"/>
            <c:invertIfNegative val="0"/>
            <c:bubble3D val="0"/>
            <c:spPr>
              <a:solidFill>
                <a:srgbClr val="4848FF"/>
              </a:solidFill>
              <a:ln w="25400">
                <a:noFill/>
              </a:ln>
            </c:spPr>
            <c:extLst>
              <c:ext xmlns:c16="http://schemas.microsoft.com/office/drawing/2014/chart" uri="{C3380CC4-5D6E-409C-BE32-E72D297353CC}">
                <c16:uniqueId val="{00000011-F04C-4057-81F8-F6F9D8FFA490}"/>
              </c:ext>
            </c:extLst>
          </c:dPt>
          <c:dPt>
            <c:idx val="2"/>
            <c:invertIfNegative val="0"/>
            <c:bubble3D val="0"/>
            <c:spPr>
              <a:solidFill>
                <a:srgbClr val="4848FF"/>
              </a:solidFill>
              <a:ln w="25400">
                <a:noFill/>
              </a:ln>
            </c:spPr>
            <c:extLst>
              <c:ext xmlns:c16="http://schemas.microsoft.com/office/drawing/2014/chart" uri="{C3380CC4-5D6E-409C-BE32-E72D297353CC}">
                <c16:uniqueId val="{00000013-F04C-4057-81F8-F6F9D8FFA490}"/>
              </c:ext>
            </c:extLst>
          </c:dPt>
          <c:dLbls>
            <c:dLbl>
              <c:idx val="0"/>
              <c:tx>
                <c:strRef>
                  <c:f>Slide4_Datenblatt!$E$52</c:f>
                  <c:strCache>
                    <c:ptCount val="1"/>
                    <c:pt idx="0">
                      <c:v>8,3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{0F8CED77-33C5-4F98-9F02-158301608D9D}</c15:txfldGUID>
                      <c15:f>Slide4_Datenblatt!$E$52</c15:f>
                      <c15:dlblFieldTableCache>
                        <c:ptCount val="1"/>
                        <c:pt idx="0">
                          <c:v>8,3</c:v>
                        </c:pt>
                      </c15:dlblFieldTableCache>
                    </c15:dlblFTEntry>
                  </c15:dlblFieldTable>
                  <c15:showDataLabelsRange val="0"/>
                </c:ext>
                <c:ext xmlns:c16="http://schemas.microsoft.com/office/drawing/2014/chart" uri="{C3380CC4-5D6E-409C-BE32-E72D297353CC}">
                  <c16:uniqueId val="{0000000F-F04C-4057-81F8-F6F9D8FFA490}"/>
                </c:ext>
              </c:extLst>
            </c:dLbl>
            <c:dLbl>
              <c:idx val="1"/>
              <c:tx>
                <c:strRef>
                  <c:f>Slide4_Datenblatt!$F$52</c:f>
                  <c:strCache>
                    <c:ptCount val="1"/>
                    <c:pt idx="0">
                      <c:v>273,2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{E51DB3B4-2995-4B72-A460-8D2F3D941521}</c15:txfldGUID>
                      <c15:f>Slide4_Datenblatt!$F$52</c15:f>
                      <c15:dlblFieldTableCache>
                        <c:ptCount val="1"/>
                        <c:pt idx="0">
                          <c:v>273,2</c:v>
                        </c:pt>
                      </c15:dlblFieldTableCache>
                    </c15:dlblFTEntry>
                  </c15:dlblFieldTable>
                  <c15:showDataLabelsRange val="0"/>
                </c:ext>
                <c:ext xmlns:c16="http://schemas.microsoft.com/office/drawing/2014/chart" uri="{C3380CC4-5D6E-409C-BE32-E72D297353CC}">
                  <c16:uniqueId val="{00000011-F04C-4057-81F8-F6F9D8FFA490}"/>
                </c:ext>
              </c:extLst>
            </c:dLbl>
            <c:dLbl>
              <c:idx val="2"/>
              <c:tx>
                <c:strRef>
                  <c:f>Slide4_Datenblatt!$G$52</c:f>
                  <c:strCache>
                    <c:ptCount val="1"/>
                    <c:pt idx="0">
                      <c:v>3.313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{52BF8530-EEE8-456C-B2B6-362DAA1DACE1}</c15:txfldGUID>
                      <c15:f>Slide4_Datenblatt!$G$52</c15:f>
                      <c15:dlblFieldTableCache>
                        <c:ptCount val="1"/>
                        <c:pt idx="0">
                          <c:v>3.313</c:v>
                        </c:pt>
                      </c15:dlblFieldTableCache>
                    </c15:dlblFTEntry>
                  </c15:dlblFieldTable>
                  <c15:showDataLabelsRange val="0"/>
                </c:ext>
                <c:ext xmlns:c16="http://schemas.microsoft.com/office/drawing/2014/chart" uri="{C3380CC4-5D6E-409C-BE32-E72D297353CC}">
                  <c16:uniqueId val="{00000013-F04C-4057-81F8-F6F9D8FFA490}"/>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Slide4_Datenblatt!$B$49:$D$49</c:f>
              <c:strCache>
                <c:ptCount val="3"/>
                <c:pt idx="0">
                  <c:v>Umsatzrendite 
in %</c:v>
                </c:pt>
                <c:pt idx="1">
                  <c:v>Erfolg vor Zins und Steuern</c:v>
                </c:pt>
                <c:pt idx="2">
                  <c:v>Umsatzerlöse
</c:v>
                </c:pt>
              </c:strCache>
            </c:strRef>
          </c:cat>
          <c:val>
            <c:numRef>
              <c:f>Slide4_Datenblatt!$I$52:$K$52</c:f>
              <c:numCache>
                <c:formatCode>General</c:formatCode>
                <c:ptCount val="3"/>
                <c:pt idx="0">
                  <c:v>3249745.0934579438</c:v>
                </c:pt>
                <c:pt idx="1">
                  <c:v>273220</c:v>
                </c:pt>
                <c:pt idx="2">
                  <c:v>3313137</c:v>
                </c:pt>
              </c:numCache>
            </c:numRef>
          </c:val>
          <c:extLst>
            <c:ext xmlns:c16="http://schemas.microsoft.com/office/drawing/2014/chart" uri="{C3380CC4-5D6E-409C-BE32-E72D297353CC}">
              <c16:uniqueId val="{00000014-F04C-4057-81F8-F6F9D8FFA490}"/>
            </c:ext>
          </c:extLst>
        </c:ser>
        <c:ser>
          <c:idx val="3"/>
          <c:order val="3"/>
          <c:tx>
            <c:strRef>
              <c:f>Slide4_Datenblatt!$A$53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6-F04C-4057-81F8-F6F9D8FFA490}"/>
              </c:ext>
            </c:extLst>
          </c:dPt>
          <c:dPt>
            <c:idx val="1"/>
            <c:invertIfNegative val="0"/>
            <c:bubble3D val="0"/>
            <c:spPr>
              <a:solidFill>
                <a:srgbClr val="4848FF"/>
              </a:solidFill>
              <a:ln w="25400">
                <a:noFill/>
              </a:ln>
            </c:spPr>
            <c:extLst>
              <c:ext xmlns:c16="http://schemas.microsoft.com/office/drawing/2014/chart" uri="{C3380CC4-5D6E-409C-BE32-E72D297353CC}">
                <c16:uniqueId val="{00000018-F04C-4057-81F8-F6F9D8FFA490}"/>
              </c:ext>
            </c:extLst>
          </c:dPt>
          <c:dPt>
            <c:idx val="2"/>
            <c:invertIfNegative val="0"/>
            <c:bubble3D val="0"/>
            <c:spPr>
              <a:solidFill>
                <a:srgbClr val="4848FF"/>
              </a:solidFill>
              <a:ln w="25400">
                <a:noFill/>
              </a:ln>
            </c:spPr>
            <c:extLst>
              <c:ext xmlns:c16="http://schemas.microsoft.com/office/drawing/2014/chart" uri="{C3380CC4-5D6E-409C-BE32-E72D297353CC}">
                <c16:uniqueId val="{0000001A-F04C-4057-81F8-F6F9D8FFA490}"/>
              </c:ext>
            </c:extLst>
          </c:dPt>
          <c:dLbls>
            <c:dLbl>
              <c:idx val="0"/>
              <c:tx>
                <c:strRef>
                  <c:f>Slide4_Datenblatt!$E$53</c:f>
                  <c:strCache>
                    <c:ptCount val="1"/>
                    <c:pt idx="0">
                      <c:v>11,8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{EFC96A73-10DB-4908-BAE7-EED769916FA5}</c15:txfldGUID>
                      <c15:f>Slide4_Datenblatt!$E$53</c15:f>
                      <c15:dlblFieldTableCache>
                        <c:ptCount val="1"/>
                        <c:pt idx="0">
                          <c:v>11,8</c:v>
                        </c:pt>
                      </c15:dlblFieldTableCache>
                    </c15:dlblFTEntry>
                  </c15:dlblFieldTable>
                  <c15:showDataLabelsRange val="0"/>
                </c:ext>
                <c:ext xmlns:c16="http://schemas.microsoft.com/office/drawing/2014/chart" uri="{C3380CC4-5D6E-409C-BE32-E72D297353CC}">
                  <c16:uniqueId val="{00000016-F04C-4057-81F8-F6F9D8FFA490}"/>
                </c:ext>
              </c:extLst>
            </c:dLbl>
            <c:dLbl>
              <c:idx val="1"/>
              <c:tx>
                <c:strRef>
                  <c:f>Slide4_Datenblatt!$F$53</c:f>
                  <c:strCache>
                    <c:ptCount val="1"/>
                    <c:pt idx="0">
                      <c:v>294,4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{FC0FBA90-DBCD-4736-A446-060FBB609DE4}</c15:txfldGUID>
                      <c15:f>Slide4_Datenblatt!$F$53</c15:f>
                      <c15:dlblFieldTableCache>
                        <c:ptCount val="1"/>
                        <c:pt idx="0">
                          <c:v>294,4</c:v>
                        </c:pt>
                      </c15:dlblFieldTableCache>
                    </c15:dlblFTEntry>
                  </c15:dlblFieldTable>
                  <c15:showDataLabelsRange val="0"/>
                </c:ext>
                <c:ext xmlns:c16="http://schemas.microsoft.com/office/drawing/2014/chart" uri="{C3380CC4-5D6E-409C-BE32-E72D297353CC}">
                  <c16:uniqueId val="{00000018-F04C-4057-81F8-F6F9D8FFA490}"/>
                </c:ext>
              </c:extLst>
            </c:dLbl>
            <c:dLbl>
              <c:idx val="2"/>
              <c:tx>
                <c:strRef>
                  <c:f>Slide4_Datenblatt!$G$53</c:f>
                  <c:strCache>
                    <c:ptCount val="1"/>
                    <c:pt idx="0">
                      <c:v>2.501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{2D811149-D44F-4AA7-97DA-4FBF26F74BAA}</c15:txfldGUID>
                      <c15:f>Slide4_Datenblatt!$G$53</c15:f>
                      <c15:dlblFieldTableCache>
                        <c:ptCount val="1"/>
                        <c:pt idx="0">
                          <c:v>2.501</c:v>
                        </c:pt>
                      </c15:dlblFieldTableCache>
                    </c15:dlblFTEntry>
                  </c15:dlblFieldTable>
                  <c15:showDataLabelsRange val="0"/>
                </c:ext>
                <c:ext xmlns:c16="http://schemas.microsoft.com/office/drawing/2014/chart" uri="{C3380CC4-5D6E-409C-BE32-E72D297353CC}">
                  <c16:uniqueId val="{0000001A-F04C-4057-81F8-F6F9D8FFA490}"/>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Slide4_Datenblatt!$B$49:$D$49</c:f>
              <c:strCache>
                <c:ptCount val="3"/>
                <c:pt idx="0">
                  <c:v>Umsatzrendite 
in %</c:v>
                </c:pt>
                <c:pt idx="1">
                  <c:v>Erfolg vor Zins und Steuern</c:v>
                </c:pt>
                <c:pt idx="2">
                  <c:v>Umsatzerlöse
</c:v>
                </c:pt>
              </c:strCache>
            </c:strRef>
          </c:cat>
          <c:val>
            <c:numRef>
              <c:f>Slide4_Datenblatt!$I$53:$K$53</c:f>
              <c:numCache>
                <c:formatCode>General</c:formatCode>
                <c:ptCount val="3"/>
                <c:pt idx="0">
                  <c:v>4636303</c:v>
                </c:pt>
                <c:pt idx="1">
                  <c:v>294415</c:v>
                </c:pt>
                <c:pt idx="2">
                  <c:v>2501071</c:v>
                </c:pt>
              </c:numCache>
            </c:numRef>
          </c:val>
          <c:extLst>
            <c:ext xmlns:c16="http://schemas.microsoft.com/office/drawing/2014/chart" uri="{C3380CC4-5D6E-409C-BE32-E72D297353CC}">
              <c16:uniqueId val="{0000001B-F04C-4057-81F8-F6F9D8FFA490}"/>
            </c:ext>
          </c:extLst>
        </c:ser>
        <c:ser>
          <c:idx val="4"/>
          <c:order val="4"/>
          <c:tx>
            <c:strRef>
              <c:f>Slide4_Datenblatt!$A$54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D-F04C-4057-81F8-F6F9D8FFA490}"/>
              </c:ext>
            </c:extLst>
          </c:dPt>
          <c:dPt>
            <c:idx val="1"/>
            <c:invertIfNegative val="0"/>
            <c:bubble3D val="0"/>
            <c:spPr>
              <a:solidFill>
                <a:srgbClr val="4848FF"/>
              </a:solidFill>
              <a:ln w="25400">
                <a:noFill/>
              </a:ln>
            </c:spPr>
            <c:extLst>
              <c:ext xmlns:c16="http://schemas.microsoft.com/office/drawing/2014/chart" uri="{C3380CC4-5D6E-409C-BE32-E72D297353CC}">
                <c16:uniqueId val="{0000001F-F04C-4057-81F8-F6F9D8FFA490}"/>
              </c:ext>
            </c:extLst>
          </c:dPt>
          <c:dPt>
            <c:idx val="2"/>
            <c:invertIfNegative val="0"/>
            <c:bubble3D val="0"/>
            <c:spPr>
              <a:solidFill>
                <a:srgbClr val="4848FF"/>
              </a:solidFill>
              <a:ln w="25400">
                <a:noFill/>
              </a:ln>
            </c:spPr>
            <c:extLst>
              <c:ext xmlns:c16="http://schemas.microsoft.com/office/drawing/2014/chart" uri="{C3380CC4-5D6E-409C-BE32-E72D297353CC}">
                <c16:uniqueId val="{00000021-F04C-4057-81F8-F6F9D8FFA490}"/>
              </c:ext>
            </c:extLst>
          </c:dPt>
          <c:dLbls>
            <c:dLbl>
              <c:idx val="0"/>
              <c:tx>
                <c:strRef>
                  <c:f>Slide4_Datenblatt!$E$54</c:f>
                  <c:strCache>
                    <c:ptCount val="1"/>
                    <c:pt idx="0">
                      <c:v>9,2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{0ECF7C75-039D-4C19-AA47-7B9314AC40ED}</c15:txfldGUID>
                      <c15:f>Slide4_Datenblatt!$E$54</c15:f>
                      <c15:dlblFieldTableCache>
                        <c:ptCount val="1"/>
                        <c:pt idx="0">
                          <c:v>9,2</c:v>
                        </c:pt>
                      </c15:dlblFieldTableCache>
                    </c15:dlblFTEntry>
                  </c15:dlblFieldTable>
                  <c15:showDataLabelsRange val="0"/>
                </c:ext>
                <c:ext xmlns:c16="http://schemas.microsoft.com/office/drawing/2014/chart" uri="{C3380CC4-5D6E-409C-BE32-E72D297353CC}">
                  <c16:uniqueId val="{0000001D-F04C-4057-81F8-F6F9D8FFA490}"/>
                </c:ext>
              </c:extLst>
            </c:dLbl>
            <c:dLbl>
              <c:idx val="1"/>
              <c:tx>
                <c:strRef>
                  <c:f>Slide4_Datenblatt!$F$54</c:f>
                  <c:strCache>
                    <c:ptCount val="1"/>
                    <c:pt idx="0">
                      <c:v>210,9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{715CB6A6-610C-4FF1-8E10-91D78F456202}</c15:txfldGUID>
                      <c15:f>Slide4_Datenblatt!$F$54</c15:f>
                      <c15:dlblFieldTableCache>
                        <c:ptCount val="1"/>
                        <c:pt idx="0">
                          <c:v>210,9</c:v>
                        </c:pt>
                      </c15:dlblFieldTableCache>
                    </c15:dlblFTEntry>
                  </c15:dlblFieldTable>
                  <c15:showDataLabelsRange val="0"/>
                </c:ext>
                <c:ext xmlns:c16="http://schemas.microsoft.com/office/drawing/2014/chart" uri="{C3380CC4-5D6E-409C-BE32-E72D297353CC}">
                  <c16:uniqueId val="{0000001F-F04C-4057-81F8-F6F9D8FFA490}"/>
                </c:ext>
              </c:extLst>
            </c:dLbl>
            <c:dLbl>
              <c:idx val="2"/>
              <c:tx>
                <c:strRef>
                  <c:f>Slide4_Datenblatt!$G$54</c:f>
                  <c:strCache>
                    <c:ptCount val="1"/>
                    <c:pt idx="0">
                      <c:v>2.299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{C31EBA4D-770D-4488-8D98-9E29D5DBAD84}</c15:txfldGUID>
                      <c15:f>Slide4_Datenblatt!$G$54</c15:f>
                      <c15:dlblFieldTableCache>
                        <c:ptCount val="1"/>
                        <c:pt idx="0">
                          <c:v>2.299</c:v>
                        </c:pt>
                      </c15:dlblFieldTableCache>
                    </c15:dlblFTEntry>
                  </c15:dlblFieldTable>
                  <c15:showDataLabelsRange val="0"/>
                </c:ext>
                <c:ext xmlns:c16="http://schemas.microsoft.com/office/drawing/2014/chart" uri="{C3380CC4-5D6E-409C-BE32-E72D297353CC}">
                  <c16:uniqueId val="{00000021-F04C-4057-81F8-F6F9D8FFA490}"/>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Slide4_Datenblatt!$B$49:$D$49</c:f>
              <c:strCache>
                <c:ptCount val="3"/>
                <c:pt idx="0">
                  <c:v>Umsatzrendite 
in %</c:v>
                </c:pt>
                <c:pt idx="1">
                  <c:v>Erfolg vor Zins und Steuern</c:v>
                </c:pt>
                <c:pt idx="2">
                  <c:v>Umsatzerlöse
</c:v>
                </c:pt>
              </c:strCache>
            </c:strRef>
          </c:cat>
          <c:val>
            <c:numRef>
              <c:f>Slide4_Datenblatt!$I$54:$K$54</c:f>
              <c:numCache>
                <c:formatCode>General</c:formatCode>
                <c:ptCount val="3"/>
                <c:pt idx="0">
                  <c:v>3612140.9099405268</c:v>
                </c:pt>
                <c:pt idx="1">
                  <c:v>210918</c:v>
                </c:pt>
                <c:pt idx="2">
                  <c:v>2298984</c:v>
                </c:pt>
              </c:numCache>
            </c:numRef>
          </c:val>
          <c:extLst>
            <c:ext xmlns:c16="http://schemas.microsoft.com/office/drawing/2014/chart" uri="{C3380CC4-5D6E-409C-BE32-E72D297353CC}">
              <c16:uniqueId val="{00000022-F04C-4057-81F8-F6F9D8FFA490}"/>
            </c:ext>
          </c:extLst>
        </c:ser>
        <c:dLbls>
          <c:showLegendKey val="0"/>
          <c:showVal val="0"/>
          <c:showCatName val="0"/>
          <c:showSerName val="0"/>
          <c:showPercent val="0"/>
          <c:showBubbleSize val="0"/>
        </c:dLbls>
        <c:gapWidth val="50"/>
        <c:overlap val="-10"/>
        <c:axId val="323607936"/>
        <c:axId val="323630208"/>
      </c:barChart>
      <c:barChart>
        <c:barDir val="col"/>
        <c:grouping val="clustered"/>
        <c:varyColors val="0"/>
        <c:ser>
          <c:idx val="5"/>
          <c:order val="8"/>
          <c:tx>
            <c:strRef>
              <c:f>Slide4_Datenblatt!$A$59</c:f>
              <c:strCache>
                <c:ptCount val="1"/>
                <c:pt idx="0">
                  <c:v>unsichtbar</c:v>
                </c:pt>
              </c:strCache>
            </c:strRef>
          </c:tx>
          <c:spPr>
            <a:noFill/>
            <a:ln w="25400">
              <a:noFill/>
            </a:ln>
          </c:spPr>
          <c:invertIfNegative val="0"/>
          <c:val>
            <c:numRef>
              <c:f>Slide4_Datenblatt!$B$59</c:f>
              <c:numCache>
                <c:formatCode>General</c:formatCode>
                <c:ptCount val="1"/>
                <c:pt idx="0">
                  <c:v>0</c:v>
                </c:pt>
              </c:numCache>
            </c:numRef>
          </c:val>
          <c:extLst>
            <c:ext xmlns:c16="http://schemas.microsoft.com/office/drawing/2014/chart" uri="{C3380CC4-5D6E-409C-BE32-E72D297353CC}">
              <c16:uniqueId val="{00000023-F04C-4057-81F8-F6F9D8FFA490}"/>
            </c:ext>
          </c:extLst>
        </c:ser>
        <c:dLbls>
          <c:showLegendKey val="0"/>
          <c:showVal val="0"/>
          <c:showCatName val="0"/>
          <c:showSerName val="0"/>
          <c:showPercent val="0"/>
          <c:showBubbleSize val="0"/>
        </c:dLbls>
        <c:gapWidth val="150"/>
        <c:axId val="323631744"/>
        <c:axId val="323649920"/>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Slide4_Datenblatt!$L$68:$L$73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Slide4_Datenblatt!$M$68:$M$73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4-F04C-4057-81F8-F6F9D8FFA490}"/>
            </c:ext>
          </c:extLst>
        </c:ser>
        <c:ser>
          <c:idx val="7"/>
          <c:order val="10"/>
          <c:tx>
            <c:v>Achse3</c:v>
          </c:tx>
          <c:spPr>
            <a:ln w="38100">
              <a:solidFill>
                <a:srgbClr val="000000"/>
              </a:solidFill>
              <a:prstDash val="solid"/>
            </a:ln>
          </c:spPr>
          <c:marker>
            <c:symbol val="square"/>
            <c:size val="9"/>
            <c:spPr>
              <a:noFill/>
              <a:ln w="9525">
                <a:noFill/>
              </a:ln>
            </c:spPr>
          </c:marker>
          <c:xVal>
            <c:numRef>
              <c:f>Slide4_Datenblatt!$L$74:$L$79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Slide4_Datenblatt!$M$74:$M$79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5-F04C-4057-81F8-F6F9D8FFA490}"/>
            </c:ext>
          </c:extLst>
        </c:ser>
        <c:dLbls>
          <c:showLegendKey val="0"/>
          <c:showVal val="0"/>
          <c:showCatName val="0"/>
          <c:showSerName val="0"/>
          <c:showPercent val="0"/>
          <c:showBubbleSize val="0"/>
        </c:dLbls>
        <c:axId val="323607936"/>
        <c:axId val="323630208"/>
      </c:scatterChart>
      <c:scatterChart>
        <c:scatterStyle val="lineMarker"/>
        <c:varyColors val="0"/>
        <c:ser>
          <c:idx val="10"/>
          <c:order val="5"/>
          <c:tx>
            <c:v>beschriftung</c:v>
          </c:tx>
          <c:spPr>
            <a:ln w="28575">
              <a:noFill/>
            </a:ln>
          </c:spPr>
          <c:marker>
            <c:symbol val="none"/>
          </c:marker>
          <c:dLbls>
            <c:dLbl>
              <c:idx val="1"/>
              <c:layout>
                <c:manualLayout>
                  <c:x val="-9.5138888888888912E-3"/>
                  <c:y val="-1.6011382415580977E-3"/>
                </c:manualLayout>
              </c:layout>
              <c:tx>
                <c:strRef>
                  <c:f>Slide4_Datenblatt!$J$62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{D7D22AFC-85F4-4D69-A298-FAF3BC5513E1}</c15:txfldGUID>
                      <c15:f>Slide4_Datenblatt!$J$62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6-F04C-4057-81F8-F6F9D8FFA490}"/>
                </c:ext>
              </c:extLst>
            </c:dLbl>
            <c:dLbl>
              <c:idx val="2"/>
              <c:layout>
                <c:manualLayout>
                  <c:x val="-9.5138888888888912E-3"/>
                  <c:y val="-1.6011382415580977E-3"/>
                </c:manualLayout>
              </c:layout>
              <c:tx>
                <c:strRef>
                  <c:f>Slide4_Datenblatt!$J$63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{B96AC4BB-E09E-4C62-8AF8-6B7043DD0B04}</c15:txfldGUID>
                      <c15:f>Slide4_Datenblatt!$J$63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7-F04C-4057-81F8-F6F9D8FFA490}"/>
                </c:ext>
              </c:extLst>
            </c:dLbl>
            <c:dLbl>
              <c:idx val="3"/>
              <c:layout>
                <c:manualLayout>
                  <c:x val="-9.5138888888888912E-3"/>
                  <c:y val="-1.6011382415580977E-3"/>
                </c:manualLayout>
              </c:layout>
              <c:tx>
                <c:strRef>
                  <c:f>Slide4_Datenblatt!$J$64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{04356679-A355-4E9A-973E-D9F90F59D6D4}</c15:txfldGUID>
                      <c15:f>Slide4_Datenblatt!$J$64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8-F04C-4057-81F8-F6F9D8FFA490}"/>
                </c:ext>
              </c:extLst>
            </c:dLbl>
            <c:dLbl>
              <c:idx val="4"/>
              <c:layout>
                <c:manualLayout>
                  <c:x val="-9.5138888888888912E-3"/>
                  <c:y val="-1.6011382415580977E-3"/>
                </c:manualLayout>
              </c:layout>
              <c:tx>
                <c:strRef>
                  <c:f>Slide4_Datenblatt!$J$65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{B404F817-B55A-4F3C-B963-813A6A0694DD}</c15:txfldGUID>
                      <c15:f>Slide4_Datenblatt!$J$65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9-F04C-4057-81F8-F6F9D8FFA490}"/>
                </c:ext>
              </c:extLst>
            </c:dLbl>
            <c:dLbl>
              <c:idx val="5"/>
              <c:layout>
                <c:manualLayout>
                  <c:x val="-1.1597222222222189E-2"/>
                  <c:y val="-1.6011382415580977E-3"/>
                </c:manualLayout>
              </c:layout>
              <c:tx>
                <c:strRef>
                  <c:f>Slide4_Datenblatt!$J$66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{B5627391-5180-4F63-87A7-4B965BF08527}</c15:txfldGUID>
                      <c15:f>Slide4_Datenblatt!$J$66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A-F04C-4057-81F8-F6F9D8FFA490}"/>
                </c:ext>
              </c:extLst>
            </c:dLbl>
            <c:dLbl>
              <c:idx val="6"/>
              <c:layout>
                <c:manualLayout>
                  <c:x val="-9.5138888888888825E-3"/>
                  <c:y val="-1.6011382415580977E-3"/>
                </c:manualLayout>
              </c:layout>
              <c:tx>
                <c:strRef>
                  <c:f>Slide4_Datenblatt!$J$68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{B3AD83FC-6163-4395-90B5-98EF326F03D9}</c15:txfldGUID>
                      <c15:f>Slide4_Datenblatt!$J$68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B-F04C-4057-81F8-F6F9D8FFA490}"/>
                </c:ext>
              </c:extLst>
            </c:dLbl>
            <c:dLbl>
              <c:idx val="7"/>
              <c:layout>
                <c:manualLayout>
                  <c:x val="-9.5138888888888825E-3"/>
                  <c:y val="-1.6011382415580977E-3"/>
                </c:manualLayout>
              </c:layout>
              <c:tx>
                <c:strRef>
                  <c:f>Slide4_Datenblatt!$J$69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{675F1744-4BE0-41C2-9766-CB058FE75E61}</c15:txfldGUID>
                      <c15:f>Slide4_Datenblatt!$J$69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C-F04C-4057-81F8-F6F9D8FFA490}"/>
                </c:ext>
              </c:extLst>
            </c:dLbl>
            <c:dLbl>
              <c:idx val="8"/>
              <c:layout>
                <c:manualLayout>
                  <c:x val="-9.5138888888888825E-3"/>
                  <c:y val="-1.6011382415580977E-3"/>
                </c:manualLayout>
              </c:layout>
              <c:tx>
                <c:strRef>
                  <c:f>Slide4_Datenblatt!$J$70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{3F7556FD-5B36-4F09-B38C-8610718ADB23}</c15:txfldGUID>
                      <c15:f>Slide4_Datenblatt!$J$70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D-F04C-4057-81F8-F6F9D8FFA490}"/>
                </c:ext>
              </c:extLst>
            </c:dLbl>
            <c:dLbl>
              <c:idx val="9"/>
              <c:layout>
                <c:manualLayout>
                  <c:x val="-9.5138888888888825E-3"/>
                  <c:y val="-1.6011382415580977E-3"/>
                </c:manualLayout>
              </c:layout>
              <c:tx>
                <c:strRef>
                  <c:f>Slide4_Datenblatt!$J$71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{0F2A784D-F1FD-4091-A0E9-68503BD50454}</c15:txfldGUID>
                      <c15:f>Slide4_Datenblatt!$J$71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E-F04C-4057-81F8-F6F9D8FFA490}"/>
                </c:ext>
              </c:extLst>
            </c:dLbl>
            <c:dLbl>
              <c:idx val="10"/>
              <c:layout>
                <c:manualLayout>
                  <c:x val="-1.1597222222222319E-2"/>
                  <c:y val="-1.6011382415580977E-3"/>
                </c:manualLayout>
              </c:layout>
              <c:tx>
                <c:strRef>
                  <c:f>Slide4_Datenblatt!$J$72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{6B7D4F01-507E-4F62-9027-0CEDD98DA2A5}</c15:txfldGUID>
                      <c15:f>Slide4_Datenblatt!$J$72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F-F04C-4057-81F8-F6F9D8FFA490}"/>
                </c:ext>
              </c:extLst>
            </c:dLbl>
            <c:dLbl>
              <c:idx val="11"/>
              <c:delete val="1"/>
              <c:extLst>
                <c:ext xmlns:c15="http://schemas.microsoft.com/office/drawing/2012/chart" uri="{CE6537A1-D6FC-4f65-9D91-7224C49458BB}"/>
                <c:ext xmlns:c16="http://schemas.microsoft.com/office/drawing/2014/chart" uri="{C3380CC4-5D6E-409C-BE32-E72D297353CC}">
                  <c16:uniqueId val="{00000030-F04C-4057-81F8-F6F9D8FFA490}"/>
                </c:ext>
              </c:extLst>
            </c:dLbl>
            <c:dLbl>
              <c:idx val="12"/>
              <c:layout>
                <c:manualLayout>
                  <c:x val="6.3194444444443767E-3"/>
                  <c:y val="-1.6011382415580977E-3"/>
                </c:manualLayout>
              </c:layout>
              <c:tx>
                <c:strRef>
                  <c:f>Slide4_Datenblatt!$J$74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{F23FCFE5-9302-4CD2-A2D0-C11D7BF36C27}</c15:txfldGUID>
                      <c15:f>Slide4_Datenblatt!$J$74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31-F04C-4057-81F8-F6F9D8FFA490}"/>
                </c:ext>
              </c:extLst>
            </c:dLbl>
            <c:dLbl>
              <c:idx val="13"/>
              <c:layout>
                <c:manualLayout>
                  <c:x val="5.2777777777777693E-3"/>
                  <c:y val="-1.6011382415580977E-3"/>
                </c:manualLayout>
              </c:layout>
              <c:tx>
                <c:strRef>
                  <c:f>Slide4_Datenblatt!$J$75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{6B44C4AE-DB53-4953-B3FC-75ACE8EAA616}</c15:txfldGUID>
                      <c15:f>Slide4_Datenblatt!$J$75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32-F04C-4057-81F8-F6F9D8FFA490}"/>
                </c:ext>
              </c:extLst>
            </c:dLbl>
            <c:dLbl>
              <c:idx val="14"/>
              <c:layout>
                <c:manualLayout>
                  <c:x val="6.3194444444443767E-3"/>
                  <c:y val="-1.6011382415580977E-3"/>
                </c:manualLayout>
              </c:layout>
              <c:tx>
                <c:strRef>
                  <c:f>Slide4_Datenblatt!$J$76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{2663F764-1AE1-4E5D-A043-CB46ECBCC042}</c15:txfldGUID>
                      <c15:f>Slide4_Datenblatt!$J$76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33-F04C-4057-81F8-F6F9D8FFA490}"/>
                </c:ext>
              </c:extLst>
            </c:dLbl>
            <c:dLbl>
              <c:idx val="15"/>
              <c:layout>
                <c:manualLayout>
                  <c:x val="8.4027777777777035E-3"/>
                  <c:y val="-1.6011382415580977E-3"/>
                </c:manualLayout>
              </c:layout>
              <c:tx>
                <c:strRef>
                  <c:f>Slide4_Datenblatt!$J$77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{BA744281-93FC-4534-A2D9-458315F14F31}</c15:txfldGUID>
                      <c15:f>Slide4_Datenblatt!$J$77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34-F04C-4057-81F8-F6F9D8FFA490}"/>
                </c:ext>
              </c:extLst>
            </c:dLbl>
            <c:dLbl>
              <c:idx val="16"/>
              <c:layout>
                <c:manualLayout>
                  <c:x val="6.3194444444443767E-3"/>
                  <c:y val="-1.6011382415580977E-3"/>
                </c:manualLayout>
              </c:layout>
              <c:tx>
                <c:strRef>
                  <c:f>Slide4_Datenblatt!$J$78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{B34EB542-36D7-4B5B-A628-8AE6D41FB9B3}</c15:txfldGUID>
                      <c15:f>Slide4_Datenblatt!$J$78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5-F04C-4057-81F8-F6F9D8FFA490}"/>
                </c:ext>
              </c:extLst>
            </c:dLbl>
            <c:dLbl>
              <c:idx val="17"/>
              <c:delete val="1"/>
              <c:extLst>
                <c:ext xmlns:c15="http://schemas.microsoft.com/office/drawing/2012/chart" uri="{CE6537A1-D6FC-4f65-9D91-7224C49458BB}"/>
                <c:ext xmlns:c16="http://schemas.microsoft.com/office/drawing/2014/chart" uri="{C3380CC4-5D6E-409C-BE32-E72D297353CC}">
                  <c16:uniqueId val="{00000036-F04C-4057-81F8-F6F9D8FFA490}"/>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Slide4_Datenblatt!$H$61:$H$78</c:f>
              <c:numCache>
                <c:formatCode>0.00</c:formatCode>
                <c:ptCount val="18"/>
                <c:pt idx="1">
                  <c:v>-231815.15000000002</c:v>
                </c:pt>
                <c:pt idx="2">
                  <c:v>-231815.15000000002</c:v>
                </c:pt>
                <c:pt idx="3">
                  <c:v>-231815.15000000002</c:v>
                </c:pt>
                <c:pt idx="4">
                  <c:v>-231815.15000000002</c:v>
                </c:pt>
                <c:pt idx="5">
                  <c:v>-231815.15000000002</c:v>
                </c:pt>
                <c:pt idx="6">
                  <c:v>-231815.15000000002</c:v>
                </c:pt>
                <c:pt idx="7">
                  <c:v>-231815.15000000002</c:v>
                </c:pt>
                <c:pt idx="8">
                  <c:v>-231815.15000000002</c:v>
                </c:pt>
                <c:pt idx="9">
                  <c:v>-231815.15000000002</c:v>
                </c:pt>
                <c:pt idx="10">
                  <c:v>-231815.15000000002</c:v>
                </c:pt>
                <c:pt idx="11">
                  <c:v>-231815.15000000002</c:v>
                </c:pt>
                <c:pt idx="12">
                  <c:v>-231815.15000000002</c:v>
                </c:pt>
                <c:pt idx="13">
                  <c:v>-231815.15000000002</c:v>
                </c:pt>
                <c:pt idx="14">
                  <c:v>-231815.15000000002</c:v>
                </c:pt>
                <c:pt idx="15">
                  <c:v>-231815.15000000002</c:v>
                </c:pt>
                <c:pt idx="16">
                  <c:v>-231815.15000000002</c:v>
                </c:pt>
                <c:pt idx="17">
                  <c:v>-231815.15000000002</c:v>
                </c:pt>
              </c:numCache>
            </c:numRef>
          </c:yVal>
          <c:smooth val="0"/>
          <c:extLst>
            <c:ext xmlns:c16="http://schemas.microsoft.com/office/drawing/2014/chart" uri="{C3380CC4-5D6E-409C-BE32-E72D297353CC}">
              <c16:uniqueId val="{00000037-F04C-4057-81F8-F6F9D8FFA490}"/>
            </c:ext>
          </c:extLst>
        </c:ser>
        <c:ser>
          <c:idx val="9"/>
          <c:order val="6"/>
          <c:tx>
            <c:v>Achse</c:v>
          </c:tx>
          <c:spPr>
            <a:ln w="38100">
              <a:solidFill>
                <a:srgbClr val="000000"/>
              </a:solidFill>
              <a:prstDash val="solid"/>
            </a:ln>
          </c:spPr>
          <c:marker>
            <c:symbol val="none"/>
          </c:marker>
          <c:xVal>
            <c:numRef>
              <c:f>Slide4_Datenblatt!$L$61:$L$67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Slide4_Datenblatt!$M$61:$M$67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8-F04C-4057-81F8-F6F9D8FFA490}"/>
            </c:ext>
          </c:extLst>
        </c:ser>
        <c:ser>
          <c:idx val="11"/>
          <c:order val="7"/>
          <c:tx>
            <c:v>rubrik</c:v>
          </c:tx>
          <c:spPr>
            <a:ln w="28575">
              <a:noFill/>
            </a:ln>
          </c:spPr>
          <c:marker>
            <c:symbol val="none"/>
          </c:marker>
          <c:dLbls>
            <c:dLbl>
              <c:idx val="0"/>
              <c:layout>
                <c:manualLayout>
                  <c:x val="-3.4722222222222168E-3"/>
                  <c:y val="-3.269263059289327E-3"/>
                </c:manualLayout>
              </c:layout>
              <c:tx>
                <c:strRef>
                  <c:f>Slide4_Datenblatt!$A$4</c:f>
                  <c:strCache>
                    <c:ptCount val="1"/>
                    <c:pt idx="0">
                      <c:v>Umsatzrendite 
in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{72B10D14-9CF4-422B-BE61-F7020DAF8E4E}</c15:txfldGUID>
                      <c15:f>Slide4_Datenblatt!$A$4</c15:f>
                      <c15:dlblFieldTableCache>
                        <c:ptCount val="1"/>
                        <c:pt idx="0">
                          <c:v>Umsatzrendite 
in %</c:v>
                        </c:pt>
                      </c15:dlblFieldTableCache>
                    </c15:dlblFTEntry>
                  </c15:dlblFieldTable>
                  <c15:showDataLabelsRange val="0"/>
                </c:ext>
                <c:ext xmlns:c16="http://schemas.microsoft.com/office/drawing/2014/chart" uri="{C3380CC4-5D6E-409C-BE32-E72D297353CC}">
                  <c16:uniqueId val="{00000039-F04C-4057-81F8-F6F9D8FFA490}"/>
                </c:ext>
              </c:extLst>
            </c:dLbl>
            <c:dLbl>
              <c:idx val="1"/>
              <c:delete val="1"/>
              <c:extLst>
                <c:ext xmlns:c15="http://schemas.microsoft.com/office/drawing/2012/chart" uri="{CE6537A1-D6FC-4f65-9D91-7224C49458BB}"/>
                <c:ext xmlns:c16="http://schemas.microsoft.com/office/drawing/2014/chart" uri="{C3380CC4-5D6E-409C-BE32-E72D297353CC}">
                  <c16:uniqueId val="{0000003A-F04C-4057-81F8-F6F9D8FFA490}"/>
                </c:ext>
              </c:extLst>
            </c:dLbl>
            <c:dLbl>
              <c:idx val="2"/>
              <c:delete val="1"/>
              <c:extLst>
                <c:ext xmlns:c15="http://schemas.microsoft.com/office/drawing/2012/chart" uri="{CE6537A1-D6FC-4f65-9D91-7224C49458BB}"/>
                <c:ext xmlns:c16="http://schemas.microsoft.com/office/drawing/2014/chart" uri="{C3380CC4-5D6E-409C-BE32-E72D297353CC}">
                  <c16:uniqueId val="{0000003B-F04C-4057-81F8-F6F9D8FFA490}"/>
                </c:ext>
              </c:extLst>
            </c:dLbl>
            <c:dLbl>
              <c:idx val="3"/>
              <c:delete val="1"/>
              <c:extLst>
                <c:ext xmlns:c15="http://schemas.microsoft.com/office/drawing/2012/chart" uri="{CE6537A1-D6FC-4f65-9D91-7224C49458BB}"/>
                <c:ext xmlns:c16="http://schemas.microsoft.com/office/drawing/2014/chart" uri="{C3380CC4-5D6E-409C-BE32-E72D297353CC}">
                  <c16:uniqueId val="{0000003C-F04C-4057-81F8-F6F9D8FFA490}"/>
                </c:ext>
              </c:extLst>
            </c:dLbl>
            <c:dLbl>
              <c:idx val="4"/>
              <c:delete val="1"/>
              <c:extLst>
                <c:ext xmlns:c15="http://schemas.microsoft.com/office/drawing/2012/chart" uri="{CE6537A1-D6FC-4f65-9D91-7224C49458BB}"/>
                <c:ext xmlns:c16="http://schemas.microsoft.com/office/drawing/2014/chart" uri="{C3380CC4-5D6E-409C-BE32-E72D297353CC}">
                  <c16:uniqueId val="{0000003D-F04C-4057-81F8-F6F9D8FFA490}"/>
                </c:ext>
              </c:extLst>
            </c:dLbl>
            <c:dLbl>
              <c:idx val="5"/>
              <c:delete val="1"/>
              <c:extLst>
                <c:ext xmlns:c15="http://schemas.microsoft.com/office/drawing/2012/chart" uri="{CE6537A1-D6FC-4f65-9D91-7224C49458BB}"/>
                <c:ext xmlns:c16="http://schemas.microsoft.com/office/drawing/2014/chart" uri="{C3380CC4-5D6E-409C-BE32-E72D297353CC}">
                  <c16:uniqueId val="{0000003E-F04C-4057-81F8-F6F9D8FFA490}"/>
                </c:ext>
              </c:extLst>
            </c:dLbl>
            <c:dLbl>
              <c:idx val="6"/>
              <c:layout>
                <c:manualLayout>
                  <c:x val="-4.5138888888889041E-3"/>
                  <c:y val="-1.5857613757875957E-3"/>
                </c:manualLayout>
              </c:layout>
              <c:tx>
                <c:strRef>
                  <c:f>Slide4_Datenblatt!$A$5</c:f>
                  <c:strCache>
                    <c:ptCount val="1"/>
                    <c:pt idx="0">
                      <c:v>Erfolg vor Zins und Steuern</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{B9377079-3200-4F7A-B901-15F09CD2B5EF}</c15:txfldGUID>
                      <c15:f>Slide4_Datenblatt!$A$5</c15:f>
                      <c15:dlblFieldTableCache>
                        <c:ptCount val="1"/>
                        <c:pt idx="0">
                          <c:v>Erfolg vor Zins und Steuern</c:v>
                        </c:pt>
                      </c15:dlblFieldTableCache>
                    </c15:dlblFTEntry>
                  </c15:dlblFieldTable>
                  <c15:showDataLabelsRange val="0"/>
                </c:ext>
                <c:ext xmlns:c16="http://schemas.microsoft.com/office/drawing/2014/chart" uri="{C3380CC4-5D6E-409C-BE32-E72D297353CC}">
                  <c16:uniqueId val="{0000003F-F04C-4057-81F8-F6F9D8FFA490}"/>
                </c:ext>
              </c:extLst>
            </c:dLbl>
            <c:dLbl>
              <c:idx val="7"/>
              <c:delete val="1"/>
              <c:extLst>
                <c:ext xmlns:c15="http://schemas.microsoft.com/office/drawing/2012/chart" uri="{CE6537A1-D6FC-4f65-9D91-7224C49458BB}"/>
                <c:ext xmlns:c16="http://schemas.microsoft.com/office/drawing/2014/chart" uri="{C3380CC4-5D6E-409C-BE32-E72D297353CC}">
                  <c16:uniqueId val="{00000040-F04C-4057-81F8-F6F9D8FFA490}"/>
                </c:ext>
              </c:extLst>
            </c:dLbl>
            <c:dLbl>
              <c:idx val="8"/>
              <c:delete val="1"/>
              <c:extLst>
                <c:ext xmlns:c15="http://schemas.microsoft.com/office/drawing/2012/chart" uri="{CE6537A1-D6FC-4f65-9D91-7224C49458BB}"/>
                <c:ext xmlns:c16="http://schemas.microsoft.com/office/drawing/2014/chart" uri="{C3380CC4-5D6E-409C-BE32-E72D297353CC}">
                  <c16:uniqueId val="{00000041-F04C-4057-81F8-F6F9D8FFA490}"/>
                </c:ext>
              </c:extLst>
            </c:dLbl>
            <c:dLbl>
              <c:idx val="9"/>
              <c:delete val="1"/>
              <c:extLst>
                <c:ext xmlns:c15="http://schemas.microsoft.com/office/drawing/2012/chart" uri="{CE6537A1-D6FC-4f65-9D91-7224C49458BB}"/>
                <c:ext xmlns:c16="http://schemas.microsoft.com/office/drawing/2014/chart" uri="{C3380CC4-5D6E-409C-BE32-E72D297353CC}">
                  <c16:uniqueId val="{00000042-F04C-4057-81F8-F6F9D8FFA490}"/>
                </c:ext>
              </c:extLst>
            </c:dLbl>
            <c:dLbl>
              <c:idx val="10"/>
              <c:delete val="1"/>
              <c:extLst>
                <c:ext xmlns:c15="http://schemas.microsoft.com/office/drawing/2012/chart" uri="{CE6537A1-D6FC-4f65-9D91-7224C49458BB}"/>
                <c:ext xmlns:c16="http://schemas.microsoft.com/office/drawing/2014/chart" uri="{C3380CC4-5D6E-409C-BE32-E72D297353CC}">
                  <c16:uniqueId val="{00000043-F04C-4057-81F8-F6F9D8FFA490}"/>
                </c:ext>
              </c:extLst>
            </c:dLbl>
            <c:dLbl>
              <c:idx val="11"/>
              <c:delete val="1"/>
              <c:extLst>
                <c:ext xmlns:c15="http://schemas.microsoft.com/office/drawing/2012/chart" uri="{CE6537A1-D6FC-4f65-9D91-7224C49458BB}"/>
                <c:ext xmlns:c16="http://schemas.microsoft.com/office/drawing/2014/chart" uri="{C3380CC4-5D6E-409C-BE32-E72D297353CC}">
                  <c16:uniqueId val="{00000044-F04C-4057-81F8-F6F9D8FFA490}"/>
                </c:ext>
              </c:extLst>
            </c:dLbl>
            <c:dLbl>
              <c:idx val="12"/>
              <c:delete val="1"/>
              <c:extLst>
                <c:ext xmlns:c15="http://schemas.microsoft.com/office/drawing/2012/chart" uri="{CE6537A1-D6FC-4f65-9D91-7224C49458BB}"/>
                <c:ext xmlns:c16="http://schemas.microsoft.com/office/drawing/2014/chart" uri="{C3380CC4-5D6E-409C-BE32-E72D297353CC}">
                  <c16:uniqueId val="{00000045-F04C-4057-81F8-F6F9D8FFA490}"/>
                </c:ext>
              </c:extLst>
            </c:dLbl>
            <c:dLbl>
              <c:idx val="13"/>
              <c:layout>
                <c:manualLayout>
                  <c:x val="-5.5555555555555228E-3"/>
                  <c:y val="-1.5857613757875957E-3"/>
                </c:manualLayout>
              </c:layout>
              <c:tx>
                <c:strRef>
                  <c:f>Slide4_Datenblatt!$A$6</c:f>
                  <c:strCache>
                    <c:ptCount val="1"/>
                    <c:pt idx="0">
                      <c:v>Umsatzerlöse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{107AF722-9DD5-4955-BA7C-0465C1CB4B0B}</c15:txfldGUID>
                      <c15:f>Slide4_Datenblatt!$A$6</c15:f>
                      <c15:dlblFieldTableCache>
                        <c:ptCount val="1"/>
                        <c:pt idx="0">
                          <c:v>Umsatzerlöse
</c:v>
                        </c:pt>
                      </c15:dlblFieldTableCache>
                    </c15:dlblFTEntry>
                  </c15:dlblFieldTable>
                  <c15:showDataLabelsRange val="0"/>
                </c:ext>
                <c:ext xmlns:c16="http://schemas.microsoft.com/office/drawing/2014/chart" uri="{C3380CC4-5D6E-409C-BE32-E72D297353CC}">
                  <c16:uniqueId val="{00000046-F04C-4057-81F8-F6F9D8FFA490}"/>
                </c:ext>
              </c:extLst>
            </c:dLbl>
            <c:dLbl>
              <c:idx val="14"/>
              <c:delete val="1"/>
              <c:extLst>
                <c:ext xmlns:c15="http://schemas.microsoft.com/office/drawing/2012/chart" uri="{CE6537A1-D6FC-4f65-9D91-7224C49458BB}"/>
                <c:ext xmlns:c16="http://schemas.microsoft.com/office/drawing/2014/chart" uri="{C3380CC4-5D6E-409C-BE32-E72D297353CC}">
                  <c16:uniqueId val="{00000047-F04C-4057-81F8-F6F9D8FFA490}"/>
                </c:ext>
              </c:extLst>
            </c:dLbl>
            <c:dLbl>
              <c:idx val="15"/>
              <c:delete val="1"/>
              <c:extLst>
                <c:ext xmlns:c15="http://schemas.microsoft.com/office/drawing/2012/chart" uri="{CE6537A1-D6FC-4f65-9D91-7224C49458BB}"/>
                <c:ext xmlns:c16="http://schemas.microsoft.com/office/drawing/2014/chart" uri="{C3380CC4-5D6E-409C-BE32-E72D297353CC}">
                  <c16:uniqueId val="{00000048-F04C-4057-81F8-F6F9D8FFA490}"/>
                </c:ext>
              </c:extLst>
            </c:dLbl>
            <c:dLbl>
              <c:idx val="16"/>
              <c:delete val="1"/>
              <c:extLst>
                <c:ext xmlns:c15="http://schemas.microsoft.com/office/drawing/2012/chart" uri="{CE6537A1-D6FC-4f65-9D91-7224C49458BB}"/>
                <c:ext xmlns:c16="http://schemas.microsoft.com/office/drawing/2014/chart" uri="{C3380CC4-5D6E-409C-BE32-E72D297353CC}">
                  <c16:uniqueId val="{00000049-F04C-4057-81F8-F6F9D8FFA490}"/>
                </c:ext>
              </c:extLst>
            </c:dLbl>
            <c:dLbl>
              <c:idx val="17"/>
              <c:delete val="1"/>
              <c:extLst>
                <c:ext xmlns:c15="http://schemas.microsoft.com/office/drawing/2012/chart" uri="{CE6537A1-D6FC-4f65-9D91-7224C49458BB}"/>
                <c:ext xmlns:c16="http://schemas.microsoft.com/office/drawing/2014/chart" uri="{C3380CC4-5D6E-409C-BE32-E72D297353CC}">
                  <c16:uniqueId val="{0000004A-F04C-4057-81F8-F6F9D8FFA490}"/>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Slide4_Datenblatt!$P$61:$P$78</c:f>
              <c:numCache>
                <c:formatCode>#,##0</c:formatCode>
                <c:ptCount val="18"/>
                <c:pt idx="0">
                  <c:v>-1159075.75</c:v>
                </c:pt>
                <c:pt idx="1">
                  <c:v>-1159075.75</c:v>
                </c:pt>
                <c:pt idx="2">
                  <c:v>-1159075.75</c:v>
                </c:pt>
                <c:pt idx="3">
                  <c:v>-1159075.75</c:v>
                </c:pt>
                <c:pt idx="4">
                  <c:v>-1159075.75</c:v>
                </c:pt>
                <c:pt idx="5">
                  <c:v>-1159075.75</c:v>
                </c:pt>
                <c:pt idx="6">
                  <c:v>-1159075.75</c:v>
                </c:pt>
                <c:pt idx="7">
                  <c:v>-1159075.75</c:v>
                </c:pt>
                <c:pt idx="8">
                  <c:v>-1159075.75</c:v>
                </c:pt>
                <c:pt idx="9">
                  <c:v>-1159075.75</c:v>
                </c:pt>
                <c:pt idx="10">
                  <c:v>-1159075.75</c:v>
                </c:pt>
                <c:pt idx="11">
                  <c:v>-1159075.75</c:v>
                </c:pt>
                <c:pt idx="12">
                  <c:v>-1159075.75</c:v>
                </c:pt>
                <c:pt idx="13">
                  <c:v>-1159075.75</c:v>
                </c:pt>
                <c:pt idx="14">
                  <c:v>-1159075.75</c:v>
                </c:pt>
                <c:pt idx="15">
                  <c:v>-1159075.75</c:v>
                </c:pt>
                <c:pt idx="16">
                  <c:v>-1159075.75</c:v>
                </c:pt>
                <c:pt idx="17">
                  <c:v>-1159075.75</c:v>
                </c:pt>
              </c:numCache>
            </c:numRef>
          </c:yVal>
          <c:smooth val="0"/>
          <c:extLst>
            <c:ext xmlns:c16="http://schemas.microsoft.com/office/drawing/2014/chart" uri="{C3380CC4-5D6E-409C-BE32-E72D297353CC}">
              <c16:uniqueId val="{0000004B-F04C-4057-81F8-F6F9D8FFA490}"/>
            </c:ext>
          </c:extLst>
        </c:ser>
        <c:dLbls>
          <c:showLegendKey val="0"/>
          <c:showVal val="0"/>
          <c:showCatName val="0"/>
          <c:showSerName val="0"/>
          <c:showPercent val="0"/>
          <c:showBubbleSize val="0"/>
        </c:dLbls>
        <c:axId val="323631744"/>
        <c:axId val="323649920"/>
      </c:scatterChart>
      <c:catAx>
        <c:axId val="323607936"/>
        <c:scaling>
          <c:orientation val="minMax"/>
        </c:scaling>
        <c:delete val="1"/>
        <c:axPos val="b"/>
        <c:numFmt formatCode="General" sourceLinked="0"/>
        <c:majorTickMark val="out"/>
        <c:minorTickMark val="none"/>
        <c:tickLblPos val="nextTo"/>
        <c:crossAx val="323630208"/>
        <c:crosses val="autoZero"/>
        <c:auto val="0"/>
        <c:lblAlgn val="ctr"/>
        <c:lblOffset val="100"/>
        <c:noMultiLvlLbl val="0"/>
      </c:catAx>
      <c:valAx>
        <c:axId val="323630208"/>
        <c:scaling>
          <c:orientation val="minMax"/>
        </c:scaling>
        <c:delete val="1"/>
        <c:axPos val="l"/>
        <c:numFmt formatCode="General" sourceLinked="1"/>
        <c:majorTickMark val="out"/>
        <c:minorTickMark val="none"/>
        <c:tickLblPos val="nextTo"/>
        <c:crossAx val="323607936"/>
        <c:crosses val="autoZero"/>
        <c:crossBetween val="between"/>
      </c:valAx>
      <c:catAx>
        <c:axId val="323631744"/>
        <c:scaling>
          <c:orientation val="minMax"/>
        </c:scaling>
        <c:delete val="1"/>
        <c:axPos val="b"/>
        <c:majorTickMark val="out"/>
        <c:minorTickMark val="none"/>
        <c:tickLblPos val="nextTo"/>
        <c:crossAx val="323649920"/>
        <c:crosses val="autoZero"/>
        <c:auto val="1"/>
        <c:lblAlgn val="ctr"/>
        <c:lblOffset val="100"/>
        <c:noMultiLvlLbl val="0"/>
      </c:catAx>
      <c:valAx>
        <c:axId val="323649920"/>
        <c:scaling>
          <c:orientation val="minMax"/>
        </c:scaling>
        <c:delete val="1"/>
        <c:axPos val="r"/>
        <c:numFmt formatCode="General" sourceLinked="1"/>
        <c:majorTickMark val="out"/>
        <c:minorTickMark val="none"/>
        <c:tickLblPos val="nextTo"/>
        <c:crossAx val="323631744"/>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Slide31_Datenblatt!$A$50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B5E2-466A-BF67-B5014689ED2E}"/>
              </c:ext>
            </c:extLst>
          </c:dPt>
          <c:dPt>
            <c:idx val="1"/>
            <c:invertIfNegative val="0"/>
            <c:bubble3D val="0"/>
            <c:spPr>
              <a:solidFill>
                <a:srgbClr val="4848FF"/>
              </a:solidFill>
              <a:ln w="25400">
                <a:noFill/>
              </a:ln>
            </c:spPr>
            <c:extLst>
              <c:ext xmlns:c16="http://schemas.microsoft.com/office/drawing/2014/chart" uri="{C3380CC4-5D6E-409C-BE32-E72D297353CC}">
                <c16:uniqueId val="{00000003-B5E2-466A-BF67-B5014689ED2E}"/>
              </c:ext>
            </c:extLst>
          </c:dPt>
          <c:dPt>
            <c:idx val="2"/>
            <c:invertIfNegative val="0"/>
            <c:bubble3D val="0"/>
            <c:spPr>
              <a:solidFill>
                <a:srgbClr val="4848FF"/>
              </a:solidFill>
              <a:ln w="25400">
                <a:noFill/>
              </a:ln>
            </c:spPr>
            <c:extLst>
              <c:ext xmlns:c16="http://schemas.microsoft.com/office/drawing/2014/chart" uri="{C3380CC4-5D6E-409C-BE32-E72D297353CC}">
                <c16:uniqueId val="{00000005-B5E2-466A-BF67-B5014689ED2E}"/>
              </c:ext>
            </c:extLst>
          </c:dPt>
          <c:dLbls>
            <c:dLbl>
              <c:idx val="0"/>
              <c:tx>
                <c:strRef>
                  <c:f>Slide31_Datenblatt!$E$50</c:f>
                  <c:strCache>
                    <c:ptCount val="1"/>
                    <c:pt idx="0">
                      <c:v>26,9</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{E2A33601-BB8C-44DC-91D3-2FC53CA699B2}</c15:txfldGUID>
                      <c15:f>Slide31_Datenblatt!$E$50</c15:f>
                      <c15:dlblFieldTableCache>
                        <c:ptCount val="1"/>
                        <c:pt idx="0">
                          <c:v>26,9</c:v>
                        </c:pt>
                      </c15:dlblFieldTableCache>
                    </c15:dlblFTEntry>
                  </c15:dlblFieldTable>
                  <c15:showDataLabelsRange val="0"/>
                </c:ext>
                <c:ext xmlns:c16="http://schemas.microsoft.com/office/drawing/2014/chart" uri="{C3380CC4-5D6E-409C-BE32-E72D297353CC}">
                  <c16:uniqueId val="{00000001-B5E2-466A-BF67-B5014689ED2E}"/>
                </c:ext>
              </c:extLst>
            </c:dLbl>
            <c:dLbl>
              <c:idx val="1"/>
              <c:tx>
                <c:strRef>
                  <c:f>Slide31_Datenblatt!$F$50</c:f>
                  <c:strCache>
                    <c:ptCount val="1"/>
                    <c:pt idx="0">
                      <c:v>161,3</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{59CB2622-64EE-44EC-BEB2-2F6F062CD61D}</c15:txfldGUID>
                      <c15:f>Slide31_Datenblatt!$F$50</c15:f>
                      <c15:dlblFieldTableCache>
                        <c:ptCount val="1"/>
                        <c:pt idx="0">
                          <c:v>161,3</c:v>
                        </c:pt>
                      </c15:dlblFieldTableCache>
                    </c15:dlblFTEntry>
                  </c15:dlblFieldTable>
                  <c15:showDataLabelsRange val="0"/>
                </c:ext>
                <c:ext xmlns:c16="http://schemas.microsoft.com/office/drawing/2014/chart" uri="{C3380CC4-5D6E-409C-BE32-E72D297353CC}">
                  <c16:uniqueId val="{00000003-B5E2-466A-BF67-B5014689ED2E}"/>
                </c:ext>
              </c:extLst>
            </c:dLbl>
            <c:dLbl>
              <c:idx val="2"/>
              <c:tx>
                <c:strRef>
                  <c:f>Slide31_Datenblatt!$G$50</c:f>
                  <c:strCache>
                    <c:ptCount val="1"/>
                    <c:pt idx="0">
                      <c:v>2.163</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{8E604928-750E-4CB1-A889-FC950A557E11}</c15:txfldGUID>
                      <c15:f>Slide31_Datenblatt!$G$50</c15:f>
                      <c15:dlblFieldTableCache>
                        <c:ptCount val="1"/>
                        <c:pt idx="0">
                          <c:v>2.163</c:v>
                        </c:pt>
                      </c15:dlblFieldTableCache>
                    </c15:dlblFTEntry>
                  </c15:dlblFieldTable>
                  <c15:showDataLabelsRange val="0"/>
                </c:ext>
                <c:ext xmlns:c16="http://schemas.microsoft.com/office/drawing/2014/chart" uri="{C3380CC4-5D6E-409C-BE32-E72D297353CC}">
                  <c16:uniqueId val="{00000005-B5E2-466A-BF67-B5014689ED2E}"/>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Slide31_Datenblatt!$B$49:$D$49</c:f>
              <c:strCache>
                <c:ptCount val="3"/>
                <c:pt idx="0">
                  <c:v>Lieferantenziel 
in Tagen</c:v>
                </c:pt>
                <c:pt idx="1">
                  <c:v>Leistungs-verbindlichkeiten</c:v>
                </c:pt>
                <c:pt idx="2">
                  <c:v>Materialaufwand
</c:v>
                </c:pt>
              </c:strCache>
            </c:strRef>
          </c:cat>
          <c:val>
            <c:numRef>
              <c:f>Slide31_Datenblatt!$I$50:$K$50</c:f>
              <c:numCache>
                <c:formatCode>General</c:formatCode>
                <c:ptCount val="3"/>
                <c:pt idx="0">
                  <c:v>850877.05084994156</c:v>
                </c:pt>
                <c:pt idx="1">
                  <c:v>161268</c:v>
                </c:pt>
                <c:pt idx="2">
                  <c:v>2162527</c:v>
                </c:pt>
              </c:numCache>
            </c:numRef>
          </c:val>
          <c:extLst>
            <c:ext xmlns:c16="http://schemas.microsoft.com/office/drawing/2014/chart" uri="{C3380CC4-5D6E-409C-BE32-E72D297353CC}">
              <c16:uniqueId val="{00000006-B5E2-466A-BF67-B5014689ED2E}"/>
            </c:ext>
          </c:extLst>
        </c:ser>
        <c:ser>
          <c:idx val="2"/>
          <c:order val="1"/>
          <c:tx>
            <c:strRef>
              <c:f>Slide31_Datenblatt!$A$51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8-B5E2-466A-BF67-B5014689ED2E}"/>
              </c:ext>
            </c:extLst>
          </c:dPt>
          <c:dPt>
            <c:idx val="1"/>
            <c:invertIfNegative val="0"/>
            <c:bubble3D val="0"/>
            <c:spPr>
              <a:solidFill>
                <a:srgbClr val="4848FF"/>
              </a:solidFill>
              <a:ln w="25400">
                <a:noFill/>
              </a:ln>
            </c:spPr>
            <c:extLst>
              <c:ext xmlns:c16="http://schemas.microsoft.com/office/drawing/2014/chart" uri="{C3380CC4-5D6E-409C-BE32-E72D297353CC}">
                <c16:uniqueId val="{0000000A-B5E2-466A-BF67-B5014689ED2E}"/>
              </c:ext>
            </c:extLst>
          </c:dPt>
          <c:dPt>
            <c:idx val="2"/>
            <c:invertIfNegative val="0"/>
            <c:bubble3D val="0"/>
            <c:spPr>
              <a:solidFill>
                <a:srgbClr val="4848FF"/>
              </a:solidFill>
              <a:ln w="25400">
                <a:noFill/>
              </a:ln>
            </c:spPr>
            <c:extLst>
              <c:ext xmlns:c16="http://schemas.microsoft.com/office/drawing/2014/chart" uri="{C3380CC4-5D6E-409C-BE32-E72D297353CC}">
                <c16:uniqueId val="{0000000C-B5E2-466A-BF67-B5014689ED2E}"/>
              </c:ext>
            </c:extLst>
          </c:dPt>
          <c:dLbls>
            <c:dLbl>
              <c:idx val="0"/>
              <c:tx>
                <c:strRef>
                  <c:f>Slide31_Datenblatt!$E$51</c:f>
                  <c:strCache>
                    <c:ptCount val="1"/>
                    <c:pt idx="0">
                      <c:v>28,9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{B82DD774-6887-4317-B331-D47002C31A84}</c15:txfldGUID>
                      <c15:f>Slide31_Datenblatt!$E$51</c15:f>
                      <c15:dlblFieldTableCache>
                        <c:ptCount val="1"/>
                        <c:pt idx="0">
                          <c:v>28,9</c:v>
                        </c:pt>
                      </c15:dlblFieldTableCache>
                    </c15:dlblFTEntry>
                  </c15:dlblFieldTable>
                  <c15:showDataLabelsRange val="0"/>
                </c:ext>
                <c:ext xmlns:c16="http://schemas.microsoft.com/office/drawing/2014/chart" uri="{C3380CC4-5D6E-409C-BE32-E72D297353CC}">
                  <c16:uniqueId val="{00000008-B5E2-466A-BF67-B5014689ED2E}"/>
                </c:ext>
              </c:extLst>
            </c:dLbl>
            <c:dLbl>
              <c:idx val="1"/>
              <c:tx>
                <c:strRef>
                  <c:f>Slide31_Datenblatt!$F$51</c:f>
                  <c:strCache>
                    <c:ptCount val="1"/>
                    <c:pt idx="0">
                      <c:v>168,3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{4F0583C0-DD35-44C9-8A67-224AD501CD66}</c15:txfldGUID>
                      <c15:f>Slide31_Datenblatt!$F$51</c15:f>
                      <c15:dlblFieldTableCache>
                        <c:ptCount val="1"/>
                        <c:pt idx="0">
                          <c:v>168,3</c:v>
                        </c:pt>
                      </c15:dlblFieldTableCache>
                    </c15:dlblFTEntry>
                  </c15:dlblFieldTable>
                  <c15:showDataLabelsRange val="0"/>
                </c:ext>
                <c:ext xmlns:c16="http://schemas.microsoft.com/office/drawing/2014/chart" uri="{C3380CC4-5D6E-409C-BE32-E72D297353CC}">
                  <c16:uniqueId val="{0000000A-B5E2-466A-BF67-B5014689ED2E}"/>
                </c:ext>
              </c:extLst>
            </c:dLbl>
            <c:dLbl>
              <c:idx val="2"/>
              <c:tx>
                <c:strRef>
                  <c:f>Slide31_Datenblatt!$G$51</c:f>
                  <c:strCache>
                    <c:ptCount val="1"/>
                    <c:pt idx="0">
                      <c:v>2.095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{4F949AF9-8D1F-42E3-9C05-B24C8B4BFC9A}</c15:txfldGUID>
                      <c15:f>Slide31_Datenblatt!$G$51</c15:f>
                      <c15:dlblFieldTableCache>
                        <c:ptCount val="1"/>
                        <c:pt idx="0">
                          <c:v>2.095</c:v>
                        </c:pt>
                      </c15:dlblFieldTableCache>
                    </c15:dlblFTEntry>
                  </c15:dlblFieldTable>
                  <c15:showDataLabelsRange val="0"/>
                </c:ext>
                <c:ext xmlns:c16="http://schemas.microsoft.com/office/drawing/2014/chart" uri="{C3380CC4-5D6E-409C-BE32-E72D297353CC}">
                  <c16:uniqueId val="{0000000C-B5E2-466A-BF67-B5014689ED2E}"/>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Slide31_Datenblatt!$B$49:$D$49</c:f>
              <c:strCache>
                <c:ptCount val="3"/>
                <c:pt idx="0">
                  <c:v>Lieferantenziel 
in Tagen</c:v>
                </c:pt>
                <c:pt idx="1">
                  <c:v>Leistungs-verbindlichkeiten</c:v>
                </c:pt>
                <c:pt idx="2">
                  <c:v>Materialaufwand
</c:v>
                </c:pt>
              </c:strCache>
            </c:strRef>
          </c:cat>
          <c:val>
            <c:numRef>
              <c:f>Slide31_Datenblatt!$I$51:$K$51</c:f>
              <c:numCache>
                <c:formatCode>General</c:formatCode>
                <c:ptCount val="3"/>
                <c:pt idx="0">
                  <c:v>916158.49311254406</c:v>
                </c:pt>
                <c:pt idx="1">
                  <c:v>168260</c:v>
                </c:pt>
                <c:pt idx="2">
                  <c:v>2095371</c:v>
                </c:pt>
              </c:numCache>
            </c:numRef>
          </c:val>
          <c:extLst>
            <c:ext xmlns:c16="http://schemas.microsoft.com/office/drawing/2014/chart" uri="{C3380CC4-5D6E-409C-BE32-E72D297353CC}">
              <c16:uniqueId val="{0000000D-B5E2-466A-BF67-B5014689ED2E}"/>
            </c:ext>
          </c:extLst>
        </c:ser>
        <c:ser>
          <c:idx val="1"/>
          <c:order val="2"/>
          <c:tx>
            <c:strRef>
              <c:f>Slide31_Datenblatt!$A$52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F-B5E2-466A-BF67-B5014689ED2E}"/>
              </c:ext>
            </c:extLst>
          </c:dPt>
          <c:dPt>
            <c:idx val="1"/>
            <c:invertIfNegative val="0"/>
            <c:bubble3D val="0"/>
            <c:spPr>
              <a:solidFill>
                <a:srgbClr val="4848FF"/>
              </a:solidFill>
              <a:ln w="25400">
                <a:noFill/>
              </a:ln>
            </c:spPr>
            <c:extLst>
              <c:ext xmlns:c16="http://schemas.microsoft.com/office/drawing/2014/chart" uri="{C3380CC4-5D6E-409C-BE32-E72D297353CC}">
                <c16:uniqueId val="{00000011-B5E2-466A-BF67-B5014689ED2E}"/>
              </c:ext>
            </c:extLst>
          </c:dPt>
          <c:dPt>
            <c:idx val="2"/>
            <c:invertIfNegative val="0"/>
            <c:bubble3D val="0"/>
            <c:spPr>
              <a:solidFill>
                <a:srgbClr val="4848FF"/>
              </a:solidFill>
              <a:ln w="25400">
                <a:noFill/>
              </a:ln>
            </c:spPr>
            <c:extLst>
              <c:ext xmlns:c16="http://schemas.microsoft.com/office/drawing/2014/chart" uri="{C3380CC4-5D6E-409C-BE32-E72D297353CC}">
                <c16:uniqueId val="{00000013-B5E2-466A-BF67-B5014689ED2E}"/>
              </c:ext>
            </c:extLst>
          </c:dPt>
          <c:dLbls>
            <c:dLbl>
              <c:idx val="0"/>
              <c:tx>
                <c:strRef>
                  <c:f>Slide31_Datenblatt!$E$52</c:f>
                  <c:strCache>
                    <c:ptCount val="1"/>
                    <c:pt idx="0">
                      <c:v>38,5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{471267C1-E1C7-4361-A27D-F67DDE3E96C2}</c15:txfldGUID>
                      <c15:f>Slide31_Datenblatt!$E$52</c15:f>
                      <c15:dlblFieldTableCache>
                        <c:ptCount val="1"/>
                        <c:pt idx="0">
                          <c:v>38,5</c:v>
                        </c:pt>
                      </c15:dlblFieldTableCache>
                    </c15:dlblFTEntry>
                  </c15:dlblFieldTable>
                  <c15:showDataLabelsRange val="0"/>
                </c:ext>
                <c:ext xmlns:c16="http://schemas.microsoft.com/office/drawing/2014/chart" uri="{C3380CC4-5D6E-409C-BE32-E72D297353CC}">
                  <c16:uniqueId val="{0000000F-B5E2-466A-BF67-B5014689ED2E}"/>
                </c:ext>
              </c:extLst>
            </c:dLbl>
            <c:dLbl>
              <c:idx val="1"/>
              <c:tx>
                <c:strRef>
                  <c:f>Slide31_Datenblatt!$F$52</c:f>
                  <c:strCache>
                    <c:ptCount val="1"/>
                    <c:pt idx="0">
                      <c:v>161,7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{8E5675D7-9A52-4222-9793-636D17E06706}</c15:txfldGUID>
                      <c15:f>Slide31_Datenblatt!$F$52</c15:f>
                      <c15:dlblFieldTableCache>
                        <c:ptCount val="1"/>
                        <c:pt idx="0">
                          <c:v>161,7</c:v>
                        </c:pt>
                      </c15:dlblFieldTableCache>
                    </c15:dlblFTEntry>
                  </c15:dlblFieldTable>
                  <c15:showDataLabelsRange val="0"/>
                </c:ext>
                <c:ext xmlns:c16="http://schemas.microsoft.com/office/drawing/2014/chart" uri="{C3380CC4-5D6E-409C-BE32-E72D297353CC}">
                  <c16:uniqueId val="{00000011-B5E2-466A-BF67-B5014689ED2E}"/>
                </c:ext>
              </c:extLst>
            </c:dLbl>
            <c:dLbl>
              <c:idx val="2"/>
              <c:tx>
                <c:strRef>
                  <c:f>Slide31_Datenblatt!$G$52</c:f>
                  <c:strCache>
                    <c:ptCount val="1"/>
                    <c:pt idx="0">
                      <c:v>1.512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{9EDA1949-F092-4305-BCB0-65F8410C5D19}</c15:txfldGUID>
                      <c15:f>Slide31_Datenblatt!$G$52</c15:f>
                      <c15:dlblFieldTableCache>
                        <c:ptCount val="1"/>
                        <c:pt idx="0">
                          <c:v>1.512</c:v>
                        </c:pt>
                      </c15:dlblFieldTableCache>
                    </c15:dlblFTEntry>
                  </c15:dlblFieldTable>
                  <c15:showDataLabelsRange val="0"/>
                </c:ext>
                <c:ext xmlns:c16="http://schemas.microsoft.com/office/drawing/2014/chart" uri="{C3380CC4-5D6E-409C-BE32-E72D297353CC}">
                  <c16:uniqueId val="{00000013-B5E2-466A-BF67-B5014689ED2E}"/>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Slide31_Datenblatt!$B$49:$D$49</c:f>
              <c:strCache>
                <c:ptCount val="3"/>
                <c:pt idx="0">
                  <c:v>Lieferantenziel 
in Tagen</c:v>
                </c:pt>
                <c:pt idx="1">
                  <c:v>Leistungs-verbindlichkeiten</c:v>
                </c:pt>
                <c:pt idx="2">
                  <c:v>Materialaufwand
</c:v>
                </c:pt>
              </c:strCache>
            </c:strRef>
          </c:cat>
          <c:val>
            <c:numRef>
              <c:f>Slide31_Datenblatt!$I$52:$K$52</c:f>
              <c:numCache>
                <c:formatCode>General</c:formatCode>
                <c:ptCount val="3"/>
                <c:pt idx="0">
                  <c:v>1219748.8896541619</c:v>
                </c:pt>
                <c:pt idx="1">
                  <c:v>161708</c:v>
                </c:pt>
                <c:pt idx="2">
                  <c:v>1512351</c:v>
                </c:pt>
              </c:numCache>
            </c:numRef>
          </c:val>
          <c:extLst>
            <c:ext xmlns:c16="http://schemas.microsoft.com/office/drawing/2014/chart" uri="{C3380CC4-5D6E-409C-BE32-E72D297353CC}">
              <c16:uniqueId val="{00000014-B5E2-466A-BF67-B5014689ED2E}"/>
            </c:ext>
          </c:extLst>
        </c:ser>
        <c:ser>
          <c:idx val="3"/>
          <c:order val="3"/>
          <c:tx>
            <c:strRef>
              <c:f>Slide31_Datenblatt!$A$53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6-B5E2-466A-BF67-B5014689ED2E}"/>
              </c:ext>
            </c:extLst>
          </c:dPt>
          <c:dPt>
            <c:idx val="1"/>
            <c:invertIfNegative val="0"/>
            <c:bubble3D val="0"/>
            <c:spPr>
              <a:solidFill>
                <a:srgbClr val="4848FF"/>
              </a:solidFill>
              <a:ln w="25400">
                <a:noFill/>
              </a:ln>
            </c:spPr>
            <c:extLst>
              <c:ext xmlns:c16="http://schemas.microsoft.com/office/drawing/2014/chart" uri="{C3380CC4-5D6E-409C-BE32-E72D297353CC}">
                <c16:uniqueId val="{00000018-B5E2-466A-BF67-B5014689ED2E}"/>
              </c:ext>
            </c:extLst>
          </c:dPt>
          <c:dPt>
            <c:idx val="2"/>
            <c:invertIfNegative val="0"/>
            <c:bubble3D val="0"/>
            <c:spPr>
              <a:solidFill>
                <a:srgbClr val="4848FF"/>
              </a:solidFill>
              <a:ln w="25400">
                <a:noFill/>
              </a:ln>
            </c:spPr>
            <c:extLst>
              <c:ext xmlns:c16="http://schemas.microsoft.com/office/drawing/2014/chart" uri="{C3380CC4-5D6E-409C-BE32-E72D297353CC}">
                <c16:uniqueId val="{0000001A-B5E2-466A-BF67-B5014689ED2E}"/>
              </c:ext>
            </c:extLst>
          </c:dPt>
          <c:dLbls>
            <c:dLbl>
              <c:idx val="0"/>
              <c:tx>
                <c:strRef>
                  <c:f>Slide31_Datenblatt!$E$53</c:f>
                  <c:strCache>
                    <c:ptCount val="1"/>
                    <c:pt idx="0">
                      <c:v>68,2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{9FED16A5-CD09-41B4-A419-26D5A402628A}</c15:txfldGUID>
                      <c15:f>Slide31_Datenblatt!$E$53</c15:f>
                      <c15:dlblFieldTableCache>
                        <c:ptCount val="1"/>
                        <c:pt idx="0">
                          <c:v>68,2</c:v>
                        </c:pt>
                      </c15:dlblFieldTableCache>
                    </c15:dlblFTEntry>
                  </c15:dlblFieldTable>
                  <c15:showDataLabelsRange val="0"/>
                </c:ext>
                <c:ext xmlns:c16="http://schemas.microsoft.com/office/drawing/2014/chart" uri="{C3380CC4-5D6E-409C-BE32-E72D297353CC}">
                  <c16:uniqueId val="{00000016-B5E2-466A-BF67-B5014689ED2E}"/>
                </c:ext>
              </c:extLst>
            </c:dLbl>
            <c:dLbl>
              <c:idx val="1"/>
              <c:tx>
                <c:strRef>
                  <c:f>Slide31_Datenblatt!$F$53</c:f>
                  <c:strCache>
                    <c:ptCount val="1"/>
                    <c:pt idx="0">
                      <c:v>212,1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{96FE9DBD-4463-4562-AE22-9C0C16906CA9}</c15:txfldGUID>
                      <c15:f>Slide31_Datenblatt!$F$53</c15:f>
                      <c15:dlblFieldTableCache>
                        <c:ptCount val="1"/>
                        <c:pt idx="0">
                          <c:v>212,1</c:v>
                        </c:pt>
                      </c15:dlblFieldTableCache>
                    </c15:dlblFTEntry>
                  </c15:dlblFieldTable>
                  <c15:showDataLabelsRange val="0"/>
                </c:ext>
                <c:ext xmlns:c16="http://schemas.microsoft.com/office/drawing/2014/chart" uri="{C3380CC4-5D6E-409C-BE32-E72D297353CC}">
                  <c16:uniqueId val="{00000018-B5E2-466A-BF67-B5014689ED2E}"/>
                </c:ext>
              </c:extLst>
            </c:dLbl>
            <c:dLbl>
              <c:idx val="2"/>
              <c:tx>
                <c:strRef>
                  <c:f>Slide31_Datenblatt!$G$53</c:f>
                  <c:strCache>
                    <c:ptCount val="1"/>
                    <c:pt idx="0">
                      <c:v>1.119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{ECF806CB-F5A5-406E-BDDE-14313502AB09}</c15:txfldGUID>
                      <c15:f>Slide31_Datenblatt!$G$53</c15:f>
                      <c15:dlblFieldTableCache>
                        <c:ptCount val="1"/>
                        <c:pt idx="0">
                          <c:v>1.119</c:v>
                        </c:pt>
                      </c15:dlblFieldTableCache>
                    </c15:dlblFTEntry>
                  </c15:dlblFieldTable>
                  <c15:showDataLabelsRange val="0"/>
                </c:ext>
                <c:ext xmlns:c16="http://schemas.microsoft.com/office/drawing/2014/chart" uri="{C3380CC4-5D6E-409C-BE32-E72D297353CC}">
                  <c16:uniqueId val="{0000001A-B5E2-466A-BF67-B5014689ED2E}"/>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Slide31_Datenblatt!$B$49:$D$49</c:f>
              <c:strCache>
                <c:ptCount val="3"/>
                <c:pt idx="0">
                  <c:v>Lieferantenziel 
in Tagen</c:v>
                </c:pt>
                <c:pt idx="1">
                  <c:v>Leistungs-verbindlichkeiten</c:v>
                </c:pt>
                <c:pt idx="2">
                  <c:v>Materialaufwand
</c:v>
                </c:pt>
              </c:strCache>
            </c:strRef>
          </c:cat>
          <c:val>
            <c:numRef>
              <c:f>Slide31_Datenblatt!$I$53:$K$53</c:f>
              <c:numCache>
                <c:formatCode>General</c:formatCode>
                <c:ptCount val="3"/>
                <c:pt idx="0">
                  <c:v>2162527</c:v>
                </c:pt>
                <c:pt idx="1">
                  <c:v>212120</c:v>
                </c:pt>
                <c:pt idx="2">
                  <c:v>1118958</c:v>
                </c:pt>
              </c:numCache>
            </c:numRef>
          </c:val>
          <c:extLst>
            <c:ext xmlns:c16="http://schemas.microsoft.com/office/drawing/2014/chart" uri="{C3380CC4-5D6E-409C-BE32-E72D297353CC}">
              <c16:uniqueId val="{0000001B-B5E2-466A-BF67-B5014689ED2E}"/>
            </c:ext>
          </c:extLst>
        </c:ser>
        <c:ser>
          <c:idx val="4"/>
          <c:order val="4"/>
          <c:tx>
            <c:strRef>
              <c:f>Slide31_Datenblatt!$A$54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D-B5E2-466A-BF67-B5014689ED2E}"/>
              </c:ext>
            </c:extLst>
          </c:dPt>
          <c:dPt>
            <c:idx val="1"/>
            <c:invertIfNegative val="0"/>
            <c:bubble3D val="0"/>
            <c:spPr>
              <a:solidFill>
                <a:srgbClr val="4848FF"/>
              </a:solidFill>
              <a:ln w="25400">
                <a:noFill/>
              </a:ln>
            </c:spPr>
            <c:extLst>
              <c:ext xmlns:c16="http://schemas.microsoft.com/office/drawing/2014/chart" uri="{C3380CC4-5D6E-409C-BE32-E72D297353CC}">
                <c16:uniqueId val="{0000001F-B5E2-466A-BF67-B5014689ED2E}"/>
              </c:ext>
            </c:extLst>
          </c:dPt>
          <c:dPt>
            <c:idx val="2"/>
            <c:invertIfNegative val="0"/>
            <c:bubble3D val="0"/>
            <c:spPr>
              <a:solidFill>
                <a:srgbClr val="4848FF"/>
              </a:solidFill>
              <a:ln w="25400">
                <a:noFill/>
              </a:ln>
            </c:spPr>
            <c:extLst>
              <c:ext xmlns:c16="http://schemas.microsoft.com/office/drawing/2014/chart" uri="{C3380CC4-5D6E-409C-BE32-E72D297353CC}">
                <c16:uniqueId val="{00000021-B5E2-466A-BF67-B5014689ED2E}"/>
              </c:ext>
            </c:extLst>
          </c:dPt>
          <c:dLbls>
            <c:dLbl>
              <c:idx val="0"/>
              <c:tx>
                <c:strRef>
                  <c:f>Slide31_Datenblatt!$E$54</c:f>
                  <c:strCache>
                    <c:ptCount val="1"/>
                    <c:pt idx="0">
                      <c:v>47,0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{3EA8A560-EAF5-4005-B876-A2EE664BBA68}</c15:txfldGUID>
                      <c15:f>Slide31_Datenblatt!$E$54</c15:f>
                      <c15:dlblFieldTableCache>
                        <c:ptCount val="1"/>
                        <c:pt idx="0">
                          <c:v>47,0</c:v>
                        </c:pt>
                      </c15:dlblFieldTableCache>
                    </c15:dlblFTEntry>
                  </c15:dlblFieldTable>
                  <c15:showDataLabelsRange val="0"/>
                </c:ext>
                <c:ext xmlns:c16="http://schemas.microsoft.com/office/drawing/2014/chart" uri="{C3380CC4-5D6E-409C-BE32-E72D297353CC}">
                  <c16:uniqueId val="{0000001D-B5E2-466A-BF67-B5014689ED2E}"/>
                </c:ext>
              </c:extLst>
            </c:dLbl>
            <c:dLbl>
              <c:idx val="1"/>
              <c:tx>
                <c:strRef>
                  <c:f>Slide31_Datenblatt!$F$54</c:f>
                  <c:strCache>
                    <c:ptCount val="1"/>
                    <c:pt idx="0">
                      <c:v>134,9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{B2B74DD1-94D7-4D66-AF2A-D55D04D61212}</c15:txfldGUID>
                      <c15:f>Slide31_Datenblatt!$F$54</c15:f>
                      <c15:dlblFieldTableCache>
                        <c:ptCount val="1"/>
                        <c:pt idx="0">
                          <c:v>134,9</c:v>
                        </c:pt>
                      </c15:dlblFieldTableCache>
                    </c15:dlblFTEntry>
                  </c15:dlblFieldTable>
                  <c15:showDataLabelsRange val="0"/>
                </c:ext>
                <c:ext xmlns:c16="http://schemas.microsoft.com/office/drawing/2014/chart" uri="{C3380CC4-5D6E-409C-BE32-E72D297353CC}">
                  <c16:uniqueId val="{0000001F-B5E2-466A-BF67-B5014689ED2E}"/>
                </c:ext>
              </c:extLst>
            </c:dLbl>
            <c:dLbl>
              <c:idx val="2"/>
              <c:tx>
                <c:strRef>
                  <c:f>Slide31_Datenblatt!$G$54</c:f>
                  <c:strCache>
                    <c:ptCount val="1"/>
                    <c:pt idx="0">
                      <c:v>1.034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{68DBC357-0C23-44BE-BE14-EDE1C5ABFDA3}</c15:txfldGUID>
                      <c15:f>Slide31_Datenblatt!$G$54</c15:f>
                      <c15:dlblFieldTableCache>
                        <c:ptCount val="1"/>
                        <c:pt idx="0">
                          <c:v>1.034</c:v>
                        </c:pt>
                      </c15:dlblFieldTableCache>
                    </c15:dlblFTEntry>
                  </c15:dlblFieldTable>
                  <c15:showDataLabelsRange val="0"/>
                </c:ext>
                <c:ext xmlns:c16="http://schemas.microsoft.com/office/drawing/2014/chart" uri="{C3380CC4-5D6E-409C-BE32-E72D297353CC}">
                  <c16:uniqueId val="{00000021-B5E2-466A-BF67-B5014689ED2E}"/>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Slide31_Datenblatt!$B$49:$D$49</c:f>
              <c:strCache>
                <c:ptCount val="3"/>
                <c:pt idx="0">
                  <c:v>Lieferantenziel 
in Tagen</c:v>
                </c:pt>
                <c:pt idx="1">
                  <c:v>Leistungs-verbindlichkeiten</c:v>
                </c:pt>
                <c:pt idx="2">
                  <c:v>Materialaufwand
</c:v>
                </c:pt>
              </c:strCache>
            </c:strRef>
          </c:cat>
          <c:val>
            <c:numRef>
              <c:f>Slide31_Datenblatt!$I$54:$K$54</c:f>
              <c:numCache>
                <c:formatCode>General</c:formatCode>
                <c:ptCount val="3"/>
                <c:pt idx="0">
                  <c:v>1488797.1638335288</c:v>
                </c:pt>
                <c:pt idx="1">
                  <c:v>134895</c:v>
                </c:pt>
                <c:pt idx="2">
                  <c:v>1033585</c:v>
                </c:pt>
              </c:numCache>
            </c:numRef>
          </c:val>
          <c:extLst>
            <c:ext xmlns:c16="http://schemas.microsoft.com/office/drawing/2014/chart" uri="{C3380CC4-5D6E-409C-BE32-E72D297353CC}">
              <c16:uniqueId val="{00000022-B5E2-466A-BF67-B5014689ED2E}"/>
            </c:ext>
          </c:extLst>
        </c:ser>
        <c:dLbls>
          <c:showLegendKey val="0"/>
          <c:showVal val="0"/>
          <c:showCatName val="0"/>
          <c:showSerName val="0"/>
          <c:showPercent val="0"/>
          <c:showBubbleSize val="0"/>
        </c:dLbls>
        <c:gapWidth val="50"/>
        <c:overlap val="-10"/>
        <c:axId val="320028672"/>
        <c:axId val="320030208"/>
      </c:barChart>
      <c:barChart>
        <c:barDir val="col"/>
        <c:grouping val="clustered"/>
        <c:varyColors val="0"/>
        <c:ser>
          <c:idx val="5"/>
          <c:order val="8"/>
          <c:tx>
            <c:strRef>
              <c:f>Slide31_Datenblatt!$A$59</c:f>
              <c:strCache>
                <c:ptCount val="1"/>
                <c:pt idx="0">
                  <c:v>unsichtbar</c:v>
                </c:pt>
              </c:strCache>
            </c:strRef>
          </c:tx>
          <c:spPr>
            <a:noFill/>
            <a:ln w="25400">
              <a:noFill/>
            </a:ln>
          </c:spPr>
          <c:invertIfNegative val="0"/>
          <c:val>
            <c:numRef>
              <c:f>Slide31_Datenblatt!$B$59</c:f>
              <c:numCache>
                <c:formatCode>General</c:formatCode>
                <c:ptCount val="1"/>
                <c:pt idx="0">
                  <c:v>0</c:v>
                </c:pt>
              </c:numCache>
            </c:numRef>
          </c:val>
          <c:extLst>
            <c:ext xmlns:c16="http://schemas.microsoft.com/office/drawing/2014/chart" uri="{C3380CC4-5D6E-409C-BE32-E72D297353CC}">
              <c16:uniqueId val="{00000023-B5E2-466A-BF67-B5014689ED2E}"/>
            </c:ext>
          </c:extLst>
        </c:ser>
        <c:dLbls>
          <c:showLegendKey val="0"/>
          <c:showVal val="0"/>
          <c:showCatName val="0"/>
          <c:showSerName val="0"/>
          <c:showPercent val="0"/>
          <c:showBubbleSize val="0"/>
        </c:dLbls>
        <c:gapWidth val="150"/>
        <c:axId val="320031744"/>
        <c:axId val="320045824"/>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Slide31_Datenblatt!$L$68:$L$73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Slide31_Datenblatt!$M$68:$M$73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4-B5E2-466A-BF67-B5014689ED2E}"/>
            </c:ext>
          </c:extLst>
        </c:ser>
        <c:ser>
          <c:idx val="7"/>
          <c:order val="10"/>
          <c:tx>
            <c:v>Achse3</c:v>
          </c:tx>
          <c:spPr>
            <a:ln w="38100">
              <a:solidFill>
                <a:srgbClr val="000000"/>
              </a:solidFill>
              <a:prstDash val="solid"/>
            </a:ln>
          </c:spPr>
          <c:marker>
            <c:symbol val="square"/>
            <c:size val="9"/>
            <c:spPr>
              <a:noFill/>
              <a:ln w="9525">
                <a:noFill/>
              </a:ln>
            </c:spPr>
          </c:marker>
          <c:xVal>
            <c:numRef>
              <c:f>Slide31_Datenblatt!$L$74:$L$79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Slide31_Datenblatt!$M$74:$M$79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5-B5E2-466A-BF67-B5014689ED2E}"/>
            </c:ext>
          </c:extLst>
        </c:ser>
        <c:dLbls>
          <c:showLegendKey val="0"/>
          <c:showVal val="0"/>
          <c:showCatName val="0"/>
          <c:showSerName val="0"/>
          <c:showPercent val="0"/>
          <c:showBubbleSize val="0"/>
        </c:dLbls>
        <c:axId val="320028672"/>
        <c:axId val="320030208"/>
      </c:scatterChart>
      <c:scatterChart>
        <c:scatterStyle val="lineMarker"/>
        <c:varyColors val="0"/>
        <c:ser>
          <c:idx val="10"/>
          <c:order val="5"/>
          <c:tx>
            <c:v>beschriftung</c:v>
          </c:tx>
          <c:spPr>
            <a:ln w="28575">
              <a:noFill/>
            </a:ln>
          </c:spPr>
          <c:marker>
            <c:symbol val="none"/>
          </c:marker>
          <c:dLbls>
            <c:dLbl>
              <c:idx val="1"/>
              <c:layout>
                <c:manualLayout>
                  <c:x val="-9.5138888888888912E-3"/>
                  <c:y val="-4.5741757027844751E-4"/>
                </c:manualLayout>
              </c:layout>
              <c:tx>
                <c:strRef>
                  <c:f>Slide31_Datenblatt!$J$62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{769812D6-1504-4103-B63B-78D23D8FB2B0}</c15:txfldGUID>
                      <c15:f>Slide31_Datenblatt!$J$62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6-B5E2-466A-BF67-B5014689ED2E}"/>
                </c:ext>
              </c:extLst>
            </c:dLbl>
            <c:dLbl>
              <c:idx val="2"/>
              <c:layout>
                <c:manualLayout>
                  <c:x val="-9.5138888888888912E-3"/>
                  <c:y val="-4.5741757027844751E-4"/>
                </c:manualLayout>
              </c:layout>
              <c:tx>
                <c:strRef>
                  <c:f>Slide31_Datenblatt!$J$63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{97CD4DAB-2655-4FD6-8D7A-CDDB7D44622C}</c15:txfldGUID>
                      <c15:f>Slide31_Datenblatt!$J$63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7-B5E2-466A-BF67-B5014689ED2E}"/>
                </c:ext>
              </c:extLst>
            </c:dLbl>
            <c:dLbl>
              <c:idx val="3"/>
              <c:layout>
                <c:manualLayout>
                  <c:x val="-9.5138888888888912E-3"/>
                  <c:y val="-4.5741757027844751E-4"/>
                </c:manualLayout>
              </c:layout>
              <c:tx>
                <c:strRef>
                  <c:f>Slide31_Datenblatt!$J$64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{1AD357DC-43FD-439A-89EB-81E87F79DFBE}</c15:txfldGUID>
                      <c15:f>Slide31_Datenblatt!$J$64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8-B5E2-466A-BF67-B5014689ED2E}"/>
                </c:ext>
              </c:extLst>
            </c:dLbl>
            <c:dLbl>
              <c:idx val="4"/>
              <c:layout>
                <c:manualLayout>
                  <c:x val="-9.5138888888888912E-3"/>
                  <c:y val="-4.5741757027844751E-4"/>
                </c:manualLayout>
              </c:layout>
              <c:tx>
                <c:strRef>
                  <c:f>Slide31_Datenblatt!$J$65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{1B7665C1-EAE0-46B7-9807-93E695979FA7}</c15:txfldGUID>
                      <c15:f>Slide31_Datenblatt!$J$65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9-B5E2-466A-BF67-B5014689ED2E}"/>
                </c:ext>
              </c:extLst>
            </c:dLbl>
            <c:dLbl>
              <c:idx val="5"/>
              <c:layout>
                <c:manualLayout>
                  <c:x val="-1.1597222222222189E-2"/>
                  <c:y val="-4.5741757027844751E-4"/>
                </c:manualLayout>
              </c:layout>
              <c:tx>
                <c:strRef>
                  <c:f>Slide31_Datenblatt!$J$66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{170583F4-70E1-4FE0-8A61-CF847622C134}</c15:txfldGUID>
                      <c15:f>Slide31_Datenblatt!$J$66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A-B5E2-466A-BF67-B5014689ED2E}"/>
                </c:ext>
              </c:extLst>
            </c:dLbl>
            <c:dLbl>
              <c:idx val="6"/>
              <c:layout>
                <c:manualLayout>
                  <c:x val="-9.5138888888888825E-3"/>
                  <c:y val="-4.5741757027844751E-4"/>
                </c:manualLayout>
              </c:layout>
              <c:tx>
                <c:strRef>
                  <c:f>Slide31_Datenblatt!$J$68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{4C0208EC-63E8-49E0-A965-4A91AE3C5B33}</c15:txfldGUID>
                      <c15:f>Slide31_Datenblatt!$J$68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B-B5E2-466A-BF67-B5014689ED2E}"/>
                </c:ext>
              </c:extLst>
            </c:dLbl>
            <c:dLbl>
              <c:idx val="7"/>
              <c:layout>
                <c:manualLayout>
                  <c:x val="-9.5138888888888825E-3"/>
                  <c:y val="-4.5741757027844751E-4"/>
                </c:manualLayout>
              </c:layout>
              <c:tx>
                <c:strRef>
                  <c:f>Slide31_Datenblatt!$J$69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{AB5FBB51-F7D5-47A6-AB93-A8BD9410DEA5}</c15:txfldGUID>
                      <c15:f>Slide31_Datenblatt!$J$69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C-B5E2-466A-BF67-B5014689ED2E}"/>
                </c:ext>
              </c:extLst>
            </c:dLbl>
            <c:dLbl>
              <c:idx val="8"/>
              <c:layout>
                <c:manualLayout>
                  <c:x val="-9.5138888888888825E-3"/>
                  <c:y val="-4.5741757027844751E-4"/>
                </c:manualLayout>
              </c:layout>
              <c:tx>
                <c:strRef>
                  <c:f>Slide31_Datenblatt!$J$70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{A8D84753-2345-4B34-AC72-157C24072600}</c15:txfldGUID>
                      <c15:f>Slide31_Datenblatt!$J$70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D-B5E2-466A-BF67-B5014689ED2E}"/>
                </c:ext>
              </c:extLst>
            </c:dLbl>
            <c:dLbl>
              <c:idx val="9"/>
              <c:layout>
                <c:manualLayout>
                  <c:x val="-9.5138888888888825E-3"/>
                  <c:y val="-4.5741757027844751E-4"/>
                </c:manualLayout>
              </c:layout>
              <c:tx>
                <c:strRef>
                  <c:f>Slide31_Datenblatt!$J$71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{FE0DA573-E964-44E6-A172-125605375B27}</c15:txfldGUID>
                      <c15:f>Slide31_Datenblatt!$J$71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E-B5E2-466A-BF67-B5014689ED2E}"/>
                </c:ext>
              </c:extLst>
            </c:dLbl>
            <c:dLbl>
              <c:idx val="10"/>
              <c:layout>
                <c:manualLayout>
                  <c:x val="-1.1597222222222319E-2"/>
                  <c:y val="-4.5741757027844751E-4"/>
                </c:manualLayout>
              </c:layout>
              <c:tx>
                <c:strRef>
                  <c:f>Slide31_Datenblatt!$J$72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{DF4B0C25-AD68-48FA-9D1C-C4F162CBDA0B}</c15:txfldGUID>
                      <c15:f>Slide31_Datenblatt!$J$72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F-B5E2-466A-BF67-B5014689ED2E}"/>
                </c:ext>
              </c:extLst>
            </c:dLbl>
            <c:dLbl>
              <c:idx val="11"/>
              <c:delete val="1"/>
              <c:extLst>
                <c:ext xmlns:c15="http://schemas.microsoft.com/office/drawing/2012/chart" uri="{CE6537A1-D6FC-4f65-9D91-7224C49458BB}"/>
                <c:ext xmlns:c16="http://schemas.microsoft.com/office/drawing/2014/chart" uri="{C3380CC4-5D6E-409C-BE32-E72D297353CC}">
                  <c16:uniqueId val="{00000030-B5E2-466A-BF67-B5014689ED2E}"/>
                </c:ext>
              </c:extLst>
            </c:dLbl>
            <c:dLbl>
              <c:idx val="12"/>
              <c:layout>
                <c:manualLayout>
                  <c:x val="6.3194444444443767E-3"/>
                  <c:y val="-4.5741757027844751E-4"/>
                </c:manualLayout>
              </c:layout>
              <c:tx>
                <c:strRef>
                  <c:f>Slide31_Datenblatt!$J$74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{5A9CEC28-9C54-4FE4-9D01-791722648C6F}</c15:txfldGUID>
                      <c15:f>Slide31_Datenblatt!$J$74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31-B5E2-466A-BF67-B5014689ED2E}"/>
                </c:ext>
              </c:extLst>
            </c:dLbl>
            <c:dLbl>
              <c:idx val="13"/>
              <c:layout>
                <c:manualLayout>
                  <c:x val="5.2777777777777693E-3"/>
                  <c:y val="-4.5741757027844751E-4"/>
                </c:manualLayout>
              </c:layout>
              <c:tx>
                <c:strRef>
                  <c:f>Slide31_Datenblatt!$J$75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{EDAD51B6-A2CC-4CA8-8031-C2800DC5AB14}</c15:txfldGUID>
                      <c15:f>Slide31_Datenblatt!$J$75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32-B5E2-466A-BF67-B5014689ED2E}"/>
                </c:ext>
              </c:extLst>
            </c:dLbl>
            <c:dLbl>
              <c:idx val="14"/>
              <c:layout>
                <c:manualLayout>
                  <c:x val="6.3194444444443767E-3"/>
                  <c:y val="-4.5741757027844751E-4"/>
                </c:manualLayout>
              </c:layout>
              <c:tx>
                <c:strRef>
                  <c:f>Slide31_Datenblatt!$J$76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{1FBB2667-285E-4DF3-A3CD-C6C11AAE86D0}</c15:txfldGUID>
                      <c15:f>Slide31_Datenblatt!$J$76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33-B5E2-466A-BF67-B5014689ED2E}"/>
                </c:ext>
              </c:extLst>
            </c:dLbl>
            <c:dLbl>
              <c:idx val="15"/>
              <c:layout>
                <c:manualLayout>
                  <c:x val="8.4027777777777035E-3"/>
                  <c:y val="-4.5741757027844751E-4"/>
                </c:manualLayout>
              </c:layout>
              <c:tx>
                <c:strRef>
                  <c:f>Slide31_Datenblatt!$J$77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{A9AA5B11-FB8E-49D5-B91F-5DC346ACC858}</c15:txfldGUID>
                      <c15:f>Slide31_Datenblatt!$J$77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34-B5E2-466A-BF67-B5014689ED2E}"/>
                </c:ext>
              </c:extLst>
            </c:dLbl>
            <c:dLbl>
              <c:idx val="16"/>
              <c:layout>
                <c:manualLayout>
                  <c:x val="6.3194444444443767E-3"/>
                  <c:y val="-4.5741757027844751E-4"/>
                </c:manualLayout>
              </c:layout>
              <c:tx>
                <c:strRef>
                  <c:f>Slide31_Datenblatt!$J$78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{DD6C899B-DF85-421E-8DE8-673FB49E751D}</c15:txfldGUID>
                      <c15:f>Slide31_Datenblatt!$J$78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5-B5E2-466A-BF67-B5014689ED2E}"/>
                </c:ext>
              </c:extLst>
            </c:dLbl>
            <c:dLbl>
              <c:idx val="17"/>
              <c:delete val="1"/>
              <c:extLst>
                <c:ext xmlns:c15="http://schemas.microsoft.com/office/drawing/2012/chart" uri="{CE6537A1-D6FC-4f65-9D91-7224C49458BB}"/>
                <c:ext xmlns:c16="http://schemas.microsoft.com/office/drawing/2014/chart" uri="{C3380CC4-5D6E-409C-BE32-E72D297353CC}">
                  <c16:uniqueId val="{00000036-B5E2-466A-BF67-B5014689ED2E}"/>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Slide31_Datenblatt!$G$61:$G$78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Slide31_Datenblatt!$H$61:$H$78</c:f>
              <c:numCache>
                <c:formatCode>0.00</c:formatCode>
                <c:ptCount val="18"/>
                <c:pt idx="1">
                  <c:v>-108126.35</c:v>
                </c:pt>
                <c:pt idx="2">
                  <c:v>-108126.35</c:v>
                </c:pt>
                <c:pt idx="3">
                  <c:v>-108126.35</c:v>
                </c:pt>
                <c:pt idx="4">
                  <c:v>-108126.35</c:v>
                </c:pt>
                <c:pt idx="5">
                  <c:v>-108126.35</c:v>
                </c:pt>
                <c:pt idx="6">
                  <c:v>-108126.35</c:v>
                </c:pt>
                <c:pt idx="7">
                  <c:v>-108126.35</c:v>
                </c:pt>
                <c:pt idx="8">
                  <c:v>-108126.35</c:v>
                </c:pt>
                <c:pt idx="9">
                  <c:v>-108126.35</c:v>
                </c:pt>
                <c:pt idx="10">
                  <c:v>-108126.35</c:v>
                </c:pt>
                <c:pt idx="11">
                  <c:v>-108126.35</c:v>
                </c:pt>
                <c:pt idx="12">
                  <c:v>-108126.35</c:v>
                </c:pt>
                <c:pt idx="13">
                  <c:v>-108126.35</c:v>
                </c:pt>
                <c:pt idx="14">
                  <c:v>-108126.35</c:v>
                </c:pt>
                <c:pt idx="15">
                  <c:v>-108126.35</c:v>
                </c:pt>
                <c:pt idx="16">
                  <c:v>-108126.35</c:v>
                </c:pt>
                <c:pt idx="17">
                  <c:v>-108126.35</c:v>
                </c:pt>
              </c:numCache>
            </c:numRef>
          </c:yVal>
          <c:smooth val="0"/>
          <c:extLst>
            <c:ext xmlns:c16="http://schemas.microsoft.com/office/drawing/2014/chart" uri="{C3380CC4-5D6E-409C-BE32-E72D297353CC}">
              <c16:uniqueId val="{00000037-B5E2-466A-BF67-B5014689ED2E}"/>
            </c:ext>
          </c:extLst>
        </c:ser>
        <c:ser>
          <c:idx val="9"/>
          <c:order val="6"/>
          <c:tx>
            <c:v>Achse</c:v>
          </c:tx>
          <c:spPr>
            <a:ln w="38100">
              <a:solidFill>
                <a:srgbClr val="000000"/>
              </a:solidFill>
              <a:prstDash val="solid"/>
            </a:ln>
          </c:spPr>
          <c:marker>
            <c:symbol val="none"/>
          </c:marker>
          <c:xVal>
            <c:numRef>
              <c:f>Slide31_Datenblatt!$L$61:$L$67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Slide31_Datenblatt!$M$61:$M$67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8-B5E2-466A-BF67-B5014689ED2E}"/>
            </c:ext>
          </c:extLst>
        </c:ser>
        <c:ser>
          <c:idx val="11"/>
          <c:order val="7"/>
          <c:tx>
            <c:v>rubrik</c:v>
          </c:tx>
          <c:spPr>
            <a:ln w="28575">
              <a:noFill/>
            </a:ln>
          </c:spPr>
          <c:marker>
            <c:symbol val="none"/>
          </c:marker>
          <c:dLbls>
            <c:dLbl>
              <c:idx val="0"/>
              <c:layout>
                <c:manualLayout>
                  <c:x val="-4.5138888888888902E-3"/>
                  <c:y val="-3.296835370326226E-3"/>
                </c:manualLayout>
              </c:layout>
              <c:tx>
                <c:strRef>
                  <c:f>Slide31_Datenblatt!$A$4</c:f>
                  <c:strCache>
                    <c:ptCount val="1"/>
                    <c:pt idx="0">
                      <c:v>Lieferantenziel 
in Tagen</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{6FEC64CA-DEBB-4D33-801E-BB3F4A599BBC}</c15:txfldGUID>
                      <c15:f>Slide31_Datenblatt!$A$4</c15:f>
                      <c15:dlblFieldTableCache>
                        <c:ptCount val="1"/>
                        <c:pt idx="0">
                          <c:v>Lieferantenziel 
in Tagen</c:v>
                        </c:pt>
                      </c15:dlblFieldTableCache>
                    </c15:dlblFTEntry>
                  </c15:dlblFieldTable>
                  <c15:showDataLabelsRange val="0"/>
                </c:ext>
                <c:ext xmlns:c16="http://schemas.microsoft.com/office/drawing/2014/chart" uri="{C3380CC4-5D6E-409C-BE32-E72D297353CC}">
                  <c16:uniqueId val="{00000039-B5E2-466A-BF67-B5014689ED2E}"/>
                </c:ext>
              </c:extLst>
            </c:dLbl>
            <c:dLbl>
              <c:idx val="1"/>
              <c:delete val="1"/>
              <c:extLst>
                <c:ext xmlns:c15="http://schemas.microsoft.com/office/drawing/2012/chart" uri="{CE6537A1-D6FC-4f65-9D91-7224C49458BB}"/>
                <c:ext xmlns:c16="http://schemas.microsoft.com/office/drawing/2014/chart" uri="{C3380CC4-5D6E-409C-BE32-E72D297353CC}">
                  <c16:uniqueId val="{0000003A-B5E2-466A-BF67-B5014689ED2E}"/>
                </c:ext>
              </c:extLst>
            </c:dLbl>
            <c:dLbl>
              <c:idx val="2"/>
              <c:delete val="1"/>
              <c:extLst>
                <c:ext xmlns:c15="http://schemas.microsoft.com/office/drawing/2012/chart" uri="{CE6537A1-D6FC-4f65-9D91-7224C49458BB}"/>
                <c:ext xmlns:c16="http://schemas.microsoft.com/office/drawing/2014/chart" uri="{C3380CC4-5D6E-409C-BE32-E72D297353CC}">
                  <c16:uniqueId val="{0000003B-B5E2-466A-BF67-B5014689ED2E}"/>
                </c:ext>
              </c:extLst>
            </c:dLbl>
            <c:dLbl>
              <c:idx val="3"/>
              <c:delete val="1"/>
              <c:extLst>
                <c:ext xmlns:c15="http://schemas.microsoft.com/office/drawing/2012/chart" uri="{CE6537A1-D6FC-4f65-9D91-7224C49458BB}"/>
                <c:ext xmlns:c16="http://schemas.microsoft.com/office/drawing/2014/chart" uri="{C3380CC4-5D6E-409C-BE32-E72D297353CC}">
                  <c16:uniqueId val="{0000003C-B5E2-466A-BF67-B5014689ED2E}"/>
                </c:ext>
              </c:extLst>
            </c:dLbl>
            <c:dLbl>
              <c:idx val="4"/>
              <c:delete val="1"/>
              <c:extLst>
                <c:ext xmlns:c15="http://schemas.microsoft.com/office/drawing/2012/chart" uri="{CE6537A1-D6FC-4f65-9D91-7224C49458BB}"/>
                <c:ext xmlns:c16="http://schemas.microsoft.com/office/drawing/2014/chart" uri="{C3380CC4-5D6E-409C-BE32-E72D297353CC}">
                  <c16:uniqueId val="{0000003D-B5E2-466A-BF67-B5014689ED2E}"/>
                </c:ext>
              </c:extLst>
            </c:dLbl>
            <c:dLbl>
              <c:idx val="5"/>
              <c:delete val="1"/>
              <c:extLst>
                <c:ext xmlns:c15="http://schemas.microsoft.com/office/drawing/2012/chart" uri="{CE6537A1-D6FC-4f65-9D91-7224C49458BB}"/>
                <c:ext xmlns:c16="http://schemas.microsoft.com/office/drawing/2014/chart" uri="{C3380CC4-5D6E-409C-BE32-E72D297353CC}">
                  <c16:uniqueId val="{0000003E-B5E2-466A-BF67-B5014689ED2E}"/>
                </c:ext>
              </c:extLst>
            </c:dLbl>
            <c:dLbl>
              <c:idx val="6"/>
              <c:layout>
                <c:manualLayout>
                  <c:x val="-3.4722222222222108E-3"/>
                  <c:y val="-1.6133336868244946E-3"/>
                </c:manualLayout>
              </c:layout>
              <c:tx>
                <c:strRef>
                  <c:f>Slide31_Datenblatt!$A$5</c:f>
                  <c:strCache>
                    <c:ptCount val="1"/>
                    <c:pt idx="0">
                      <c:v>Leistungs-verbindlichkeiten</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{7C64CB73-DCB5-4D77-ACF3-F50524EED81E}</c15:txfldGUID>
                      <c15:f>Slide31_Datenblatt!$A$5</c15:f>
                      <c15:dlblFieldTableCache>
                        <c:ptCount val="1"/>
                        <c:pt idx="0">
                          <c:v>Leistungs-verbindlichkeiten</c:v>
                        </c:pt>
                      </c15:dlblFieldTableCache>
                    </c15:dlblFTEntry>
                  </c15:dlblFieldTable>
                  <c15:showDataLabelsRange val="0"/>
                </c:ext>
                <c:ext xmlns:c16="http://schemas.microsoft.com/office/drawing/2014/chart" uri="{C3380CC4-5D6E-409C-BE32-E72D297353CC}">
                  <c16:uniqueId val="{0000003F-B5E2-466A-BF67-B5014689ED2E}"/>
                </c:ext>
              </c:extLst>
            </c:dLbl>
            <c:dLbl>
              <c:idx val="7"/>
              <c:delete val="1"/>
              <c:extLst>
                <c:ext xmlns:c15="http://schemas.microsoft.com/office/drawing/2012/chart" uri="{CE6537A1-D6FC-4f65-9D91-7224C49458BB}"/>
                <c:ext xmlns:c16="http://schemas.microsoft.com/office/drawing/2014/chart" uri="{C3380CC4-5D6E-409C-BE32-E72D297353CC}">
                  <c16:uniqueId val="{00000040-B5E2-466A-BF67-B5014689ED2E}"/>
                </c:ext>
              </c:extLst>
            </c:dLbl>
            <c:dLbl>
              <c:idx val="8"/>
              <c:delete val="1"/>
              <c:extLst>
                <c:ext xmlns:c15="http://schemas.microsoft.com/office/drawing/2012/chart" uri="{CE6537A1-D6FC-4f65-9D91-7224C49458BB}"/>
                <c:ext xmlns:c16="http://schemas.microsoft.com/office/drawing/2014/chart" uri="{C3380CC4-5D6E-409C-BE32-E72D297353CC}">
                  <c16:uniqueId val="{00000041-B5E2-466A-BF67-B5014689ED2E}"/>
                </c:ext>
              </c:extLst>
            </c:dLbl>
            <c:dLbl>
              <c:idx val="9"/>
              <c:delete val="1"/>
              <c:extLst>
                <c:ext xmlns:c15="http://schemas.microsoft.com/office/drawing/2012/chart" uri="{CE6537A1-D6FC-4f65-9D91-7224C49458BB}"/>
                <c:ext xmlns:c16="http://schemas.microsoft.com/office/drawing/2014/chart" uri="{C3380CC4-5D6E-409C-BE32-E72D297353CC}">
                  <c16:uniqueId val="{00000042-B5E2-466A-BF67-B5014689ED2E}"/>
                </c:ext>
              </c:extLst>
            </c:dLbl>
            <c:dLbl>
              <c:idx val="10"/>
              <c:delete val="1"/>
              <c:extLst>
                <c:ext xmlns:c15="http://schemas.microsoft.com/office/drawing/2012/chart" uri="{CE6537A1-D6FC-4f65-9D91-7224C49458BB}"/>
                <c:ext xmlns:c16="http://schemas.microsoft.com/office/drawing/2014/chart" uri="{C3380CC4-5D6E-409C-BE32-E72D297353CC}">
                  <c16:uniqueId val="{00000043-B5E2-466A-BF67-B5014689ED2E}"/>
                </c:ext>
              </c:extLst>
            </c:dLbl>
            <c:dLbl>
              <c:idx val="11"/>
              <c:delete val="1"/>
              <c:extLst>
                <c:ext xmlns:c15="http://schemas.microsoft.com/office/drawing/2012/chart" uri="{CE6537A1-D6FC-4f65-9D91-7224C49458BB}"/>
                <c:ext xmlns:c16="http://schemas.microsoft.com/office/drawing/2014/chart" uri="{C3380CC4-5D6E-409C-BE32-E72D297353CC}">
                  <c16:uniqueId val="{00000044-B5E2-466A-BF67-B5014689ED2E}"/>
                </c:ext>
              </c:extLst>
            </c:dLbl>
            <c:dLbl>
              <c:idx val="12"/>
              <c:delete val="1"/>
              <c:extLst>
                <c:ext xmlns:c15="http://schemas.microsoft.com/office/drawing/2012/chart" uri="{CE6537A1-D6FC-4f65-9D91-7224C49458BB}"/>
                <c:ext xmlns:c16="http://schemas.microsoft.com/office/drawing/2014/chart" uri="{C3380CC4-5D6E-409C-BE32-E72D297353CC}">
                  <c16:uniqueId val="{00000045-B5E2-466A-BF67-B5014689ED2E}"/>
                </c:ext>
              </c:extLst>
            </c:dLbl>
            <c:dLbl>
              <c:idx val="13"/>
              <c:layout>
                <c:manualLayout>
                  <c:x val="-4.5138888888889041E-3"/>
                  <c:y val="-4.9803370538278463E-3"/>
                </c:manualLayout>
              </c:layout>
              <c:tx>
                <c:strRef>
                  <c:f>Slide31_Datenblatt!$A$6</c:f>
                  <c:strCache>
                    <c:ptCount val="1"/>
                    <c:pt idx="0">
                      <c:v>Materialaufwand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{A6FE12CA-C309-462B-AE7C-8C991E2DEFEB}</c15:txfldGUID>
                      <c15:f>Slide31_Datenblatt!$A$6</c15:f>
                      <c15:dlblFieldTableCache>
                        <c:ptCount val="1"/>
                        <c:pt idx="0">
                          <c:v>Materialaufwand
</c:v>
                        </c:pt>
                      </c15:dlblFieldTableCache>
                    </c15:dlblFTEntry>
                  </c15:dlblFieldTable>
                  <c15:showDataLabelsRange val="0"/>
                </c:ext>
                <c:ext xmlns:c16="http://schemas.microsoft.com/office/drawing/2014/chart" uri="{C3380CC4-5D6E-409C-BE32-E72D297353CC}">
                  <c16:uniqueId val="{00000046-B5E2-466A-BF67-B5014689ED2E}"/>
                </c:ext>
              </c:extLst>
            </c:dLbl>
            <c:dLbl>
              <c:idx val="14"/>
              <c:delete val="1"/>
              <c:extLst>
                <c:ext xmlns:c15="http://schemas.microsoft.com/office/drawing/2012/chart" uri="{CE6537A1-D6FC-4f65-9D91-7224C49458BB}"/>
                <c:ext xmlns:c16="http://schemas.microsoft.com/office/drawing/2014/chart" uri="{C3380CC4-5D6E-409C-BE32-E72D297353CC}">
                  <c16:uniqueId val="{00000047-B5E2-466A-BF67-B5014689ED2E}"/>
                </c:ext>
              </c:extLst>
            </c:dLbl>
            <c:dLbl>
              <c:idx val="15"/>
              <c:delete val="1"/>
              <c:extLst>
                <c:ext xmlns:c15="http://schemas.microsoft.com/office/drawing/2012/chart" uri="{CE6537A1-D6FC-4f65-9D91-7224C49458BB}"/>
                <c:ext xmlns:c16="http://schemas.microsoft.com/office/drawing/2014/chart" uri="{C3380CC4-5D6E-409C-BE32-E72D297353CC}">
                  <c16:uniqueId val="{00000048-B5E2-466A-BF67-B5014689ED2E}"/>
                </c:ext>
              </c:extLst>
            </c:dLbl>
            <c:dLbl>
              <c:idx val="16"/>
              <c:delete val="1"/>
              <c:extLst>
                <c:ext xmlns:c15="http://schemas.microsoft.com/office/drawing/2012/chart" uri="{CE6537A1-D6FC-4f65-9D91-7224C49458BB}"/>
                <c:ext xmlns:c16="http://schemas.microsoft.com/office/drawing/2014/chart" uri="{C3380CC4-5D6E-409C-BE32-E72D297353CC}">
                  <c16:uniqueId val="{00000049-B5E2-466A-BF67-B5014689ED2E}"/>
                </c:ext>
              </c:extLst>
            </c:dLbl>
            <c:dLbl>
              <c:idx val="17"/>
              <c:delete val="1"/>
              <c:extLst>
                <c:ext xmlns:c15="http://schemas.microsoft.com/office/drawing/2012/chart" uri="{CE6537A1-D6FC-4f65-9D91-7224C49458BB}"/>
                <c:ext xmlns:c16="http://schemas.microsoft.com/office/drawing/2014/chart" uri="{C3380CC4-5D6E-409C-BE32-E72D297353CC}">
                  <c16:uniqueId val="{0000004A-B5E2-466A-BF67-B5014689ED2E}"/>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Slide31_Datenblatt!$O$61:$O$78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Slide31_Datenblatt!$P$61:$P$78</c:f>
              <c:numCache>
                <c:formatCode>#,##0</c:formatCode>
                <c:ptCount val="18"/>
                <c:pt idx="0">
                  <c:v>-540631.75</c:v>
                </c:pt>
                <c:pt idx="1">
                  <c:v>-540631.75</c:v>
                </c:pt>
                <c:pt idx="2">
                  <c:v>-540631.75</c:v>
                </c:pt>
                <c:pt idx="3">
                  <c:v>-540631.75</c:v>
                </c:pt>
                <c:pt idx="4">
                  <c:v>-540631.75</c:v>
                </c:pt>
                <c:pt idx="5">
                  <c:v>-540631.75</c:v>
                </c:pt>
                <c:pt idx="6">
                  <c:v>-540631.75</c:v>
                </c:pt>
                <c:pt idx="7">
                  <c:v>-540631.75</c:v>
                </c:pt>
                <c:pt idx="8">
                  <c:v>-540631.75</c:v>
                </c:pt>
                <c:pt idx="9">
                  <c:v>-540631.75</c:v>
                </c:pt>
                <c:pt idx="10">
                  <c:v>-540631.75</c:v>
                </c:pt>
                <c:pt idx="11">
                  <c:v>-540631.75</c:v>
                </c:pt>
                <c:pt idx="12">
                  <c:v>-540631.75</c:v>
                </c:pt>
                <c:pt idx="13">
                  <c:v>-540631.75</c:v>
                </c:pt>
                <c:pt idx="14">
                  <c:v>-540631.75</c:v>
                </c:pt>
                <c:pt idx="15">
                  <c:v>-540631.75</c:v>
                </c:pt>
                <c:pt idx="16">
                  <c:v>-540631.75</c:v>
                </c:pt>
                <c:pt idx="17">
                  <c:v>-540631.75</c:v>
                </c:pt>
              </c:numCache>
            </c:numRef>
          </c:yVal>
          <c:smooth val="0"/>
          <c:extLst>
            <c:ext xmlns:c16="http://schemas.microsoft.com/office/drawing/2014/chart" uri="{C3380CC4-5D6E-409C-BE32-E72D297353CC}">
              <c16:uniqueId val="{0000004B-B5E2-466A-BF67-B5014689ED2E}"/>
            </c:ext>
          </c:extLst>
        </c:ser>
        <c:dLbls>
          <c:showLegendKey val="0"/>
          <c:showVal val="0"/>
          <c:showCatName val="0"/>
          <c:showSerName val="0"/>
          <c:showPercent val="0"/>
          <c:showBubbleSize val="0"/>
        </c:dLbls>
        <c:axId val="320031744"/>
        <c:axId val="320045824"/>
      </c:scatterChart>
      <c:catAx>
        <c:axId val="320028672"/>
        <c:scaling>
          <c:orientation val="minMax"/>
        </c:scaling>
        <c:delete val="1"/>
        <c:axPos val="b"/>
        <c:numFmt formatCode="General" sourceLinked="0"/>
        <c:majorTickMark val="out"/>
        <c:minorTickMark val="none"/>
        <c:tickLblPos val="nextTo"/>
        <c:crossAx val="320030208"/>
        <c:crosses val="autoZero"/>
        <c:auto val="0"/>
        <c:lblAlgn val="ctr"/>
        <c:lblOffset val="100"/>
        <c:noMultiLvlLbl val="0"/>
      </c:catAx>
      <c:valAx>
        <c:axId val="320030208"/>
        <c:scaling>
          <c:orientation val="minMax"/>
        </c:scaling>
        <c:delete val="1"/>
        <c:axPos val="l"/>
        <c:numFmt formatCode="General" sourceLinked="1"/>
        <c:majorTickMark val="out"/>
        <c:minorTickMark val="none"/>
        <c:tickLblPos val="nextTo"/>
        <c:crossAx val="320028672"/>
        <c:crosses val="autoZero"/>
        <c:crossBetween val="between"/>
      </c:valAx>
      <c:catAx>
        <c:axId val="320031744"/>
        <c:scaling>
          <c:orientation val="minMax"/>
        </c:scaling>
        <c:delete val="1"/>
        <c:axPos val="b"/>
        <c:majorTickMark val="out"/>
        <c:minorTickMark val="none"/>
        <c:tickLblPos val="nextTo"/>
        <c:crossAx val="320045824"/>
        <c:crosses val="autoZero"/>
        <c:auto val="1"/>
        <c:lblAlgn val="ctr"/>
        <c:lblOffset val="100"/>
        <c:noMultiLvlLbl val="0"/>
      </c:catAx>
      <c:valAx>
        <c:axId val="320045824"/>
        <c:scaling>
          <c:orientation val="minMax"/>
        </c:scaling>
        <c:delete val="1"/>
        <c:axPos val="r"/>
        <c:numFmt formatCode="General" sourceLinked="1"/>
        <c:majorTickMark val="out"/>
        <c:minorTickMark val="none"/>
        <c:tickLblPos val="nextTo"/>
        <c:crossAx val="320031744"/>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5613486270420578E-3"/>
          <c:y val="8.9786756453423128E-3"/>
          <c:w val="0.9944386654092926"/>
          <c:h val="0.99102142717099184"/>
        </c:manualLayout>
      </c:layout>
      <c:barChart>
        <c:barDir val="col"/>
        <c:grouping val="clustered"/>
        <c:varyColors val="0"/>
        <c:ser>
          <c:idx val="0"/>
          <c:order val="0"/>
          <c:tx>
            <c:strRef>
              <c:f>Slide32_Datenblatt!$A$50</c:f>
              <c:strCache>
                <c:ptCount val="1"/>
                <c:pt idx="0">
                  <c:v>2014</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1-B74A-4D29-9452-06A486C4973E}"/>
              </c:ext>
            </c:extLst>
          </c:dPt>
          <c:dPt>
            <c:idx val="1"/>
            <c:invertIfNegative val="0"/>
            <c:bubble3D val="0"/>
            <c:spPr>
              <a:solidFill>
                <a:srgbClr val="6464FF"/>
              </a:solidFill>
              <a:ln w="25400">
                <a:noFill/>
              </a:ln>
            </c:spPr>
            <c:extLst>
              <c:ext xmlns:c16="http://schemas.microsoft.com/office/drawing/2014/chart" uri="{C3380CC4-5D6E-409C-BE32-E72D297353CC}">
                <c16:uniqueId val="{00000003-B74A-4D29-9452-06A486C4973E}"/>
              </c:ext>
            </c:extLst>
          </c:dPt>
          <c:dLbls>
            <c:dLbl>
              <c:idx val="0"/>
              <c:tx>
                <c:strRef>
                  <c:f>Slide32_Datenblatt!$E$50</c:f>
                  <c:strCache>
                    <c:ptCount val="1"/>
                    <c:pt idx="0">
                      <c:v>6,0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{D817FB72-4304-4EBE-BED3-BFA2106455C2}</c15:txfldGUID>
                      <c15:f>Slide32_Datenblatt!$E$50</c15:f>
                      <c15:dlblFieldTableCache>
                        <c:ptCount val="1"/>
                        <c:pt idx="0">
                          <c:v>6,0</c:v>
                        </c:pt>
                      </c15:dlblFieldTableCache>
                    </c15:dlblFTEntry>
                  </c15:dlblFieldTable>
                  <c15:showDataLabelsRange val="0"/>
                </c:ext>
                <c:ext xmlns:c16="http://schemas.microsoft.com/office/drawing/2014/chart" uri="{C3380CC4-5D6E-409C-BE32-E72D297353CC}">
                  <c16:uniqueId val="{00000001-B74A-4D29-9452-06A486C4973E}"/>
                </c:ext>
              </c:extLst>
            </c:dLbl>
            <c:dLbl>
              <c:idx val="1"/>
              <c:tx>
                <c:strRef>
                  <c:f>Slide32_Datenblatt!$F$50</c:f>
                  <c:strCache>
                    <c:ptCount val="1"/>
                    <c:pt idx="0">
                      <c:v>18,0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{4F370453-1672-4020-B985-6348090E7B8C}</c15:txfldGUID>
                      <c15:f>Slide32_Datenblatt!$F$50</c15:f>
                      <c15:dlblFieldTableCache>
                        <c:ptCount val="1"/>
                        <c:pt idx="0">
                          <c:v>18,0</c:v>
                        </c:pt>
                      </c15:dlblFieldTableCache>
                    </c15:dlblFTEntry>
                  </c15:dlblFieldTable>
                  <c15:showDataLabelsRange val="0"/>
                </c:ext>
                <c:ext xmlns:c16="http://schemas.microsoft.com/office/drawing/2014/chart" uri="{C3380CC4-5D6E-409C-BE32-E72D297353CC}">
                  <c16:uniqueId val="{00000003-B74A-4D29-9452-06A486C4973E}"/>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Slide32_Datenblatt!$B$49:$C$49</c:f>
              <c:strCache>
                <c:ptCount val="2"/>
                <c:pt idx="0">
                  <c:v>Erzeugnislager</c:v>
                </c:pt>
                <c:pt idx="1">
                  <c:v>Materiallager</c:v>
                </c:pt>
              </c:strCache>
            </c:strRef>
          </c:cat>
          <c:val>
            <c:numRef>
              <c:f>Slide32_Datenblatt!$B$50:$C$50</c:f>
              <c:numCache>
                <c:formatCode>#,##0</c:formatCode>
                <c:ptCount val="2"/>
                <c:pt idx="0">
                  <c:v>5.95</c:v>
                </c:pt>
                <c:pt idx="1">
                  <c:v>17.95</c:v>
                </c:pt>
              </c:numCache>
            </c:numRef>
          </c:val>
          <c:extLst>
            <c:ext xmlns:c16="http://schemas.microsoft.com/office/drawing/2014/chart" uri="{C3380CC4-5D6E-409C-BE32-E72D297353CC}">
              <c16:uniqueId val="{00000004-B74A-4D29-9452-06A486C4973E}"/>
            </c:ext>
          </c:extLst>
        </c:ser>
        <c:ser>
          <c:idx val="2"/>
          <c:order val="1"/>
          <c:tx>
            <c:strRef>
              <c:f>Slide32_Datenblatt!$A$51</c:f>
              <c:strCache>
                <c:ptCount val="1"/>
                <c:pt idx="0">
                  <c:v>2015</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6-B74A-4D29-9452-06A486C4973E}"/>
              </c:ext>
            </c:extLst>
          </c:dPt>
          <c:dPt>
            <c:idx val="1"/>
            <c:invertIfNegative val="0"/>
            <c:bubble3D val="0"/>
            <c:spPr>
              <a:solidFill>
                <a:srgbClr val="6464FF"/>
              </a:solidFill>
              <a:ln w="25400">
                <a:noFill/>
              </a:ln>
            </c:spPr>
            <c:extLst>
              <c:ext xmlns:c16="http://schemas.microsoft.com/office/drawing/2014/chart" uri="{C3380CC4-5D6E-409C-BE32-E72D297353CC}">
                <c16:uniqueId val="{00000008-B74A-4D29-9452-06A486C4973E}"/>
              </c:ext>
            </c:extLst>
          </c:dPt>
          <c:dLbls>
            <c:dLbl>
              <c:idx val="0"/>
              <c:tx>
                <c:strRef>
                  <c:f>Slide32_Datenblatt!$E$51</c:f>
                  <c:strCache>
                    <c:ptCount val="1"/>
                    <c:pt idx="0">
                      <c:v>6,0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{BAB34876-D2D0-43F2-8FE1-F09DEA723FDF}</c15:txfldGUID>
                      <c15:f>Slide32_Datenblatt!$E$51</c15:f>
                      <c15:dlblFieldTableCache>
                        <c:ptCount val="1"/>
                        <c:pt idx="0">
                          <c:v>6,0</c:v>
                        </c:pt>
                      </c15:dlblFieldTableCache>
                    </c15:dlblFTEntry>
                  </c15:dlblFieldTable>
                  <c15:showDataLabelsRange val="0"/>
                </c:ext>
                <c:ext xmlns:c16="http://schemas.microsoft.com/office/drawing/2014/chart" uri="{C3380CC4-5D6E-409C-BE32-E72D297353CC}">
                  <c16:uniqueId val="{00000006-B74A-4D29-9452-06A486C4973E}"/>
                </c:ext>
              </c:extLst>
            </c:dLbl>
            <c:dLbl>
              <c:idx val="1"/>
              <c:tx>
                <c:strRef>
                  <c:f>Slide32_Datenblatt!$F$51</c:f>
                  <c:strCache>
                    <c:ptCount val="1"/>
                    <c:pt idx="0">
                      <c:v>18,4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{F995485C-7E1B-40AB-81AA-29A71D07176D}</c15:txfldGUID>
                      <c15:f>Slide32_Datenblatt!$F$51</c15:f>
                      <c15:dlblFieldTableCache>
                        <c:ptCount val="1"/>
                        <c:pt idx="0">
                          <c:v>18,4</c:v>
                        </c:pt>
                      </c15:dlblFieldTableCache>
                    </c15:dlblFTEntry>
                  </c15:dlblFieldTable>
                  <c15:showDataLabelsRange val="0"/>
                </c:ext>
                <c:ext xmlns:c16="http://schemas.microsoft.com/office/drawing/2014/chart" uri="{C3380CC4-5D6E-409C-BE32-E72D297353CC}">
                  <c16:uniqueId val="{00000008-B74A-4D29-9452-06A486C4973E}"/>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Slide32_Datenblatt!$B$49:$C$49</c:f>
              <c:strCache>
                <c:ptCount val="2"/>
                <c:pt idx="0">
                  <c:v>Erzeugnislager</c:v>
                </c:pt>
                <c:pt idx="1">
                  <c:v>Materiallager</c:v>
                </c:pt>
              </c:strCache>
            </c:strRef>
          </c:cat>
          <c:val>
            <c:numRef>
              <c:f>Slide32_Datenblatt!$B$51:$C$51</c:f>
              <c:numCache>
                <c:formatCode>#,##0</c:formatCode>
                <c:ptCount val="2"/>
                <c:pt idx="0">
                  <c:v>5.97</c:v>
                </c:pt>
                <c:pt idx="1">
                  <c:v>18.39</c:v>
                </c:pt>
              </c:numCache>
            </c:numRef>
          </c:val>
          <c:extLst>
            <c:ext xmlns:c16="http://schemas.microsoft.com/office/drawing/2014/chart" uri="{C3380CC4-5D6E-409C-BE32-E72D297353CC}">
              <c16:uniqueId val="{00000009-B74A-4D29-9452-06A486C4973E}"/>
            </c:ext>
          </c:extLst>
        </c:ser>
        <c:ser>
          <c:idx val="1"/>
          <c:order val="2"/>
          <c:tx>
            <c:strRef>
              <c:f>Slide32_Datenblatt!$A$52</c:f>
              <c:strCache>
                <c:ptCount val="1"/>
                <c:pt idx="0">
                  <c:v>2016</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B-B74A-4D29-9452-06A486C4973E}"/>
              </c:ext>
            </c:extLst>
          </c:dPt>
          <c:dPt>
            <c:idx val="1"/>
            <c:invertIfNegative val="0"/>
            <c:bubble3D val="0"/>
            <c:spPr>
              <a:solidFill>
                <a:srgbClr val="6464FF"/>
              </a:solidFill>
              <a:ln w="25400">
                <a:noFill/>
              </a:ln>
            </c:spPr>
            <c:extLst>
              <c:ext xmlns:c16="http://schemas.microsoft.com/office/drawing/2014/chart" uri="{C3380CC4-5D6E-409C-BE32-E72D297353CC}">
                <c16:uniqueId val="{0000000D-B74A-4D29-9452-06A486C4973E}"/>
              </c:ext>
            </c:extLst>
          </c:dPt>
          <c:dLbls>
            <c:dLbl>
              <c:idx val="0"/>
              <c:tx>
                <c:strRef>
                  <c:f>Slide32_Datenblatt!$E$52</c:f>
                  <c:strCache>
                    <c:ptCount val="1"/>
                    <c:pt idx="0">
                      <c:v>8,3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{A5A92CFB-4495-4DB5-A4F6-DD603855CC5B}</c15:txfldGUID>
                      <c15:f>Slide32_Datenblatt!$E$52</c15:f>
                      <c15:dlblFieldTableCache>
                        <c:ptCount val="1"/>
                        <c:pt idx="0">
                          <c:v>8,3</c:v>
                        </c:pt>
                      </c15:dlblFieldTableCache>
                    </c15:dlblFTEntry>
                  </c15:dlblFieldTable>
                  <c15:showDataLabelsRange val="0"/>
                </c:ext>
                <c:ext xmlns:c16="http://schemas.microsoft.com/office/drawing/2014/chart" uri="{C3380CC4-5D6E-409C-BE32-E72D297353CC}">
                  <c16:uniqueId val="{0000000B-B74A-4D29-9452-06A486C4973E}"/>
                </c:ext>
              </c:extLst>
            </c:dLbl>
            <c:dLbl>
              <c:idx val="1"/>
              <c:tx>
                <c:strRef>
                  <c:f>Slide32_Datenblatt!$F$52</c:f>
                  <c:strCache>
                    <c:ptCount val="1"/>
                    <c:pt idx="0">
                      <c:v>25,6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{C2675493-553A-4EDB-8B50-8C4D9D09962C}</c15:txfldGUID>
                      <c15:f>Slide32_Datenblatt!$F$52</c15:f>
                      <c15:dlblFieldTableCache>
                        <c:ptCount val="1"/>
                        <c:pt idx="0">
                          <c:v>25,6</c:v>
                        </c:pt>
                      </c15:dlblFieldTableCache>
                    </c15:dlblFTEntry>
                  </c15:dlblFieldTable>
                  <c15:showDataLabelsRange val="0"/>
                </c:ext>
                <c:ext xmlns:c16="http://schemas.microsoft.com/office/drawing/2014/chart" uri="{C3380CC4-5D6E-409C-BE32-E72D297353CC}">
                  <c16:uniqueId val="{0000000D-B74A-4D29-9452-06A486C4973E}"/>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Slide32_Datenblatt!$B$49:$C$49</c:f>
              <c:strCache>
                <c:ptCount val="2"/>
                <c:pt idx="0">
                  <c:v>Erzeugnislager</c:v>
                </c:pt>
                <c:pt idx="1">
                  <c:v>Materiallager</c:v>
                </c:pt>
              </c:strCache>
            </c:strRef>
          </c:cat>
          <c:val>
            <c:numRef>
              <c:f>Slide32_Datenblatt!$B$52:$C$52</c:f>
              <c:numCache>
                <c:formatCode>#,##0</c:formatCode>
                <c:ptCount val="2"/>
                <c:pt idx="0">
                  <c:v>8.33</c:v>
                </c:pt>
                <c:pt idx="1">
                  <c:v>25.58</c:v>
                </c:pt>
              </c:numCache>
            </c:numRef>
          </c:val>
          <c:extLst>
            <c:ext xmlns:c16="http://schemas.microsoft.com/office/drawing/2014/chart" uri="{C3380CC4-5D6E-409C-BE32-E72D297353CC}">
              <c16:uniqueId val="{0000000E-B74A-4D29-9452-06A486C4973E}"/>
            </c:ext>
          </c:extLst>
        </c:ser>
        <c:ser>
          <c:idx val="3"/>
          <c:order val="3"/>
          <c:tx>
            <c:strRef>
              <c:f>Slide32_Datenblatt!$A$53</c:f>
              <c:strCache>
                <c:ptCount val="1"/>
                <c:pt idx="0">
                  <c:v>2017</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10-B74A-4D29-9452-06A486C4973E}"/>
              </c:ext>
            </c:extLst>
          </c:dPt>
          <c:dPt>
            <c:idx val="1"/>
            <c:invertIfNegative val="0"/>
            <c:bubble3D val="0"/>
            <c:spPr>
              <a:solidFill>
                <a:srgbClr val="6464FF"/>
              </a:solidFill>
              <a:ln w="25400">
                <a:noFill/>
              </a:ln>
            </c:spPr>
            <c:extLst>
              <c:ext xmlns:c16="http://schemas.microsoft.com/office/drawing/2014/chart" uri="{C3380CC4-5D6E-409C-BE32-E72D297353CC}">
                <c16:uniqueId val="{00000012-B74A-4D29-9452-06A486C4973E}"/>
              </c:ext>
            </c:extLst>
          </c:dPt>
          <c:dLbls>
            <c:dLbl>
              <c:idx val="0"/>
              <c:tx>
                <c:strRef>
                  <c:f>Slide32_Datenblatt!$E$53</c:f>
                  <c:strCache>
                    <c:ptCount val="1"/>
                    <c:pt idx="0">
                      <c:v>10,8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{DE342EAA-4947-467B-93A8-C812CC1FFBE8}</c15:txfldGUID>
                      <c15:f>Slide32_Datenblatt!$E$53</c15:f>
                      <c15:dlblFieldTableCache>
                        <c:ptCount val="1"/>
                        <c:pt idx="0">
                          <c:v>10,8</c:v>
                        </c:pt>
                      </c15:dlblFieldTableCache>
                    </c15:dlblFTEntry>
                  </c15:dlblFieldTable>
                  <c15:showDataLabelsRange val="0"/>
                </c:ext>
                <c:ext xmlns:c16="http://schemas.microsoft.com/office/drawing/2014/chart" uri="{C3380CC4-5D6E-409C-BE32-E72D297353CC}">
                  <c16:uniqueId val="{00000010-B74A-4D29-9452-06A486C4973E}"/>
                </c:ext>
              </c:extLst>
            </c:dLbl>
            <c:dLbl>
              <c:idx val="1"/>
              <c:tx>
                <c:strRef>
                  <c:f>Slide32_Datenblatt!$F$53</c:f>
                  <c:strCache>
                    <c:ptCount val="1"/>
                    <c:pt idx="0">
                      <c:v>34,3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{F584ED5F-FFD4-4827-9577-2C8057E1577E}</c15:txfldGUID>
                      <c15:f>Slide32_Datenblatt!$F$53</c15:f>
                      <c15:dlblFieldTableCache>
                        <c:ptCount val="1"/>
                        <c:pt idx="0">
                          <c:v>34,3</c:v>
                        </c:pt>
                      </c15:dlblFieldTableCache>
                    </c15:dlblFTEntry>
                  </c15:dlblFieldTable>
                  <c15:showDataLabelsRange val="0"/>
                </c:ext>
                <c:ext xmlns:c16="http://schemas.microsoft.com/office/drawing/2014/chart" uri="{C3380CC4-5D6E-409C-BE32-E72D297353CC}">
                  <c16:uniqueId val="{00000012-B74A-4D29-9452-06A486C4973E}"/>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Slide32_Datenblatt!$B$49:$C$49</c:f>
              <c:strCache>
                <c:ptCount val="2"/>
                <c:pt idx="0">
                  <c:v>Erzeugnislager</c:v>
                </c:pt>
                <c:pt idx="1">
                  <c:v>Materiallager</c:v>
                </c:pt>
              </c:strCache>
            </c:strRef>
          </c:cat>
          <c:val>
            <c:numRef>
              <c:f>Slide32_Datenblatt!$B$53:$C$53</c:f>
              <c:numCache>
                <c:formatCode>#,##0</c:formatCode>
                <c:ptCount val="2"/>
                <c:pt idx="0">
                  <c:v>10.82</c:v>
                </c:pt>
                <c:pt idx="1">
                  <c:v>34.28</c:v>
                </c:pt>
              </c:numCache>
            </c:numRef>
          </c:val>
          <c:extLst>
            <c:ext xmlns:c16="http://schemas.microsoft.com/office/drawing/2014/chart" uri="{C3380CC4-5D6E-409C-BE32-E72D297353CC}">
              <c16:uniqueId val="{00000013-B74A-4D29-9452-06A486C4973E}"/>
            </c:ext>
          </c:extLst>
        </c:ser>
        <c:ser>
          <c:idx val="4"/>
          <c:order val="4"/>
          <c:tx>
            <c:strRef>
              <c:f>Slide32_Datenblatt!$A$54</c:f>
              <c:strCache>
                <c:ptCount val="1"/>
                <c:pt idx="0">
                  <c:v>2018</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15-B74A-4D29-9452-06A486C4973E}"/>
              </c:ext>
            </c:extLst>
          </c:dPt>
          <c:dPt>
            <c:idx val="1"/>
            <c:invertIfNegative val="0"/>
            <c:bubble3D val="0"/>
            <c:spPr>
              <a:solidFill>
                <a:srgbClr val="6464FF"/>
              </a:solidFill>
              <a:ln w="25400">
                <a:noFill/>
              </a:ln>
            </c:spPr>
            <c:extLst>
              <c:ext xmlns:c16="http://schemas.microsoft.com/office/drawing/2014/chart" uri="{C3380CC4-5D6E-409C-BE32-E72D297353CC}">
                <c16:uniqueId val="{00000017-B74A-4D29-9452-06A486C4973E}"/>
              </c:ext>
            </c:extLst>
          </c:dPt>
          <c:dLbls>
            <c:dLbl>
              <c:idx val="0"/>
              <c:tx>
                <c:strRef>
                  <c:f>Slide32_Datenblatt!$E$54</c:f>
                  <c:strCache>
                    <c:ptCount val="1"/>
                    <c:pt idx="0">
                      <c:v>12,0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{29AF23C8-0493-45C6-B1E5-63F20AE22022}</c15:txfldGUID>
                      <c15:f>Slide32_Datenblatt!$E$54</c15:f>
                      <c15:dlblFieldTableCache>
                        <c:ptCount val="1"/>
                        <c:pt idx="0">
                          <c:v>12,0</c:v>
                        </c:pt>
                      </c15:dlblFieldTableCache>
                    </c15:dlblFTEntry>
                  </c15:dlblFieldTable>
                  <c15:showDataLabelsRange val="0"/>
                </c:ext>
                <c:ext xmlns:c16="http://schemas.microsoft.com/office/drawing/2014/chart" uri="{C3380CC4-5D6E-409C-BE32-E72D297353CC}">
                  <c16:uniqueId val="{00000015-B74A-4D29-9452-06A486C4973E}"/>
                </c:ext>
              </c:extLst>
            </c:dLbl>
            <c:dLbl>
              <c:idx val="1"/>
              <c:tx>
                <c:strRef>
                  <c:f>Slide32_Datenblatt!$F$54</c:f>
                  <c:strCache>
                    <c:ptCount val="1"/>
                    <c:pt idx="0">
                      <c:v>37,5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{FC51475D-23E8-4350-BB55-F2123FCA3680}</c15:txfldGUID>
                      <c15:f>Slide32_Datenblatt!$F$54</c15:f>
                      <c15:dlblFieldTableCache>
                        <c:ptCount val="1"/>
                        <c:pt idx="0">
                          <c:v>37,5</c:v>
                        </c:pt>
                      </c15:dlblFieldTableCache>
                    </c15:dlblFTEntry>
                  </c15:dlblFieldTable>
                  <c15:showDataLabelsRange val="0"/>
                </c:ext>
                <c:ext xmlns:c16="http://schemas.microsoft.com/office/drawing/2014/chart" uri="{C3380CC4-5D6E-409C-BE32-E72D297353CC}">
                  <c16:uniqueId val="{00000017-B74A-4D29-9452-06A486C4973E}"/>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Slide32_Datenblatt!$B$49:$C$49</c:f>
              <c:strCache>
                <c:ptCount val="2"/>
                <c:pt idx="0">
                  <c:v>Erzeugnislager</c:v>
                </c:pt>
                <c:pt idx="1">
                  <c:v>Materiallager</c:v>
                </c:pt>
              </c:strCache>
            </c:strRef>
          </c:cat>
          <c:val>
            <c:numRef>
              <c:f>Slide32_Datenblatt!$B$54:$C$54</c:f>
              <c:numCache>
                <c:formatCode>#,##0</c:formatCode>
                <c:ptCount val="2"/>
                <c:pt idx="0">
                  <c:v>11.95</c:v>
                </c:pt>
                <c:pt idx="1">
                  <c:v>37.520000000000003</c:v>
                </c:pt>
              </c:numCache>
            </c:numRef>
          </c:val>
          <c:extLst>
            <c:ext xmlns:c16="http://schemas.microsoft.com/office/drawing/2014/chart" uri="{C3380CC4-5D6E-409C-BE32-E72D297353CC}">
              <c16:uniqueId val="{00000018-B74A-4D29-9452-06A486C4973E}"/>
            </c:ext>
          </c:extLst>
        </c:ser>
        <c:dLbls>
          <c:showLegendKey val="0"/>
          <c:showVal val="0"/>
          <c:showCatName val="0"/>
          <c:showSerName val="0"/>
          <c:showPercent val="0"/>
          <c:showBubbleSize val="0"/>
        </c:dLbls>
        <c:gapWidth val="50"/>
        <c:overlap val="-10"/>
        <c:axId val="320301696"/>
        <c:axId val="320332160"/>
      </c:barChart>
      <c:barChart>
        <c:barDir val="col"/>
        <c:grouping val="clustered"/>
        <c:varyColors val="0"/>
        <c:ser>
          <c:idx val="5"/>
          <c:order val="8"/>
          <c:tx>
            <c:strRef>
              <c:f>Slide32_Datenblatt!$A$59</c:f>
              <c:strCache>
                <c:ptCount val="1"/>
                <c:pt idx="0">
                  <c:v>unsichtbar</c:v>
                </c:pt>
              </c:strCache>
            </c:strRef>
          </c:tx>
          <c:spPr>
            <a:noFill/>
            <a:ln w="25400">
              <a:noFill/>
            </a:ln>
          </c:spPr>
          <c:invertIfNegative val="0"/>
          <c:val>
            <c:numRef>
              <c:f>Slide32_Datenblatt!$B$59</c:f>
              <c:numCache>
                <c:formatCode>General</c:formatCode>
                <c:ptCount val="1"/>
                <c:pt idx="0">
                  <c:v>0</c:v>
                </c:pt>
              </c:numCache>
            </c:numRef>
          </c:val>
          <c:extLst>
            <c:ext xmlns:c16="http://schemas.microsoft.com/office/drawing/2014/chart" uri="{C3380CC4-5D6E-409C-BE32-E72D297353CC}">
              <c16:uniqueId val="{00000019-B74A-4D29-9452-06A486C4973E}"/>
            </c:ext>
          </c:extLst>
        </c:ser>
        <c:dLbls>
          <c:showLegendKey val="0"/>
          <c:showVal val="0"/>
          <c:showCatName val="0"/>
          <c:showSerName val="0"/>
          <c:showPercent val="0"/>
          <c:showBubbleSize val="0"/>
        </c:dLbls>
        <c:gapWidth val="150"/>
        <c:axId val="320333696"/>
        <c:axId val="320335232"/>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Slide32_Datenblatt!$L$68:$L$73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Slide32_Datenblatt!$M$68:$M$73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A-B74A-4D29-9452-06A486C4973E}"/>
            </c:ext>
          </c:extLst>
        </c:ser>
        <c:dLbls>
          <c:showLegendKey val="0"/>
          <c:showVal val="0"/>
          <c:showCatName val="0"/>
          <c:showSerName val="0"/>
          <c:showPercent val="0"/>
          <c:showBubbleSize val="0"/>
        </c:dLbls>
        <c:axId val="320301696"/>
        <c:axId val="320332160"/>
      </c:scatterChart>
      <c:scatterChart>
        <c:scatterStyle val="lineMarker"/>
        <c:varyColors val="0"/>
        <c:ser>
          <c:idx val="10"/>
          <c:order val="5"/>
          <c:tx>
            <c:v>beschriftung</c:v>
          </c:tx>
          <c:spPr>
            <a:ln w="28575">
              <a:noFill/>
            </a:ln>
          </c:spPr>
          <c:marker>
            <c:symbol val="none"/>
          </c:marker>
          <c:dLbls>
            <c:dLbl>
              <c:idx val="1"/>
              <c:tx>
                <c:strRef>
                  <c:f>Slide32_Datenblatt!$J$62</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{060B46A2-0D28-44DA-A04E-AD07C63E6B05}</c15:txfldGUID>
                      <c15:f>Slide32_Datenblatt!$J$62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1B-B74A-4D29-9452-06A486C4973E}"/>
                </c:ext>
              </c:extLst>
            </c:dLbl>
            <c:dLbl>
              <c:idx val="2"/>
              <c:tx>
                <c:strRef>
                  <c:f>Slide32_Datenblatt!$J$63</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{5451694C-2EF4-444C-9F23-C17BCB112E7B}</c15:txfldGUID>
                      <c15:f>Slide32_Datenblatt!$J$63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1C-B74A-4D29-9452-06A486C4973E}"/>
                </c:ext>
              </c:extLst>
            </c:dLbl>
            <c:dLbl>
              <c:idx val="3"/>
              <c:tx>
                <c:strRef>
                  <c:f>Slide32_Datenblatt!$J$64</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{570D6051-DAF0-45B7-82ED-F21AEBDA571C}</c15:txfldGUID>
                      <c15:f>Slide32_Datenblatt!$J$64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1D-B74A-4D29-9452-06A486C4973E}"/>
                </c:ext>
              </c:extLst>
            </c:dLbl>
            <c:dLbl>
              <c:idx val="4"/>
              <c:tx>
                <c:strRef>
                  <c:f>Slide32_Datenblatt!$J$65</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{617278D5-255A-40A6-8CCA-FB055290DFD8}</c15:txfldGUID>
                      <c15:f>Slide32_Datenblatt!$J$65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1E-B74A-4D29-9452-06A486C4973E}"/>
                </c:ext>
              </c:extLst>
            </c:dLbl>
            <c:dLbl>
              <c:idx val="5"/>
              <c:tx>
                <c:strRef>
                  <c:f>Slide32_Datenblatt!$J$66</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{EB833F51-C968-4E60-A2A5-4D86D1668715}</c15:txfldGUID>
                      <c15:f>Slide32_Datenblatt!$J$66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1F-B74A-4D29-9452-06A486C4973E}"/>
                </c:ext>
              </c:extLst>
            </c:dLbl>
            <c:dLbl>
              <c:idx val="6"/>
              <c:tx>
                <c:strRef>
                  <c:f>Slide32_Datenblatt!$J$68</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{0B766130-193F-48E0-9105-B93F120C2B3E}</c15:txfldGUID>
                      <c15:f>Slide32_Datenblatt!$J$68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0-B74A-4D29-9452-06A486C4973E}"/>
                </c:ext>
              </c:extLst>
            </c:dLbl>
            <c:dLbl>
              <c:idx val="7"/>
              <c:tx>
                <c:strRef>
                  <c:f>Slide32_Datenblatt!$J$69</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{C200855C-08A4-4847-96C1-9857E8437FF7}</c15:txfldGUID>
                      <c15:f>Slide32_Datenblatt!$J$69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1-B74A-4D29-9452-06A486C4973E}"/>
                </c:ext>
              </c:extLst>
            </c:dLbl>
            <c:dLbl>
              <c:idx val="8"/>
              <c:tx>
                <c:strRef>
                  <c:f>Slide32_Datenblatt!$J$70</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{300ECC45-F0C9-4397-9FC4-2744F21DAB27}</c15:txfldGUID>
                      <c15:f>Slide32_Datenblatt!$J$70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2-B74A-4D29-9452-06A486C4973E}"/>
                </c:ext>
              </c:extLst>
            </c:dLbl>
            <c:dLbl>
              <c:idx val="9"/>
              <c:tx>
                <c:strRef>
                  <c:f>Slide32_Datenblatt!$J$71</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{057E29F0-8F4E-431F-B04C-F1333A166E91}</c15:txfldGUID>
                      <c15:f>Slide32_Datenblatt!$J$71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3-B74A-4D29-9452-06A486C4973E}"/>
                </c:ext>
              </c:extLst>
            </c:dLbl>
            <c:dLbl>
              <c:idx val="10"/>
              <c:tx>
                <c:strRef>
                  <c:f>Slide32_Datenblatt!$J$72</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{D4931BAC-7C7A-4F62-A12E-36F2C745D256}</c15:txfldGUID>
                      <c15:f>Slide32_Datenblatt!$J$72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4-B74A-4D29-9452-06A486C4973E}"/>
                </c:ext>
              </c:extLst>
            </c:dLbl>
            <c:dLbl>
              <c:idx val="11"/>
              <c:delete val="1"/>
              <c:extLst>
                <c:ext xmlns:c15="http://schemas.microsoft.com/office/drawing/2012/chart" uri="{CE6537A1-D6FC-4f65-9D91-7224C49458BB}"/>
                <c:ext xmlns:c16="http://schemas.microsoft.com/office/drawing/2014/chart" uri="{C3380CC4-5D6E-409C-BE32-E72D297353CC}">
                  <c16:uniqueId val="{00000025-B74A-4D29-9452-06A486C4973E}"/>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Slide32_Datenblatt!$G$61:$G$72</c:f>
              <c:numCache>
                <c:formatCode>General</c:formatCode>
                <c:ptCount val="12"/>
                <c:pt idx="0">
                  <c:v>0.45</c:v>
                </c:pt>
                <c:pt idx="1">
                  <c:v>0.54500000000000004</c:v>
                </c:pt>
                <c:pt idx="2">
                  <c:v>0.73250000000000004</c:v>
                </c:pt>
                <c:pt idx="3">
                  <c:v>0.92</c:v>
                </c:pt>
                <c:pt idx="4">
                  <c:v>1.1074999999999999</c:v>
                </c:pt>
                <c:pt idx="5">
                  <c:v>1.2949999999999999</c:v>
                </c:pt>
                <c:pt idx="6">
                  <c:v>1.5449999999999999</c:v>
                </c:pt>
                <c:pt idx="7">
                  <c:v>1.7324999999999999</c:v>
                </c:pt>
                <c:pt idx="8">
                  <c:v>1.92</c:v>
                </c:pt>
                <c:pt idx="9">
                  <c:v>2.1074999999999999</c:v>
                </c:pt>
                <c:pt idx="10">
                  <c:v>2.2949999999999999</c:v>
                </c:pt>
                <c:pt idx="11">
                  <c:v>2.4824999999999999</c:v>
                </c:pt>
              </c:numCache>
            </c:numRef>
          </c:xVal>
          <c:yVal>
            <c:numRef>
              <c:f>Slide32_Datenblatt!$H$61:$H$72</c:f>
              <c:numCache>
                <c:formatCode>0.00</c:formatCode>
                <c:ptCount val="12"/>
                <c:pt idx="1">
                  <c:v>-1.8760000000000003</c:v>
                </c:pt>
                <c:pt idx="2">
                  <c:v>-1.8760000000000003</c:v>
                </c:pt>
                <c:pt idx="3">
                  <c:v>-1.8760000000000003</c:v>
                </c:pt>
                <c:pt idx="4">
                  <c:v>-1.8760000000000003</c:v>
                </c:pt>
                <c:pt idx="5">
                  <c:v>-1.8760000000000003</c:v>
                </c:pt>
                <c:pt idx="6">
                  <c:v>-1.8760000000000003</c:v>
                </c:pt>
                <c:pt idx="7">
                  <c:v>-1.8760000000000003</c:v>
                </c:pt>
                <c:pt idx="8">
                  <c:v>-1.8760000000000003</c:v>
                </c:pt>
                <c:pt idx="9">
                  <c:v>-1.8760000000000003</c:v>
                </c:pt>
                <c:pt idx="10">
                  <c:v>-1.8760000000000003</c:v>
                </c:pt>
                <c:pt idx="11">
                  <c:v>-1.8760000000000003</c:v>
                </c:pt>
              </c:numCache>
            </c:numRef>
          </c:yVal>
          <c:smooth val="0"/>
          <c:extLst>
            <c:ext xmlns:c16="http://schemas.microsoft.com/office/drawing/2014/chart" uri="{C3380CC4-5D6E-409C-BE32-E72D297353CC}">
              <c16:uniqueId val="{00000026-B74A-4D29-9452-06A486C4973E}"/>
            </c:ext>
          </c:extLst>
        </c:ser>
        <c:ser>
          <c:idx val="9"/>
          <c:order val="6"/>
          <c:tx>
            <c:v>Achse</c:v>
          </c:tx>
          <c:spPr>
            <a:ln w="38100">
              <a:solidFill>
                <a:srgbClr val="000000"/>
              </a:solidFill>
              <a:prstDash val="solid"/>
            </a:ln>
          </c:spPr>
          <c:marker>
            <c:symbol val="none"/>
          </c:marker>
          <c:xVal>
            <c:numRef>
              <c:f>Slide32_Datenblatt!$L$61:$L$67</c:f>
              <c:numCache>
                <c:formatCode>General</c:formatCode>
                <c:ptCount val="7"/>
                <c:pt idx="0">
                  <c:v>0.52500000000000002</c:v>
                </c:pt>
                <c:pt idx="1">
                  <c:v>0.54500000000000004</c:v>
                </c:pt>
                <c:pt idx="2">
                  <c:v>0.72499999999999998</c:v>
                </c:pt>
                <c:pt idx="3">
                  <c:v>0.91500000000000004</c:v>
                </c:pt>
                <c:pt idx="4">
                  <c:v>1.1000000000000001</c:v>
                </c:pt>
                <c:pt idx="5">
                  <c:v>1.4750000000000001</c:v>
                </c:pt>
                <c:pt idx="6">
                  <c:v>1.4750000000000001</c:v>
                </c:pt>
              </c:numCache>
            </c:numRef>
          </c:xVal>
          <c:yVal>
            <c:numRef>
              <c:f>Slide32_Datenblatt!$M$61:$M$67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27-B74A-4D29-9452-06A486C4973E}"/>
            </c:ext>
          </c:extLst>
        </c:ser>
        <c:ser>
          <c:idx val="11"/>
          <c:order val="7"/>
          <c:tx>
            <c:v>rubrik</c:v>
          </c:tx>
          <c:spPr>
            <a:ln w="28575">
              <a:noFill/>
            </a:ln>
          </c:spPr>
          <c:marker>
            <c:symbol val="none"/>
          </c:marker>
          <c:dLbls>
            <c:dLbl>
              <c:idx val="0"/>
              <c:layout>
                <c:manualLayout>
                  <c:x val="7.9648004457299262E-3"/>
                  <c:y val="-4.4893378226705299E-4"/>
                </c:manualLayout>
              </c:layout>
              <c:tx>
                <c:strRef>
                  <c:f>Slide32_Datenblatt!$A$4</c:f>
                  <c:strCache>
                    <c:ptCount val="1"/>
                    <c:pt idx="0">
                      <c:v>Erzeugnislager</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{901D3CB6-F02A-4ECC-BFB5-29187D0AAB45}</c15:txfldGUID>
                      <c15:f>Slide32_Datenblatt!$A$4</c15:f>
                      <c15:dlblFieldTableCache>
                        <c:ptCount val="1"/>
                        <c:pt idx="0">
                          <c:v>Erzeugnislager</c:v>
                        </c:pt>
                      </c15:dlblFieldTableCache>
                    </c15:dlblFTEntry>
                  </c15:dlblFieldTable>
                  <c15:showDataLabelsRange val="0"/>
                </c:ext>
                <c:ext xmlns:c16="http://schemas.microsoft.com/office/drawing/2014/chart" uri="{C3380CC4-5D6E-409C-BE32-E72D297353CC}">
                  <c16:uniqueId val="{00000028-B74A-4D29-9452-06A486C4973E}"/>
                </c:ext>
              </c:extLst>
            </c:dLbl>
            <c:dLbl>
              <c:idx val="1"/>
              <c:delete val="1"/>
              <c:extLst>
                <c:ext xmlns:c15="http://schemas.microsoft.com/office/drawing/2012/chart" uri="{CE6537A1-D6FC-4f65-9D91-7224C49458BB}"/>
                <c:ext xmlns:c16="http://schemas.microsoft.com/office/drawing/2014/chart" uri="{C3380CC4-5D6E-409C-BE32-E72D297353CC}">
                  <c16:uniqueId val="{00000029-B74A-4D29-9452-06A486C4973E}"/>
                </c:ext>
              </c:extLst>
            </c:dLbl>
            <c:dLbl>
              <c:idx val="2"/>
              <c:delete val="1"/>
              <c:extLst>
                <c:ext xmlns:c15="http://schemas.microsoft.com/office/drawing/2012/chart" uri="{CE6537A1-D6FC-4f65-9D91-7224C49458BB}"/>
                <c:ext xmlns:c16="http://schemas.microsoft.com/office/drawing/2014/chart" uri="{C3380CC4-5D6E-409C-BE32-E72D297353CC}">
                  <c16:uniqueId val="{0000002A-B74A-4D29-9452-06A486C4973E}"/>
                </c:ext>
              </c:extLst>
            </c:dLbl>
            <c:dLbl>
              <c:idx val="3"/>
              <c:delete val="1"/>
              <c:extLst>
                <c:ext xmlns:c15="http://schemas.microsoft.com/office/drawing/2012/chart" uri="{CE6537A1-D6FC-4f65-9D91-7224C49458BB}"/>
                <c:ext xmlns:c16="http://schemas.microsoft.com/office/drawing/2014/chart" uri="{C3380CC4-5D6E-409C-BE32-E72D297353CC}">
                  <c16:uniqueId val="{0000002B-B74A-4D29-9452-06A486C4973E}"/>
                </c:ext>
              </c:extLst>
            </c:dLbl>
            <c:dLbl>
              <c:idx val="4"/>
              <c:delete val="1"/>
              <c:extLst>
                <c:ext xmlns:c15="http://schemas.microsoft.com/office/drawing/2012/chart" uri="{CE6537A1-D6FC-4f65-9D91-7224C49458BB}"/>
                <c:ext xmlns:c16="http://schemas.microsoft.com/office/drawing/2014/chart" uri="{C3380CC4-5D6E-409C-BE32-E72D297353CC}">
                  <c16:uniqueId val="{0000002C-B74A-4D29-9452-06A486C4973E}"/>
                </c:ext>
              </c:extLst>
            </c:dLbl>
            <c:dLbl>
              <c:idx val="5"/>
              <c:delete val="1"/>
              <c:extLst>
                <c:ext xmlns:c15="http://schemas.microsoft.com/office/drawing/2012/chart" uri="{CE6537A1-D6FC-4f65-9D91-7224C49458BB}"/>
                <c:ext xmlns:c16="http://schemas.microsoft.com/office/drawing/2014/chart" uri="{C3380CC4-5D6E-409C-BE32-E72D297353CC}">
                  <c16:uniqueId val="{0000002D-B74A-4D29-9452-06A486C4973E}"/>
                </c:ext>
              </c:extLst>
            </c:dLbl>
            <c:dLbl>
              <c:idx val="6"/>
              <c:layout>
                <c:manualLayout>
                  <c:x val="1.2647368090435099E-2"/>
                  <c:y val="-2.1324354657687845E-3"/>
                </c:manualLayout>
              </c:layout>
              <c:tx>
                <c:strRef>
                  <c:f>Slide32_Datenblatt!$A$5</c:f>
                  <c:strCache>
                    <c:ptCount val="1"/>
                    <c:pt idx="0">
                      <c:v>Materiallager</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{E8AFD607-FDB3-4778-81FC-15B0EFB52A4C}</c15:txfldGUID>
                      <c15:f>Slide32_Datenblatt!$A$5</c15:f>
                      <c15:dlblFieldTableCache>
                        <c:ptCount val="1"/>
                        <c:pt idx="0">
                          <c:v>Materiallager</c:v>
                        </c:pt>
                      </c15:dlblFieldTableCache>
                    </c15:dlblFTEntry>
                  </c15:dlblFieldTable>
                  <c15:showDataLabelsRange val="0"/>
                </c:ext>
                <c:ext xmlns:c16="http://schemas.microsoft.com/office/drawing/2014/chart" uri="{C3380CC4-5D6E-409C-BE32-E72D297353CC}">
                  <c16:uniqueId val="{0000002E-B74A-4D29-9452-06A486C4973E}"/>
                </c:ext>
              </c:extLst>
            </c:dLbl>
            <c:dLbl>
              <c:idx val="7"/>
              <c:delete val="1"/>
              <c:extLst>
                <c:ext xmlns:c15="http://schemas.microsoft.com/office/drawing/2012/chart" uri="{CE6537A1-D6FC-4f65-9D91-7224C49458BB}"/>
                <c:ext xmlns:c16="http://schemas.microsoft.com/office/drawing/2014/chart" uri="{C3380CC4-5D6E-409C-BE32-E72D297353CC}">
                  <c16:uniqueId val="{0000002F-B74A-4D29-9452-06A486C4973E}"/>
                </c:ext>
              </c:extLst>
            </c:dLbl>
            <c:dLbl>
              <c:idx val="8"/>
              <c:delete val="1"/>
              <c:extLst>
                <c:ext xmlns:c15="http://schemas.microsoft.com/office/drawing/2012/chart" uri="{CE6537A1-D6FC-4f65-9D91-7224C49458BB}"/>
                <c:ext xmlns:c16="http://schemas.microsoft.com/office/drawing/2014/chart" uri="{C3380CC4-5D6E-409C-BE32-E72D297353CC}">
                  <c16:uniqueId val="{00000030-B74A-4D29-9452-06A486C4973E}"/>
                </c:ext>
              </c:extLst>
            </c:dLbl>
            <c:dLbl>
              <c:idx val="9"/>
              <c:delete val="1"/>
              <c:extLst>
                <c:ext xmlns:c15="http://schemas.microsoft.com/office/drawing/2012/chart" uri="{CE6537A1-D6FC-4f65-9D91-7224C49458BB}"/>
                <c:ext xmlns:c16="http://schemas.microsoft.com/office/drawing/2014/chart" uri="{C3380CC4-5D6E-409C-BE32-E72D297353CC}">
                  <c16:uniqueId val="{00000031-B74A-4D29-9452-06A486C4973E}"/>
                </c:ext>
              </c:extLst>
            </c:dLbl>
            <c:dLbl>
              <c:idx val="10"/>
              <c:delete val="1"/>
              <c:extLst>
                <c:ext xmlns:c15="http://schemas.microsoft.com/office/drawing/2012/chart" uri="{CE6537A1-D6FC-4f65-9D91-7224C49458BB}"/>
                <c:ext xmlns:c16="http://schemas.microsoft.com/office/drawing/2014/chart" uri="{C3380CC4-5D6E-409C-BE32-E72D297353CC}">
                  <c16:uniqueId val="{00000032-B74A-4D29-9452-06A486C4973E}"/>
                </c:ext>
              </c:extLst>
            </c:dLbl>
            <c:dLbl>
              <c:idx val="11"/>
              <c:delete val="1"/>
              <c:extLst>
                <c:ext xmlns:c15="http://schemas.microsoft.com/office/drawing/2012/chart" uri="{CE6537A1-D6FC-4f65-9D91-7224C49458BB}"/>
                <c:ext xmlns:c16="http://schemas.microsoft.com/office/drawing/2014/chart" uri="{C3380CC4-5D6E-409C-BE32-E72D297353CC}">
                  <c16:uniqueId val="{00000033-B74A-4D29-9452-06A486C4973E}"/>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Slide32_Datenblatt!$O$61:$O$72</c:f>
              <c:numCache>
                <c:formatCode>General</c:formatCode>
                <c:ptCount val="12"/>
                <c:pt idx="0">
                  <c:v>0.52500000000000002</c:v>
                </c:pt>
                <c:pt idx="1">
                  <c:v>0.54500000000000004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numCache>
            </c:numRef>
          </c:xVal>
          <c:yVal>
            <c:numRef>
              <c:f>Slide32_Datenblatt!$P$61:$P$72</c:f>
              <c:numCache>
                <c:formatCode>#,##0</c:formatCode>
                <c:ptCount val="12"/>
                <c:pt idx="0">
                  <c:v>-9.3800000000000008</c:v>
                </c:pt>
                <c:pt idx="1">
                  <c:v>-9.3800000000000008</c:v>
                </c:pt>
                <c:pt idx="2">
                  <c:v>-9.3800000000000008</c:v>
                </c:pt>
                <c:pt idx="3">
                  <c:v>-9.3800000000000008</c:v>
                </c:pt>
                <c:pt idx="4">
                  <c:v>-9.3800000000000008</c:v>
                </c:pt>
                <c:pt idx="5">
                  <c:v>-9.3800000000000008</c:v>
                </c:pt>
                <c:pt idx="6">
                  <c:v>-9.3800000000000008</c:v>
                </c:pt>
                <c:pt idx="7">
                  <c:v>-9.3800000000000008</c:v>
                </c:pt>
                <c:pt idx="8">
                  <c:v>-9.3800000000000008</c:v>
                </c:pt>
                <c:pt idx="9">
                  <c:v>-9.3800000000000008</c:v>
                </c:pt>
                <c:pt idx="10">
                  <c:v>-9.3800000000000008</c:v>
                </c:pt>
                <c:pt idx="11">
                  <c:v>-9.3800000000000008</c:v>
                </c:pt>
              </c:numCache>
            </c:numRef>
          </c:yVal>
          <c:smooth val="0"/>
          <c:extLst>
            <c:ext xmlns:c16="http://schemas.microsoft.com/office/drawing/2014/chart" uri="{C3380CC4-5D6E-409C-BE32-E72D297353CC}">
              <c16:uniqueId val="{00000034-B74A-4D29-9452-06A486C4973E}"/>
            </c:ext>
          </c:extLst>
        </c:ser>
        <c:dLbls>
          <c:showLegendKey val="0"/>
          <c:showVal val="0"/>
          <c:showCatName val="0"/>
          <c:showSerName val="0"/>
          <c:showPercent val="0"/>
          <c:showBubbleSize val="0"/>
        </c:dLbls>
        <c:axId val="320333696"/>
        <c:axId val="320335232"/>
      </c:scatterChart>
      <c:catAx>
        <c:axId val="320301696"/>
        <c:scaling>
          <c:orientation val="minMax"/>
        </c:scaling>
        <c:delete val="0"/>
        <c:axPos val="b"/>
        <c:numFmt formatCode="General" sourceLinked="0"/>
        <c:majorTickMark val="out"/>
        <c:minorTickMark val="none"/>
        <c:tickLblPos val="none"/>
        <c:spPr>
          <a:ln w="9525">
            <a:noFill/>
          </a:ln>
        </c:spPr>
        <c:crossAx val="320332160"/>
        <c:crosses val="autoZero"/>
        <c:auto val="0"/>
        <c:lblAlgn val="ctr"/>
        <c:lblOffset val="100"/>
        <c:tickMarkSkip val="1"/>
        <c:noMultiLvlLbl val="0"/>
      </c:catAx>
      <c:valAx>
        <c:axId val="320332160"/>
        <c:scaling>
          <c:orientation val="minMax"/>
        </c:scaling>
        <c:delete val="1"/>
        <c:axPos val="l"/>
        <c:numFmt formatCode="#,##0" sourceLinked="1"/>
        <c:majorTickMark val="out"/>
        <c:minorTickMark val="none"/>
        <c:tickLblPos val="nextTo"/>
        <c:crossAx val="320301696"/>
        <c:crosses val="autoZero"/>
        <c:crossBetween val="between"/>
      </c:valAx>
      <c:catAx>
        <c:axId val="320333696"/>
        <c:scaling>
          <c:orientation val="minMax"/>
        </c:scaling>
        <c:delete val="1"/>
        <c:axPos val="b"/>
        <c:majorTickMark val="out"/>
        <c:minorTickMark val="none"/>
        <c:tickLblPos val="nextTo"/>
        <c:crossAx val="320335232"/>
        <c:crosses val="autoZero"/>
        <c:auto val="1"/>
        <c:lblAlgn val="ctr"/>
        <c:lblOffset val="100"/>
        <c:noMultiLvlLbl val="0"/>
      </c:catAx>
      <c:valAx>
        <c:axId val="320335232"/>
        <c:scaling>
          <c:orientation val="minMax"/>
        </c:scaling>
        <c:delete val="1"/>
        <c:axPos val="r"/>
        <c:numFmt formatCode="General" sourceLinked="1"/>
        <c:majorTickMark val="out"/>
        <c:minorTickMark val="none"/>
        <c:tickLblPos val="nextTo"/>
        <c:crossAx val="320333696"/>
        <c:crosses val="max"/>
        <c:crossBetween val="between"/>
      </c:valAx>
      <c:spPr>
        <a:no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Slide33_Datenblatt!$A$50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F5FC-4359-8ACA-F35E6954D4B0}"/>
              </c:ext>
            </c:extLst>
          </c:dPt>
          <c:dPt>
            <c:idx val="1"/>
            <c:invertIfNegative val="0"/>
            <c:bubble3D val="0"/>
            <c:spPr>
              <a:solidFill>
                <a:srgbClr val="4848FF"/>
              </a:solidFill>
              <a:ln w="25400">
                <a:noFill/>
              </a:ln>
            </c:spPr>
            <c:extLst>
              <c:ext xmlns:c16="http://schemas.microsoft.com/office/drawing/2014/chart" uri="{C3380CC4-5D6E-409C-BE32-E72D297353CC}">
                <c16:uniqueId val="{00000003-F5FC-4359-8ACA-F35E6954D4B0}"/>
              </c:ext>
            </c:extLst>
          </c:dPt>
          <c:dPt>
            <c:idx val="2"/>
            <c:invertIfNegative val="0"/>
            <c:bubble3D val="0"/>
            <c:spPr>
              <a:solidFill>
                <a:srgbClr val="4848FF"/>
              </a:solidFill>
              <a:ln w="25400">
                <a:noFill/>
              </a:ln>
            </c:spPr>
            <c:extLst>
              <c:ext xmlns:c16="http://schemas.microsoft.com/office/drawing/2014/chart" uri="{C3380CC4-5D6E-409C-BE32-E72D297353CC}">
                <c16:uniqueId val="{00000005-F5FC-4359-8ACA-F35E6954D4B0}"/>
              </c:ext>
            </c:extLst>
          </c:dPt>
          <c:dLbls>
            <c:dLbl>
              <c:idx val="0"/>
              <c:tx>
                <c:strRef>
                  <c:f>Slide33_Datenblatt!$E$50</c:f>
                  <c:strCache>
                    <c:ptCount val="1"/>
                    <c:pt idx="0">
                      <c:v>6,0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{6077A0F7-6CBC-4C08-A030-CF6358825259}</c15:txfldGUID>
                      <c15:f>Slide33_Datenblatt!$E$50</c15:f>
                      <c15:dlblFieldTableCache>
                        <c:ptCount val="1"/>
                        <c:pt idx="0">
                          <c:v>6,0</c:v>
                        </c:pt>
                      </c15:dlblFieldTableCache>
                    </c15:dlblFTEntry>
                  </c15:dlblFieldTable>
                  <c15:showDataLabelsRange val="0"/>
                </c:ext>
                <c:ext xmlns:c16="http://schemas.microsoft.com/office/drawing/2014/chart" uri="{C3380CC4-5D6E-409C-BE32-E72D297353CC}">
                  <c16:uniqueId val="{00000001-F5FC-4359-8ACA-F35E6954D4B0}"/>
                </c:ext>
              </c:extLst>
            </c:dLbl>
            <c:dLbl>
              <c:idx val="1"/>
              <c:tx>
                <c:strRef>
                  <c:f>Slide33_Datenblatt!$F$50</c:f>
                  <c:strCache>
                    <c:ptCount val="1"/>
                    <c:pt idx="0">
                      <c:v>76,7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{CBEAF488-D731-4047-B430-FDFB75B4560E}</c15:txfldGUID>
                      <c15:f>Slide33_Datenblatt!$F$50</c15:f>
                      <c15:dlblFieldTableCache>
                        <c:ptCount val="1"/>
                        <c:pt idx="0">
                          <c:v>76,7</c:v>
                        </c:pt>
                      </c15:dlblFieldTableCache>
                    </c15:dlblFTEntry>
                  </c15:dlblFieldTable>
                  <c15:showDataLabelsRange val="0"/>
                </c:ext>
                <c:ext xmlns:c16="http://schemas.microsoft.com/office/drawing/2014/chart" uri="{C3380CC4-5D6E-409C-BE32-E72D297353CC}">
                  <c16:uniqueId val="{00000003-F5FC-4359-8ACA-F35E6954D4B0}"/>
                </c:ext>
              </c:extLst>
            </c:dLbl>
            <c:dLbl>
              <c:idx val="2"/>
              <c:tx>
                <c:strRef>
                  <c:f>Slide33_Datenblatt!$G$50</c:f>
                  <c:strCache>
                    <c:ptCount val="1"/>
                    <c:pt idx="0">
                      <c:v>4.636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{14878431-7D01-4473-BC38-88D597166659}</c15:txfldGUID>
                      <c15:f>Slide33_Datenblatt!$G$50</c15:f>
                      <c15:dlblFieldTableCache>
                        <c:ptCount val="1"/>
                        <c:pt idx="0">
                          <c:v>4.636</c:v>
                        </c:pt>
                      </c15:dlblFieldTableCache>
                    </c15:dlblFTEntry>
                  </c15:dlblFieldTable>
                  <c15:showDataLabelsRange val="0"/>
                </c:ext>
                <c:ext xmlns:c16="http://schemas.microsoft.com/office/drawing/2014/chart" uri="{C3380CC4-5D6E-409C-BE32-E72D297353CC}">
                  <c16:uniqueId val="{00000005-F5FC-4359-8ACA-F35E6954D4B0}"/>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Slide33_Datenblatt!$B$49:$D$49</c:f>
              <c:strCache>
                <c:ptCount val="3"/>
                <c:pt idx="0">
                  <c:v>Erzeugnislager 
in Tagen</c:v>
                </c:pt>
                <c:pt idx="1">
                  <c:v>Unfertige-, fertige Erzeugnisse</c:v>
                </c:pt>
                <c:pt idx="2">
                  <c:v>Umsatzerlöse
</c:v>
                </c:pt>
              </c:strCache>
            </c:strRef>
          </c:cat>
          <c:val>
            <c:numRef>
              <c:f>Slide33_Datenblatt!$I$50:$K$50</c:f>
              <c:numCache>
                <c:formatCode>General</c:formatCode>
                <c:ptCount val="3"/>
                <c:pt idx="0">
                  <c:v>2308452.1213389123</c:v>
                </c:pt>
                <c:pt idx="1">
                  <c:v>76662</c:v>
                </c:pt>
                <c:pt idx="2">
                  <c:v>4636303</c:v>
                </c:pt>
              </c:numCache>
            </c:numRef>
          </c:val>
          <c:extLst>
            <c:ext xmlns:c16="http://schemas.microsoft.com/office/drawing/2014/chart" uri="{C3380CC4-5D6E-409C-BE32-E72D297353CC}">
              <c16:uniqueId val="{00000006-F5FC-4359-8ACA-F35E6954D4B0}"/>
            </c:ext>
          </c:extLst>
        </c:ser>
        <c:ser>
          <c:idx val="2"/>
          <c:order val="1"/>
          <c:tx>
            <c:strRef>
              <c:f>Slide33_Datenblatt!$A$51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8-F5FC-4359-8ACA-F35E6954D4B0}"/>
              </c:ext>
            </c:extLst>
          </c:dPt>
          <c:dPt>
            <c:idx val="1"/>
            <c:invertIfNegative val="0"/>
            <c:bubble3D val="0"/>
            <c:spPr>
              <a:solidFill>
                <a:srgbClr val="4848FF"/>
              </a:solidFill>
              <a:ln w="25400">
                <a:noFill/>
              </a:ln>
            </c:spPr>
            <c:extLst>
              <c:ext xmlns:c16="http://schemas.microsoft.com/office/drawing/2014/chart" uri="{C3380CC4-5D6E-409C-BE32-E72D297353CC}">
                <c16:uniqueId val="{0000000A-F5FC-4359-8ACA-F35E6954D4B0}"/>
              </c:ext>
            </c:extLst>
          </c:dPt>
          <c:dPt>
            <c:idx val="2"/>
            <c:invertIfNegative val="0"/>
            <c:bubble3D val="0"/>
            <c:spPr>
              <a:solidFill>
                <a:srgbClr val="4848FF"/>
              </a:solidFill>
              <a:ln w="25400">
                <a:noFill/>
              </a:ln>
            </c:spPr>
            <c:extLst>
              <c:ext xmlns:c16="http://schemas.microsoft.com/office/drawing/2014/chart" uri="{C3380CC4-5D6E-409C-BE32-E72D297353CC}">
                <c16:uniqueId val="{0000000C-F5FC-4359-8ACA-F35E6954D4B0}"/>
              </c:ext>
            </c:extLst>
          </c:dPt>
          <c:dLbls>
            <c:dLbl>
              <c:idx val="0"/>
              <c:tx>
                <c:strRef>
                  <c:f>Slide33_Datenblatt!$E$51</c:f>
                  <c:strCache>
                    <c:ptCount val="1"/>
                    <c:pt idx="0">
                      <c:v>6,0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{B4F7FDDF-67DF-4147-8249-D7E9BD1B2DF0}</c15:txfldGUID>
                      <c15:f>Slide33_Datenblatt!$E$51</c15:f>
                      <c15:dlblFieldTableCache>
                        <c:ptCount val="1"/>
                        <c:pt idx="0">
                          <c:v>6,0</c:v>
                        </c:pt>
                      </c15:dlblFieldTableCache>
                    </c15:dlblFTEntry>
                  </c15:dlblFieldTable>
                  <c15:showDataLabelsRange val="0"/>
                </c:ext>
                <c:ext xmlns:c16="http://schemas.microsoft.com/office/drawing/2014/chart" uri="{C3380CC4-5D6E-409C-BE32-E72D297353CC}">
                  <c16:uniqueId val="{00000008-F5FC-4359-8ACA-F35E6954D4B0}"/>
                </c:ext>
              </c:extLst>
            </c:dLbl>
            <c:dLbl>
              <c:idx val="1"/>
              <c:tx>
                <c:strRef>
                  <c:f>Slide33_Datenblatt!$F$51</c:f>
                  <c:strCache>
                    <c:ptCount val="1"/>
                    <c:pt idx="0">
                      <c:v>75,8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{B32F9925-26A8-4789-847A-8722624EB9D9}</c15:txfldGUID>
                      <c15:f>Slide33_Datenblatt!$F$51</c15:f>
                      <c15:dlblFieldTableCache>
                        <c:ptCount val="1"/>
                        <c:pt idx="0">
                          <c:v>75,8</c:v>
                        </c:pt>
                      </c15:dlblFieldTableCache>
                    </c15:dlblFTEntry>
                  </c15:dlblFieldTable>
                  <c15:showDataLabelsRange val="0"/>
                </c:ext>
                <c:ext xmlns:c16="http://schemas.microsoft.com/office/drawing/2014/chart" uri="{C3380CC4-5D6E-409C-BE32-E72D297353CC}">
                  <c16:uniqueId val="{0000000A-F5FC-4359-8ACA-F35E6954D4B0}"/>
                </c:ext>
              </c:extLst>
            </c:dLbl>
            <c:dLbl>
              <c:idx val="2"/>
              <c:tx>
                <c:strRef>
                  <c:f>Slide33_Datenblatt!$G$51</c:f>
                  <c:strCache>
                    <c:ptCount val="1"/>
                    <c:pt idx="0">
                      <c:v>4.567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{E2441004-3786-4438-B1C9-87AFFACB2361}</c15:txfldGUID>
                      <c15:f>Slide33_Datenblatt!$G$51</c15:f>
                      <c15:dlblFieldTableCache>
                        <c:ptCount val="1"/>
                        <c:pt idx="0">
                          <c:v>4.567</c:v>
                        </c:pt>
                      </c15:dlblFieldTableCache>
                    </c15:dlblFTEntry>
                  </c15:dlblFieldTable>
                  <c15:showDataLabelsRange val="0"/>
                </c:ext>
                <c:ext xmlns:c16="http://schemas.microsoft.com/office/drawing/2014/chart" uri="{C3380CC4-5D6E-409C-BE32-E72D297353CC}">
                  <c16:uniqueId val="{0000000C-F5FC-4359-8ACA-F35E6954D4B0}"/>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Slide33_Datenblatt!$B$49:$D$49</c:f>
              <c:strCache>
                <c:ptCount val="3"/>
                <c:pt idx="0">
                  <c:v>Erzeugnislager 
in Tagen</c:v>
                </c:pt>
                <c:pt idx="1">
                  <c:v>Unfertige-, fertige Erzeugnisse</c:v>
                </c:pt>
                <c:pt idx="2">
                  <c:v>Umsatzerlöse
</c:v>
                </c:pt>
              </c:strCache>
            </c:strRef>
          </c:cat>
          <c:val>
            <c:numRef>
              <c:f>Slide33_Datenblatt!$I$51:$K$51</c:f>
              <c:numCache>
                <c:formatCode>General</c:formatCode>
                <c:ptCount val="3"/>
                <c:pt idx="0">
                  <c:v>2316211.6242677826</c:v>
                </c:pt>
                <c:pt idx="1">
                  <c:v>75789</c:v>
                </c:pt>
                <c:pt idx="2">
                  <c:v>4567244</c:v>
                </c:pt>
              </c:numCache>
            </c:numRef>
          </c:val>
          <c:extLst>
            <c:ext xmlns:c16="http://schemas.microsoft.com/office/drawing/2014/chart" uri="{C3380CC4-5D6E-409C-BE32-E72D297353CC}">
              <c16:uniqueId val="{0000000D-F5FC-4359-8ACA-F35E6954D4B0}"/>
            </c:ext>
          </c:extLst>
        </c:ser>
        <c:ser>
          <c:idx val="1"/>
          <c:order val="2"/>
          <c:tx>
            <c:strRef>
              <c:f>Slide33_Datenblatt!$A$52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F-F5FC-4359-8ACA-F35E6954D4B0}"/>
              </c:ext>
            </c:extLst>
          </c:dPt>
          <c:dPt>
            <c:idx val="1"/>
            <c:invertIfNegative val="0"/>
            <c:bubble3D val="0"/>
            <c:spPr>
              <a:solidFill>
                <a:srgbClr val="4848FF"/>
              </a:solidFill>
              <a:ln w="25400">
                <a:noFill/>
              </a:ln>
            </c:spPr>
            <c:extLst>
              <c:ext xmlns:c16="http://schemas.microsoft.com/office/drawing/2014/chart" uri="{C3380CC4-5D6E-409C-BE32-E72D297353CC}">
                <c16:uniqueId val="{00000011-F5FC-4359-8ACA-F35E6954D4B0}"/>
              </c:ext>
            </c:extLst>
          </c:dPt>
          <c:dPt>
            <c:idx val="2"/>
            <c:invertIfNegative val="0"/>
            <c:bubble3D val="0"/>
            <c:spPr>
              <a:solidFill>
                <a:srgbClr val="4848FF"/>
              </a:solidFill>
              <a:ln w="25400">
                <a:noFill/>
              </a:ln>
            </c:spPr>
            <c:extLst>
              <c:ext xmlns:c16="http://schemas.microsoft.com/office/drawing/2014/chart" uri="{C3380CC4-5D6E-409C-BE32-E72D297353CC}">
                <c16:uniqueId val="{00000013-F5FC-4359-8ACA-F35E6954D4B0}"/>
              </c:ext>
            </c:extLst>
          </c:dPt>
          <c:dLbls>
            <c:dLbl>
              <c:idx val="0"/>
              <c:tx>
                <c:strRef>
                  <c:f>Slide33_Datenblatt!$E$52</c:f>
                  <c:strCache>
                    <c:ptCount val="1"/>
                    <c:pt idx="0">
                      <c:v>8,3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{D52D0CFB-F6F2-489F-AB1C-5A69B2CB38C6}</c15:txfldGUID>
                      <c15:f>Slide33_Datenblatt!$E$52</c15:f>
                      <c15:dlblFieldTableCache>
                        <c:ptCount val="1"/>
                        <c:pt idx="0">
                          <c:v>8,3</c:v>
                        </c:pt>
                      </c15:dlblFieldTableCache>
                    </c15:dlblFTEntry>
                  </c15:dlblFieldTable>
                  <c15:showDataLabelsRange val="0"/>
                </c:ext>
                <c:ext xmlns:c16="http://schemas.microsoft.com/office/drawing/2014/chart" uri="{C3380CC4-5D6E-409C-BE32-E72D297353CC}">
                  <c16:uniqueId val="{0000000F-F5FC-4359-8ACA-F35E6954D4B0}"/>
                </c:ext>
              </c:extLst>
            </c:dLbl>
            <c:dLbl>
              <c:idx val="1"/>
              <c:tx>
                <c:strRef>
                  <c:f>Slide33_Datenblatt!$F$52</c:f>
                  <c:strCache>
                    <c:ptCount val="1"/>
                    <c:pt idx="0">
                      <c:v>76,7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{559720FE-E5F8-4F7A-9FF8-418CF4148C7E}</c15:txfldGUID>
                      <c15:f>Slide33_Datenblatt!$F$52</c15:f>
                      <c15:dlblFieldTableCache>
                        <c:ptCount val="1"/>
                        <c:pt idx="0">
                          <c:v>76,7</c:v>
                        </c:pt>
                      </c15:dlblFieldTableCache>
                    </c15:dlblFTEntry>
                  </c15:dlblFieldTable>
                  <c15:showDataLabelsRange val="0"/>
                </c:ext>
                <c:ext xmlns:c16="http://schemas.microsoft.com/office/drawing/2014/chart" uri="{C3380CC4-5D6E-409C-BE32-E72D297353CC}">
                  <c16:uniqueId val="{00000011-F5FC-4359-8ACA-F35E6954D4B0}"/>
                </c:ext>
              </c:extLst>
            </c:dLbl>
            <c:dLbl>
              <c:idx val="2"/>
              <c:tx>
                <c:strRef>
                  <c:f>Slide33_Datenblatt!$G$52</c:f>
                  <c:strCache>
                    <c:ptCount val="1"/>
                    <c:pt idx="0">
                      <c:v>3.313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{8FBBEAD8-C49F-4509-A4BF-5E1F64516669}</c15:txfldGUID>
                      <c15:f>Slide33_Datenblatt!$G$52</c15:f>
                      <c15:dlblFieldTableCache>
                        <c:ptCount val="1"/>
                        <c:pt idx="0">
                          <c:v>3.313</c:v>
                        </c:pt>
                      </c15:dlblFieldTableCache>
                    </c15:dlblFTEntry>
                  </c15:dlblFieldTable>
                  <c15:showDataLabelsRange val="0"/>
                </c:ext>
                <c:ext xmlns:c16="http://schemas.microsoft.com/office/drawing/2014/chart" uri="{C3380CC4-5D6E-409C-BE32-E72D297353CC}">
                  <c16:uniqueId val="{00000013-F5FC-4359-8ACA-F35E6954D4B0}"/>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Slide33_Datenblatt!$B$49:$D$49</c:f>
              <c:strCache>
                <c:ptCount val="3"/>
                <c:pt idx="0">
                  <c:v>Erzeugnislager 
in Tagen</c:v>
                </c:pt>
                <c:pt idx="1">
                  <c:v>Unfertige-, fertige Erzeugnisse</c:v>
                </c:pt>
                <c:pt idx="2">
                  <c:v>Umsatzerlöse
</c:v>
                </c:pt>
              </c:strCache>
            </c:strRef>
          </c:cat>
          <c:val>
            <c:numRef>
              <c:f>Slide33_Datenblatt!$I$52:$K$52</c:f>
              <c:numCache>
                <c:formatCode>General</c:formatCode>
                <c:ptCount val="3"/>
                <c:pt idx="0">
                  <c:v>3231832.9698744775</c:v>
                </c:pt>
                <c:pt idx="1">
                  <c:v>76668</c:v>
                </c:pt>
                <c:pt idx="2">
                  <c:v>3313137</c:v>
                </c:pt>
              </c:numCache>
            </c:numRef>
          </c:val>
          <c:extLst>
            <c:ext xmlns:c16="http://schemas.microsoft.com/office/drawing/2014/chart" uri="{C3380CC4-5D6E-409C-BE32-E72D297353CC}">
              <c16:uniqueId val="{00000014-F5FC-4359-8ACA-F35E6954D4B0}"/>
            </c:ext>
          </c:extLst>
        </c:ser>
        <c:ser>
          <c:idx val="3"/>
          <c:order val="3"/>
          <c:tx>
            <c:strRef>
              <c:f>Slide33_Datenblatt!$A$53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6-F5FC-4359-8ACA-F35E6954D4B0}"/>
              </c:ext>
            </c:extLst>
          </c:dPt>
          <c:dPt>
            <c:idx val="1"/>
            <c:invertIfNegative val="0"/>
            <c:bubble3D val="0"/>
            <c:spPr>
              <a:solidFill>
                <a:srgbClr val="4848FF"/>
              </a:solidFill>
              <a:ln w="25400">
                <a:noFill/>
              </a:ln>
            </c:spPr>
            <c:extLst>
              <c:ext xmlns:c16="http://schemas.microsoft.com/office/drawing/2014/chart" uri="{C3380CC4-5D6E-409C-BE32-E72D297353CC}">
                <c16:uniqueId val="{00000018-F5FC-4359-8ACA-F35E6954D4B0}"/>
              </c:ext>
            </c:extLst>
          </c:dPt>
          <c:dPt>
            <c:idx val="2"/>
            <c:invertIfNegative val="0"/>
            <c:bubble3D val="0"/>
            <c:spPr>
              <a:solidFill>
                <a:srgbClr val="4848FF"/>
              </a:solidFill>
              <a:ln w="25400">
                <a:noFill/>
              </a:ln>
            </c:spPr>
            <c:extLst>
              <c:ext xmlns:c16="http://schemas.microsoft.com/office/drawing/2014/chart" uri="{C3380CC4-5D6E-409C-BE32-E72D297353CC}">
                <c16:uniqueId val="{0000001A-F5FC-4359-8ACA-F35E6954D4B0}"/>
              </c:ext>
            </c:extLst>
          </c:dPt>
          <c:dLbls>
            <c:dLbl>
              <c:idx val="0"/>
              <c:tx>
                <c:strRef>
                  <c:f>Slide33_Datenblatt!$E$53</c:f>
                  <c:strCache>
                    <c:ptCount val="1"/>
                    <c:pt idx="0">
                      <c:v>10,8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{BD835F61-B051-4BAC-AA9E-495734BF0231}</c15:txfldGUID>
                      <c15:f>Slide33_Datenblatt!$E$53</c15:f>
                      <c15:dlblFieldTableCache>
                        <c:ptCount val="1"/>
                        <c:pt idx="0">
                          <c:v>10,8</c:v>
                        </c:pt>
                      </c15:dlblFieldTableCache>
                    </c15:dlblFTEntry>
                  </c15:dlblFieldTable>
                  <c15:showDataLabelsRange val="0"/>
                </c:ext>
                <c:ext xmlns:c16="http://schemas.microsoft.com/office/drawing/2014/chart" uri="{C3380CC4-5D6E-409C-BE32-E72D297353CC}">
                  <c16:uniqueId val="{00000016-F5FC-4359-8ACA-F35E6954D4B0}"/>
                </c:ext>
              </c:extLst>
            </c:dLbl>
            <c:dLbl>
              <c:idx val="1"/>
              <c:tx>
                <c:strRef>
                  <c:f>Slide33_Datenblatt!$F$53</c:f>
                  <c:strCache>
                    <c:ptCount val="1"/>
                    <c:pt idx="0">
                      <c:v>75,2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{9CB17103-D2B8-4FBC-9357-C45BD89FF8DA}</c15:txfldGUID>
                      <c15:f>Slide33_Datenblatt!$F$53</c15:f>
                      <c15:dlblFieldTableCache>
                        <c:ptCount val="1"/>
                        <c:pt idx="0">
                          <c:v>75,2</c:v>
                        </c:pt>
                      </c15:dlblFieldTableCache>
                    </c15:dlblFTEntry>
                  </c15:dlblFieldTable>
                  <c15:showDataLabelsRange val="0"/>
                </c:ext>
                <c:ext xmlns:c16="http://schemas.microsoft.com/office/drawing/2014/chart" uri="{C3380CC4-5D6E-409C-BE32-E72D297353CC}">
                  <c16:uniqueId val="{00000018-F5FC-4359-8ACA-F35E6954D4B0}"/>
                </c:ext>
              </c:extLst>
            </c:dLbl>
            <c:dLbl>
              <c:idx val="2"/>
              <c:tx>
                <c:strRef>
                  <c:f>Slide33_Datenblatt!$G$53</c:f>
                  <c:strCache>
                    <c:ptCount val="1"/>
                    <c:pt idx="0">
                      <c:v>2.501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{8110C86D-220E-4EA3-ACA4-551A7819AF77}</c15:txfldGUID>
                      <c15:f>Slide33_Datenblatt!$G$53</c15:f>
                      <c15:dlblFieldTableCache>
                        <c:ptCount val="1"/>
                        <c:pt idx="0">
                          <c:v>2.501</c:v>
                        </c:pt>
                      </c15:dlblFieldTableCache>
                    </c15:dlblFTEntry>
                  </c15:dlblFieldTable>
                  <c15:showDataLabelsRange val="0"/>
                </c:ext>
                <c:ext xmlns:c16="http://schemas.microsoft.com/office/drawing/2014/chart" uri="{C3380CC4-5D6E-409C-BE32-E72D297353CC}">
                  <c16:uniqueId val="{0000001A-F5FC-4359-8ACA-F35E6954D4B0}"/>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Slide33_Datenblatt!$B$49:$D$49</c:f>
              <c:strCache>
                <c:ptCount val="3"/>
                <c:pt idx="0">
                  <c:v>Erzeugnislager 
in Tagen</c:v>
                </c:pt>
                <c:pt idx="1">
                  <c:v>Unfertige-, fertige Erzeugnisse</c:v>
                </c:pt>
                <c:pt idx="2">
                  <c:v>Umsatzerlöse
</c:v>
                </c:pt>
              </c:strCache>
            </c:strRef>
          </c:cat>
          <c:val>
            <c:numRef>
              <c:f>Slide33_Datenblatt!$I$53:$K$53</c:f>
              <c:numCache>
                <c:formatCode>General</c:formatCode>
                <c:ptCount val="3"/>
                <c:pt idx="0">
                  <c:v>4197891.0845188294</c:v>
                </c:pt>
                <c:pt idx="1">
                  <c:v>75173</c:v>
                </c:pt>
                <c:pt idx="2">
                  <c:v>2501071</c:v>
                </c:pt>
              </c:numCache>
            </c:numRef>
          </c:val>
          <c:extLst>
            <c:ext xmlns:c16="http://schemas.microsoft.com/office/drawing/2014/chart" uri="{C3380CC4-5D6E-409C-BE32-E72D297353CC}">
              <c16:uniqueId val="{0000001B-F5FC-4359-8ACA-F35E6954D4B0}"/>
            </c:ext>
          </c:extLst>
        </c:ser>
        <c:ser>
          <c:idx val="4"/>
          <c:order val="4"/>
          <c:tx>
            <c:strRef>
              <c:f>Slide33_Datenblatt!$A$54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D-F5FC-4359-8ACA-F35E6954D4B0}"/>
              </c:ext>
            </c:extLst>
          </c:dPt>
          <c:dPt>
            <c:idx val="1"/>
            <c:invertIfNegative val="0"/>
            <c:bubble3D val="0"/>
            <c:spPr>
              <a:solidFill>
                <a:srgbClr val="4848FF"/>
              </a:solidFill>
              <a:ln w="25400">
                <a:noFill/>
              </a:ln>
            </c:spPr>
            <c:extLst>
              <c:ext xmlns:c16="http://schemas.microsoft.com/office/drawing/2014/chart" uri="{C3380CC4-5D6E-409C-BE32-E72D297353CC}">
                <c16:uniqueId val="{0000001F-F5FC-4359-8ACA-F35E6954D4B0}"/>
              </c:ext>
            </c:extLst>
          </c:dPt>
          <c:dPt>
            <c:idx val="2"/>
            <c:invertIfNegative val="0"/>
            <c:bubble3D val="0"/>
            <c:spPr>
              <a:solidFill>
                <a:srgbClr val="4848FF"/>
              </a:solidFill>
              <a:ln w="25400">
                <a:noFill/>
              </a:ln>
            </c:spPr>
            <c:extLst>
              <c:ext xmlns:c16="http://schemas.microsoft.com/office/drawing/2014/chart" uri="{C3380CC4-5D6E-409C-BE32-E72D297353CC}">
                <c16:uniqueId val="{00000021-F5FC-4359-8ACA-F35E6954D4B0}"/>
              </c:ext>
            </c:extLst>
          </c:dPt>
          <c:dLbls>
            <c:dLbl>
              <c:idx val="0"/>
              <c:tx>
                <c:strRef>
                  <c:f>Slide33_Datenblatt!$E$54</c:f>
                  <c:strCache>
                    <c:ptCount val="1"/>
                    <c:pt idx="0">
                      <c:v>12,0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{9702AB52-6F21-4DA3-879A-03A93973CE7B}</c15:txfldGUID>
                      <c15:f>Slide33_Datenblatt!$E$54</c15:f>
                      <c15:dlblFieldTableCache>
                        <c:ptCount val="1"/>
                        <c:pt idx="0">
                          <c:v>12,0</c:v>
                        </c:pt>
                      </c15:dlblFieldTableCache>
                    </c15:dlblFTEntry>
                  </c15:dlblFieldTable>
                  <c15:showDataLabelsRange val="0"/>
                </c:ext>
                <c:ext xmlns:c16="http://schemas.microsoft.com/office/drawing/2014/chart" uri="{C3380CC4-5D6E-409C-BE32-E72D297353CC}">
                  <c16:uniqueId val="{0000001D-F5FC-4359-8ACA-F35E6954D4B0}"/>
                </c:ext>
              </c:extLst>
            </c:dLbl>
            <c:dLbl>
              <c:idx val="1"/>
              <c:tx>
                <c:strRef>
                  <c:f>Slide33_Datenblatt!$F$54</c:f>
                  <c:strCache>
                    <c:ptCount val="1"/>
                    <c:pt idx="0">
                      <c:v>76,3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{F6ED66F3-24C4-4415-9327-E98B058D3928}</c15:txfldGUID>
                      <c15:f>Slide33_Datenblatt!$F$54</c15:f>
                      <c15:dlblFieldTableCache>
                        <c:ptCount val="1"/>
                        <c:pt idx="0">
                          <c:v>76,3</c:v>
                        </c:pt>
                      </c15:dlblFieldTableCache>
                    </c15:dlblFTEntry>
                  </c15:dlblFieldTable>
                  <c15:showDataLabelsRange val="0"/>
                </c:ext>
                <c:ext xmlns:c16="http://schemas.microsoft.com/office/drawing/2014/chart" uri="{C3380CC4-5D6E-409C-BE32-E72D297353CC}">
                  <c16:uniqueId val="{0000001F-F5FC-4359-8ACA-F35E6954D4B0}"/>
                </c:ext>
              </c:extLst>
            </c:dLbl>
            <c:dLbl>
              <c:idx val="2"/>
              <c:tx>
                <c:strRef>
                  <c:f>Slide33_Datenblatt!$G$54</c:f>
                  <c:strCache>
                    <c:ptCount val="1"/>
                    <c:pt idx="0">
                      <c:v>2.299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{365EA04F-5758-41D9-A2C5-6881908165D2}</c15:txfldGUID>
                      <c15:f>Slide33_Datenblatt!$G$54</c15:f>
                      <c15:dlblFieldTableCache>
                        <c:ptCount val="1"/>
                        <c:pt idx="0">
                          <c:v>2.299</c:v>
                        </c:pt>
                      </c15:dlblFieldTableCache>
                    </c15:dlblFTEntry>
                  </c15:dlblFieldTable>
                  <c15:showDataLabelsRange val="0"/>
                </c:ext>
                <c:ext xmlns:c16="http://schemas.microsoft.com/office/drawing/2014/chart" uri="{C3380CC4-5D6E-409C-BE32-E72D297353CC}">
                  <c16:uniqueId val="{00000021-F5FC-4359-8ACA-F35E6954D4B0}"/>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Slide33_Datenblatt!$B$49:$D$49</c:f>
              <c:strCache>
                <c:ptCount val="3"/>
                <c:pt idx="0">
                  <c:v>Erzeugnislager 
in Tagen</c:v>
                </c:pt>
                <c:pt idx="1">
                  <c:v>Unfertige-, fertige Erzeugnisse</c:v>
                </c:pt>
                <c:pt idx="2">
                  <c:v>Umsatzerlöse
</c:v>
                </c:pt>
              </c:strCache>
            </c:strRef>
          </c:cat>
          <c:val>
            <c:numRef>
              <c:f>Slide33_Datenblatt!$I$54:$K$54</c:f>
              <c:numCache>
                <c:formatCode>General</c:formatCode>
                <c:ptCount val="3"/>
                <c:pt idx="0">
                  <c:v>4636303</c:v>
                </c:pt>
                <c:pt idx="1">
                  <c:v>76310</c:v>
                </c:pt>
                <c:pt idx="2">
                  <c:v>2298984</c:v>
                </c:pt>
              </c:numCache>
            </c:numRef>
          </c:val>
          <c:extLst>
            <c:ext xmlns:c16="http://schemas.microsoft.com/office/drawing/2014/chart" uri="{C3380CC4-5D6E-409C-BE32-E72D297353CC}">
              <c16:uniqueId val="{00000022-F5FC-4359-8ACA-F35E6954D4B0}"/>
            </c:ext>
          </c:extLst>
        </c:ser>
        <c:dLbls>
          <c:showLegendKey val="0"/>
          <c:showVal val="0"/>
          <c:showCatName val="0"/>
          <c:showSerName val="0"/>
          <c:showPercent val="0"/>
          <c:showBubbleSize val="0"/>
        </c:dLbls>
        <c:gapWidth val="50"/>
        <c:overlap val="-10"/>
        <c:axId val="320765952"/>
        <c:axId val="320767488"/>
      </c:barChart>
      <c:barChart>
        <c:barDir val="col"/>
        <c:grouping val="clustered"/>
        <c:varyColors val="0"/>
        <c:ser>
          <c:idx val="5"/>
          <c:order val="8"/>
          <c:tx>
            <c:strRef>
              <c:f>Slide33_Datenblatt!$A$59</c:f>
              <c:strCache>
                <c:ptCount val="1"/>
                <c:pt idx="0">
                  <c:v>unsichtbar</c:v>
                </c:pt>
              </c:strCache>
            </c:strRef>
          </c:tx>
          <c:spPr>
            <a:noFill/>
            <a:ln w="25400">
              <a:noFill/>
            </a:ln>
          </c:spPr>
          <c:invertIfNegative val="0"/>
          <c:val>
            <c:numRef>
              <c:f>Slide33_Datenblatt!$B$59</c:f>
              <c:numCache>
                <c:formatCode>General</c:formatCode>
                <c:ptCount val="1"/>
                <c:pt idx="0">
                  <c:v>0</c:v>
                </c:pt>
              </c:numCache>
            </c:numRef>
          </c:val>
          <c:extLst>
            <c:ext xmlns:c16="http://schemas.microsoft.com/office/drawing/2014/chart" uri="{C3380CC4-5D6E-409C-BE32-E72D297353CC}">
              <c16:uniqueId val="{00000023-F5FC-4359-8ACA-F35E6954D4B0}"/>
            </c:ext>
          </c:extLst>
        </c:ser>
        <c:dLbls>
          <c:showLegendKey val="0"/>
          <c:showVal val="0"/>
          <c:showCatName val="0"/>
          <c:showSerName val="0"/>
          <c:showPercent val="0"/>
          <c:showBubbleSize val="0"/>
        </c:dLbls>
        <c:gapWidth val="150"/>
        <c:axId val="320769024"/>
        <c:axId val="320799488"/>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Slide33_Datenblatt!$L$68:$L$73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Slide33_Datenblatt!$M$68:$M$73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4-F5FC-4359-8ACA-F35E6954D4B0}"/>
            </c:ext>
          </c:extLst>
        </c:ser>
        <c:ser>
          <c:idx val="7"/>
          <c:order val="10"/>
          <c:tx>
            <c:v>Achse3</c:v>
          </c:tx>
          <c:spPr>
            <a:ln w="38100">
              <a:solidFill>
                <a:srgbClr val="000000"/>
              </a:solidFill>
              <a:prstDash val="solid"/>
            </a:ln>
          </c:spPr>
          <c:marker>
            <c:symbol val="square"/>
            <c:size val="9"/>
            <c:spPr>
              <a:noFill/>
              <a:ln w="9525">
                <a:noFill/>
              </a:ln>
            </c:spPr>
          </c:marker>
          <c:xVal>
            <c:numRef>
              <c:f>Slide33_Datenblatt!$L$74:$L$79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Slide33_Datenblatt!$M$74:$M$79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5-F5FC-4359-8ACA-F35E6954D4B0}"/>
            </c:ext>
          </c:extLst>
        </c:ser>
        <c:dLbls>
          <c:showLegendKey val="0"/>
          <c:showVal val="0"/>
          <c:showCatName val="0"/>
          <c:showSerName val="0"/>
          <c:showPercent val="0"/>
          <c:showBubbleSize val="0"/>
        </c:dLbls>
        <c:axId val="320765952"/>
        <c:axId val="320767488"/>
      </c:scatterChart>
      <c:scatterChart>
        <c:scatterStyle val="lineMarker"/>
        <c:varyColors val="0"/>
        <c:ser>
          <c:idx val="10"/>
          <c:order val="5"/>
          <c:tx>
            <c:v>beschriftung</c:v>
          </c:tx>
          <c:spPr>
            <a:ln w="28575">
              <a:noFill/>
            </a:ln>
          </c:spPr>
          <c:marker>
            <c:symbol val="none"/>
          </c:marker>
          <c:dLbls>
            <c:dLbl>
              <c:idx val="1"/>
              <c:layout>
                <c:manualLayout>
                  <c:x val="-9.5138888888888912E-3"/>
                  <c:y val="-4.5741757027844751E-4"/>
                </c:manualLayout>
              </c:layout>
              <c:tx>
                <c:strRef>
                  <c:f>Slide33_Datenblatt!$J$62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{9F7F9045-17B4-472C-B8FF-96FC7F8F0048}</c15:txfldGUID>
                      <c15:f>Slide33_Datenblatt!$J$62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6-F5FC-4359-8ACA-F35E6954D4B0}"/>
                </c:ext>
              </c:extLst>
            </c:dLbl>
            <c:dLbl>
              <c:idx val="2"/>
              <c:layout>
                <c:manualLayout>
                  <c:x val="-9.5138888888888912E-3"/>
                  <c:y val="-4.5741757027844751E-4"/>
                </c:manualLayout>
              </c:layout>
              <c:tx>
                <c:strRef>
                  <c:f>Slide33_Datenblatt!$J$63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{AFAF9264-E931-4E3E-87BB-9945A856991C}</c15:txfldGUID>
                      <c15:f>Slide33_Datenblatt!$J$63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7-F5FC-4359-8ACA-F35E6954D4B0}"/>
                </c:ext>
              </c:extLst>
            </c:dLbl>
            <c:dLbl>
              <c:idx val="3"/>
              <c:layout>
                <c:manualLayout>
                  <c:x val="-9.5138888888888912E-3"/>
                  <c:y val="-4.5741757027844751E-4"/>
                </c:manualLayout>
              </c:layout>
              <c:tx>
                <c:strRef>
                  <c:f>Slide33_Datenblatt!$J$64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{3C350CC0-0C33-41E5-BEF0-D637533CC50E}</c15:txfldGUID>
                      <c15:f>Slide33_Datenblatt!$J$64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8-F5FC-4359-8ACA-F35E6954D4B0}"/>
                </c:ext>
              </c:extLst>
            </c:dLbl>
            <c:dLbl>
              <c:idx val="4"/>
              <c:layout>
                <c:manualLayout>
                  <c:x val="-9.5138888888888912E-3"/>
                  <c:y val="-4.5741757027844751E-4"/>
                </c:manualLayout>
              </c:layout>
              <c:tx>
                <c:strRef>
                  <c:f>Slide33_Datenblatt!$J$65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{C0B24A38-8032-43F0-A3D8-EAA9F73E9630}</c15:txfldGUID>
                      <c15:f>Slide33_Datenblatt!$J$65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9-F5FC-4359-8ACA-F35E6954D4B0}"/>
                </c:ext>
              </c:extLst>
            </c:dLbl>
            <c:dLbl>
              <c:idx val="5"/>
              <c:layout>
                <c:manualLayout>
                  <c:x val="-1.1597222222222189E-2"/>
                  <c:y val="-4.5741757027844751E-4"/>
                </c:manualLayout>
              </c:layout>
              <c:tx>
                <c:strRef>
                  <c:f>Slide33_Datenblatt!$J$66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{599F8AAF-357F-4622-986F-B57593325AE2}</c15:txfldGUID>
                      <c15:f>Slide33_Datenblatt!$J$66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A-F5FC-4359-8ACA-F35E6954D4B0}"/>
                </c:ext>
              </c:extLst>
            </c:dLbl>
            <c:dLbl>
              <c:idx val="6"/>
              <c:layout>
                <c:manualLayout>
                  <c:x val="-9.5138888888888825E-3"/>
                  <c:y val="-4.5741757027844751E-4"/>
                </c:manualLayout>
              </c:layout>
              <c:tx>
                <c:strRef>
                  <c:f>Slide33_Datenblatt!$J$68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{6C255BA8-EF23-42C2-84EC-FC1FC7A6443D}</c15:txfldGUID>
                      <c15:f>Slide33_Datenblatt!$J$68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B-F5FC-4359-8ACA-F35E6954D4B0}"/>
                </c:ext>
              </c:extLst>
            </c:dLbl>
            <c:dLbl>
              <c:idx val="7"/>
              <c:layout>
                <c:manualLayout>
                  <c:x val="-9.5138888888888825E-3"/>
                  <c:y val="-4.5741757027844751E-4"/>
                </c:manualLayout>
              </c:layout>
              <c:tx>
                <c:strRef>
                  <c:f>Slide33_Datenblatt!$J$69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{50465D7D-4684-43CC-BFAD-7471A5E928BA}</c15:txfldGUID>
                      <c15:f>Slide33_Datenblatt!$J$69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C-F5FC-4359-8ACA-F35E6954D4B0}"/>
                </c:ext>
              </c:extLst>
            </c:dLbl>
            <c:dLbl>
              <c:idx val="8"/>
              <c:layout>
                <c:manualLayout>
                  <c:x val="-9.5138888888888825E-3"/>
                  <c:y val="-4.5741757027844751E-4"/>
                </c:manualLayout>
              </c:layout>
              <c:tx>
                <c:strRef>
                  <c:f>Slide33_Datenblatt!$J$70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{70C18574-7440-4A2C-B3E9-F4976B250442}</c15:txfldGUID>
                      <c15:f>Slide33_Datenblatt!$J$70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D-F5FC-4359-8ACA-F35E6954D4B0}"/>
                </c:ext>
              </c:extLst>
            </c:dLbl>
            <c:dLbl>
              <c:idx val="9"/>
              <c:layout>
                <c:manualLayout>
                  <c:x val="-9.5138888888888825E-3"/>
                  <c:y val="-4.5741757027844751E-4"/>
                </c:manualLayout>
              </c:layout>
              <c:tx>
                <c:strRef>
                  <c:f>Slide33_Datenblatt!$J$71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{61F8ECAD-46F7-4688-BA7B-F85111F33C72}</c15:txfldGUID>
                      <c15:f>Slide33_Datenblatt!$J$71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E-F5FC-4359-8ACA-F35E6954D4B0}"/>
                </c:ext>
              </c:extLst>
            </c:dLbl>
            <c:dLbl>
              <c:idx val="10"/>
              <c:layout>
                <c:manualLayout>
                  <c:x val="-1.1597222222222319E-2"/>
                  <c:y val="-4.5741757027844751E-4"/>
                </c:manualLayout>
              </c:layout>
              <c:tx>
                <c:strRef>
                  <c:f>Slide33_Datenblatt!$J$72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{B1C7CCB3-C525-4B2E-9EEA-581AAC03781D}</c15:txfldGUID>
                      <c15:f>Slide33_Datenblatt!$J$72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F-F5FC-4359-8ACA-F35E6954D4B0}"/>
                </c:ext>
              </c:extLst>
            </c:dLbl>
            <c:dLbl>
              <c:idx val="11"/>
              <c:delete val="1"/>
              <c:extLst>
                <c:ext xmlns:c15="http://schemas.microsoft.com/office/drawing/2012/chart" uri="{CE6537A1-D6FC-4f65-9D91-7224C49458BB}"/>
                <c:ext xmlns:c16="http://schemas.microsoft.com/office/drawing/2014/chart" uri="{C3380CC4-5D6E-409C-BE32-E72D297353CC}">
                  <c16:uniqueId val="{00000030-F5FC-4359-8ACA-F35E6954D4B0}"/>
                </c:ext>
              </c:extLst>
            </c:dLbl>
            <c:dLbl>
              <c:idx val="12"/>
              <c:layout>
                <c:manualLayout>
                  <c:x val="6.3194444444443767E-3"/>
                  <c:y val="-4.5741757027844751E-4"/>
                </c:manualLayout>
              </c:layout>
              <c:tx>
                <c:strRef>
                  <c:f>Slide33_Datenblatt!$J$74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{8D68BD13-CCB9-4405-8915-B3E7A9DBDE70}</c15:txfldGUID>
                      <c15:f>Slide33_Datenblatt!$J$74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31-F5FC-4359-8ACA-F35E6954D4B0}"/>
                </c:ext>
              </c:extLst>
            </c:dLbl>
            <c:dLbl>
              <c:idx val="13"/>
              <c:layout>
                <c:manualLayout>
                  <c:x val="5.2777777777777693E-3"/>
                  <c:y val="-4.5741757027844751E-4"/>
                </c:manualLayout>
              </c:layout>
              <c:tx>
                <c:strRef>
                  <c:f>Slide33_Datenblatt!$J$75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{E24F00E2-FA34-4310-86BE-368516DE2629}</c15:txfldGUID>
                      <c15:f>Slide33_Datenblatt!$J$75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32-F5FC-4359-8ACA-F35E6954D4B0}"/>
                </c:ext>
              </c:extLst>
            </c:dLbl>
            <c:dLbl>
              <c:idx val="14"/>
              <c:layout>
                <c:manualLayout>
                  <c:x val="6.3194444444443767E-3"/>
                  <c:y val="-4.5741757027844751E-4"/>
                </c:manualLayout>
              </c:layout>
              <c:tx>
                <c:strRef>
                  <c:f>Slide33_Datenblatt!$J$76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{88F00EBD-8077-46C6-B57F-EFA1355AB561}</c15:txfldGUID>
                      <c15:f>Slide33_Datenblatt!$J$76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33-F5FC-4359-8ACA-F35E6954D4B0}"/>
                </c:ext>
              </c:extLst>
            </c:dLbl>
            <c:dLbl>
              <c:idx val="15"/>
              <c:layout>
                <c:manualLayout>
                  <c:x val="8.4027777777777035E-3"/>
                  <c:y val="-4.5741757027844751E-4"/>
                </c:manualLayout>
              </c:layout>
              <c:tx>
                <c:strRef>
                  <c:f>Slide33_Datenblatt!$J$77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{AF59A30D-CA4D-4D36-A604-B753D1404166}</c15:txfldGUID>
                      <c15:f>Slide33_Datenblatt!$J$77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34-F5FC-4359-8ACA-F35E6954D4B0}"/>
                </c:ext>
              </c:extLst>
            </c:dLbl>
            <c:dLbl>
              <c:idx val="16"/>
              <c:layout>
                <c:manualLayout>
                  <c:x val="6.3194444444443767E-3"/>
                  <c:y val="-4.5741757027844751E-4"/>
                </c:manualLayout>
              </c:layout>
              <c:tx>
                <c:strRef>
                  <c:f>Slide33_Datenblatt!$J$78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{4D982CFB-4B7C-47F4-8603-7E3B7D30010C}</c15:txfldGUID>
                      <c15:f>Slide33_Datenblatt!$J$78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5-F5FC-4359-8ACA-F35E6954D4B0}"/>
                </c:ext>
              </c:extLst>
            </c:dLbl>
            <c:dLbl>
              <c:idx val="17"/>
              <c:delete val="1"/>
              <c:extLst>
                <c:ext xmlns:c15="http://schemas.microsoft.com/office/drawing/2012/chart" uri="{CE6537A1-D6FC-4f65-9D91-7224C49458BB}"/>
                <c:ext xmlns:c16="http://schemas.microsoft.com/office/drawing/2014/chart" uri="{C3380CC4-5D6E-409C-BE32-E72D297353CC}">
                  <c16:uniqueId val="{00000036-F5FC-4359-8ACA-F35E6954D4B0}"/>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Slide33_Datenblatt!$G$61:$G$78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Slide33_Datenblatt!$H$61:$H$78</c:f>
              <c:numCache>
                <c:formatCode>0.00</c:formatCode>
                <c:ptCount val="18"/>
                <c:pt idx="1">
                  <c:v>-231815.15000000002</c:v>
                </c:pt>
                <c:pt idx="2">
                  <c:v>-231815.15000000002</c:v>
                </c:pt>
                <c:pt idx="3">
                  <c:v>-231815.15000000002</c:v>
                </c:pt>
                <c:pt idx="4">
                  <c:v>-231815.15000000002</c:v>
                </c:pt>
                <c:pt idx="5">
                  <c:v>-231815.15000000002</c:v>
                </c:pt>
                <c:pt idx="6">
                  <c:v>-231815.15000000002</c:v>
                </c:pt>
                <c:pt idx="7">
                  <c:v>-231815.15000000002</c:v>
                </c:pt>
                <c:pt idx="8">
                  <c:v>-231815.15000000002</c:v>
                </c:pt>
                <c:pt idx="9">
                  <c:v>-231815.15000000002</c:v>
                </c:pt>
                <c:pt idx="10">
                  <c:v>-231815.15000000002</c:v>
                </c:pt>
                <c:pt idx="11">
                  <c:v>-231815.15000000002</c:v>
                </c:pt>
                <c:pt idx="12">
                  <c:v>-231815.15000000002</c:v>
                </c:pt>
                <c:pt idx="13">
                  <c:v>-231815.15000000002</c:v>
                </c:pt>
                <c:pt idx="14">
                  <c:v>-231815.15000000002</c:v>
                </c:pt>
                <c:pt idx="15">
                  <c:v>-231815.15000000002</c:v>
                </c:pt>
                <c:pt idx="16">
                  <c:v>-231815.15000000002</c:v>
                </c:pt>
                <c:pt idx="17">
                  <c:v>-231815.15000000002</c:v>
                </c:pt>
              </c:numCache>
            </c:numRef>
          </c:yVal>
          <c:smooth val="0"/>
          <c:extLst>
            <c:ext xmlns:c16="http://schemas.microsoft.com/office/drawing/2014/chart" uri="{C3380CC4-5D6E-409C-BE32-E72D297353CC}">
              <c16:uniqueId val="{00000037-F5FC-4359-8ACA-F35E6954D4B0}"/>
            </c:ext>
          </c:extLst>
        </c:ser>
        <c:ser>
          <c:idx val="9"/>
          <c:order val="6"/>
          <c:tx>
            <c:v>Achse</c:v>
          </c:tx>
          <c:spPr>
            <a:ln w="38100">
              <a:solidFill>
                <a:srgbClr val="000000"/>
              </a:solidFill>
              <a:prstDash val="solid"/>
            </a:ln>
          </c:spPr>
          <c:marker>
            <c:symbol val="none"/>
          </c:marker>
          <c:xVal>
            <c:numRef>
              <c:f>Slide33_Datenblatt!$L$61:$L$67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Slide33_Datenblatt!$M$61:$M$67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8-F5FC-4359-8ACA-F35E6954D4B0}"/>
            </c:ext>
          </c:extLst>
        </c:ser>
        <c:ser>
          <c:idx val="11"/>
          <c:order val="7"/>
          <c:tx>
            <c:v>rubrik</c:v>
          </c:tx>
          <c:spPr>
            <a:ln w="28575">
              <a:noFill/>
            </a:ln>
          </c:spPr>
          <c:marker>
            <c:symbol val="none"/>
          </c:marker>
          <c:dLbls>
            <c:dLbl>
              <c:idx val="0"/>
              <c:layout>
                <c:manualLayout>
                  <c:x val="-4.5138888888888893E-3"/>
                  <c:y val="-1.6133336868244946E-3"/>
                </c:manualLayout>
              </c:layout>
              <c:tx>
                <c:strRef>
                  <c:f>Slide33_Datenblatt!$A$4</c:f>
                  <c:strCache>
                    <c:ptCount val="1"/>
                    <c:pt idx="0">
                      <c:v>Erzeugnislager 
in Tagen</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{905173FC-756A-411F-9154-3FC65C7BB960}</c15:txfldGUID>
                      <c15:f>Slide33_Datenblatt!$A$4</c15:f>
                      <c15:dlblFieldTableCache>
                        <c:ptCount val="1"/>
                        <c:pt idx="0">
                          <c:v>Erzeugnislager 
in Tagen</c:v>
                        </c:pt>
                      </c15:dlblFieldTableCache>
                    </c15:dlblFTEntry>
                  </c15:dlblFieldTable>
                  <c15:showDataLabelsRange val="0"/>
                </c:ext>
                <c:ext xmlns:c16="http://schemas.microsoft.com/office/drawing/2014/chart" uri="{C3380CC4-5D6E-409C-BE32-E72D297353CC}">
                  <c16:uniqueId val="{00000039-F5FC-4359-8ACA-F35E6954D4B0}"/>
                </c:ext>
              </c:extLst>
            </c:dLbl>
            <c:dLbl>
              <c:idx val="1"/>
              <c:delete val="1"/>
              <c:extLst>
                <c:ext xmlns:c15="http://schemas.microsoft.com/office/drawing/2012/chart" uri="{CE6537A1-D6FC-4f65-9D91-7224C49458BB}"/>
                <c:ext xmlns:c16="http://schemas.microsoft.com/office/drawing/2014/chart" uri="{C3380CC4-5D6E-409C-BE32-E72D297353CC}">
                  <c16:uniqueId val="{0000003A-F5FC-4359-8ACA-F35E6954D4B0}"/>
                </c:ext>
              </c:extLst>
            </c:dLbl>
            <c:dLbl>
              <c:idx val="2"/>
              <c:delete val="1"/>
              <c:extLst>
                <c:ext xmlns:c15="http://schemas.microsoft.com/office/drawing/2012/chart" uri="{CE6537A1-D6FC-4f65-9D91-7224C49458BB}"/>
                <c:ext xmlns:c16="http://schemas.microsoft.com/office/drawing/2014/chart" uri="{C3380CC4-5D6E-409C-BE32-E72D297353CC}">
                  <c16:uniqueId val="{0000003B-F5FC-4359-8ACA-F35E6954D4B0}"/>
                </c:ext>
              </c:extLst>
            </c:dLbl>
            <c:dLbl>
              <c:idx val="3"/>
              <c:delete val="1"/>
              <c:extLst>
                <c:ext xmlns:c15="http://schemas.microsoft.com/office/drawing/2012/chart" uri="{CE6537A1-D6FC-4f65-9D91-7224C49458BB}"/>
                <c:ext xmlns:c16="http://schemas.microsoft.com/office/drawing/2014/chart" uri="{C3380CC4-5D6E-409C-BE32-E72D297353CC}">
                  <c16:uniqueId val="{0000003C-F5FC-4359-8ACA-F35E6954D4B0}"/>
                </c:ext>
              </c:extLst>
            </c:dLbl>
            <c:dLbl>
              <c:idx val="4"/>
              <c:delete val="1"/>
              <c:extLst>
                <c:ext xmlns:c15="http://schemas.microsoft.com/office/drawing/2012/chart" uri="{CE6537A1-D6FC-4f65-9D91-7224C49458BB}"/>
                <c:ext xmlns:c16="http://schemas.microsoft.com/office/drawing/2014/chart" uri="{C3380CC4-5D6E-409C-BE32-E72D297353CC}">
                  <c16:uniqueId val="{0000003D-F5FC-4359-8ACA-F35E6954D4B0}"/>
                </c:ext>
              </c:extLst>
            </c:dLbl>
            <c:dLbl>
              <c:idx val="5"/>
              <c:delete val="1"/>
              <c:extLst>
                <c:ext xmlns:c15="http://schemas.microsoft.com/office/drawing/2012/chart" uri="{CE6537A1-D6FC-4f65-9D91-7224C49458BB}"/>
                <c:ext xmlns:c16="http://schemas.microsoft.com/office/drawing/2014/chart" uri="{C3380CC4-5D6E-409C-BE32-E72D297353CC}">
                  <c16:uniqueId val="{0000003E-F5FC-4359-8ACA-F35E6954D4B0}"/>
                </c:ext>
              </c:extLst>
            </c:dLbl>
            <c:dLbl>
              <c:idx val="6"/>
              <c:layout>
                <c:manualLayout>
                  <c:x val="-2.43055555555555E-3"/>
                  <c:y val="7.0167996677125808E-5"/>
                </c:manualLayout>
              </c:layout>
              <c:tx>
                <c:strRef>
                  <c:f>Slide33_Datenblatt!$A$5</c:f>
                  <c:strCache>
                    <c:ptCount val="1"/>
                    <c:pt idx="0">
                      <c:v>Unfertige-, fertige Erzeugnisse</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{2CA39D29-2337-46C3-96BC-54046384CBE9}</c15:txfldGUID>
                      <c15:f>Slide33_Datenblatt!$A$5</c15:f>
                      <c15:dlblFieldTableCache>
                        <c:ptCount val="1"/>
                        <c:pt idx="0">
                          <c:v>Unfertige-, fertige Erzeugnisse</c:v>
                        </c:pt>
                      </c15:dlblFieldTableCache>
                    </c15:dlblFTEntry>
                  </c15:dlblFieldTable>
                  <c15:showDataLabelsRange val="0"/>
                </c:ext>
                <c:ext xmlns:c16="http://schemas.microsoft.com/office/drawing/2014/chart" uri="{C3380CC4-5D6E-409C-BE32-E72D297353CC}">
                  <c16:uniqueId val="{0000003F-F5FC-4359-8ACA-F35E6954D4B0}"/>
                </c:ext>
              </c:extLst>
            </c:dLbl>
            <c:dLbl>
              <c:idx val="7"/>
              <c:delete val="1"/>
              <c:extLst>
                <c:ext xmlns:c15="http://schemas.microsoft.com/office/drawing/2012/chart" uri="{CE6537A1-D6FC-4f65-9D91-7224C49458BB}"/>
                <c:ext xmlns:c16="http://schemas.microsoft.com/office/drawing/2014/chart" uri="{C3380CC4-5D6E-409C-BE32-E72D297353CC}">
                  <c16:uniqueId val="{00000040-F5FC-4359-8ACA-F35E6954D4B0}"/>
                </c:ext>
              </c:extLst>
            </c:dLbl>
            <c:dLbl>
              <c:idx val="8"/>
              <c:delete val="1"/>
              <c:extLst>
                <c:ext xmlns:c15="http://schemas.microsoft.com/office/drawing/2012/chart" uri="{CE6537A1-D6FC-4f65-9D91-7224C49458BB}"/>
                <c:ext xmlns:c16="http://schemas.microsoft.com/office/drawing/2014/chart" uri="{C3380CC4-5D6E-409C-BE32-E72D297353CC}">
                  <c16:uniqueId val="{00000041-F5FC-4359-8ACA-F35E6954D4B0}"/>
                </c:ext>
              </c:extLst>
            </c:dLbl>
            <c:dLbl>
              <c:idx val="9"/>
              <c:delete val="1"/>
              <c:extLst>
                <c:ext xmlns:c15="http://schemas.microsoft.com/office/drawing/2012/chart" uri="{CE6537A1-D6FC-4f65-9D91-7224C49458BB}"/>
                <c:ext xmlns:c16="http://schemas.microsoft.com/office/drawing/2014/chart" uri="{C3380CC4-5D6E-409C-BE32-E72D297353CC}">
                  <c16:uniqueId val="{00000042-F5FC-4359-8ACA-F35E6954D4B0}"/>
                </c:ext>
              </c:extLst>
            </c:dLbl>
            <c:dLbl>
              <c:idx val="10"/>
              <c:delete val="1"/>
              <c:extLst>
                <c:ext xmlns:c15="http://schemas.microsoft.com/office/drawing/2012/chart" uri="{CE6537A1-D6FC-4f65-9D91-7224C49458BB}"/>
                <c:ext xmlns:c16="http://schemas.microsoft.com/office/drawing/2014/chart" uri="{C3380CC4-5D6E-409C-BE32-E72D297353CC}">
                  <c16:uniqueId val="{00000043-F5FC-4359-8ACA-F35E6954D4B0}"/>
                </c:ext>
              </c:extLst>
            </c:dLbl>
            <c:dLbl>
              <c:idx val="11"/>
              <c:delete val="1"/>
              <c:extLst>
                <c:ext xmlns:c15="http://schemas.microsoft.com/office/drawing/2012/chart" uri="{CE6537A1-D6FC-4f65-9D91-7224C49458BB}"/>
                <c:ext xmlns:c16="http://schemas.microsoft.com/office/drawing/2014/chart" uri="{C3380CC4-5D6E-409C-BE32-E72D297353CC}">
                  <c16:uniqueId val="{00000044-F5FC-4359-8ACA-F35E6954D4B0}"/>
                </c:ext>
              </c:extLst>
            </c:dLbl>
            <c:dLbl>
              <c:idx val="12"/>
              <c:delete val="1"/>
              <c:extLst>
                <c:ext xmlns:c15="http://schemas.microsoft.com/office/drawing/2012/chart" uri="{CE6537A1-D6FC-4f65-9D91-7224C49458BB}"/>
                <c:ext xmlns:c16="http://schemas.microsoft.com/office/drawing/2014/chart" uri="{C3380CC4-5D6E-409C-BE32-E72D297353CC}">
                  <c16:uniqueId val="{00000045-F5FC-4359-8ACA-F35E6954D4B0}"/>
                </c:ext>
              </c:extLst>
            </c:dLbl>
            <c:dLbl>
              <c:idx val="13"/>
              <c:layout>
                <c:manualLayout>
                  <c:x val="-4.5138888888889154E-3"/>
                  <c:y val="-1.6133336868244946E-3"/>
                </c:manualLayout>
              </c:layout>
              <c:tx>
                <c:strRef>
                  <c:f>Slide33_Datenblatt!$A$6</c:f>
                  <c:strCache>
                    <c:ptCount val="1"/>
                    <c:pt idx="0">
                      <c:v>Umsatzerlöse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{DB6DE072-2929-402F-9C28-C5CC4C6A3325}</c15:txfldGUID>
                      <c15:f>Slide33_Datenblatt!$A$6</c15:f>
                      <c15:dlblFieldTableCache>
                        <c:ptCount val="1"/>
                        <c:pt idx="0">
                          <c:v>Umsatzerlöse
</c:v>
                        </c:pt>
                      </c15:dlblFieldTableCache>
                    </c15:dlblFTEntry>
                  </c15:dlblFieldTable>
                  <c15:showDataLabelsRange val="0"/>
                </c:ext>
                <c:ext xmlns:c16="http://schemas.microsoft.com/office/drawing/2014/chart" uri="{C3380CC4-5D6E-409C-BE32-E72D297353CC}">
                  <c16:uniqueId val="{00000046-F5FC-4359-8ACA-F35E6954D4B0}"/>
                </c:ext>
              </c:extLst>
            </c:dLbl>
            <c:dLbl>
              <c:idx val="14"/>
              <c:delete val="1"/>
              <c:extLst>
                <c:ext xmlns:c15="http://schemas.microsoft.com/office/drawing/2012/chart" uri="{CE6537A1-D6FC-4f65-9D91-7224C49458BB}"/>
                <c:ext xmlns:c16="http://schemas.microsoft.com/office/drawing/2014/chart" uri="{C3380CC4-5D6E-409C-BE32-E72D297353CC}">
                  <c16:uniqueId val="{00000047-F5FC-4359-8ACA-F35E6954D4B0}"/>
                </c:ext>
              </c:extLst>
            </c:dLbl>
            <c:dLbl>
              <c:idx val="15"/>
              <c:delete val="1"/>
              <c:extLst>
                <c:ext xmlns:c15="http://schemas.microsoft.com/office/drawing/2012/chart" uri="{CE6537A1-D6FC-4f65-9D91-7224C49458BB}"/>
                <c:ext xmlns:c16="http://schemas.microsoft.com/office/drawing/2014/chart" uri="{C3380CC4-5D6E-409C-BE32-E72D297353CC}">
                  <c16:uniqueId val="{00000048-F5FC-4359-8ACA-F35E6954D4B0}"/>
                </c:ext>
              </c:extLst>
            </c:dLbl>
            <c:dLbl>
              <c:idx val="16"/>
              <c:delete val="1"/>
              <c:extLst>
                <c:ext xmlns:c15="http://schemas.microsoft.com/office/drawing/2012/chart" uri="{CE6537A1-D6FC-4f65-9D91-7224C49458BB}"/>
                <c:ext xmlns:c16="http://schemas.microsoft.com/office/drawing/2014/chart" uri="{C3380CC4-5D6E-409C-BE32-E72D297353CC}">
                  <c16:uniqueId val="{00000049-F5FC-4359-8ACA-F35E6954D4B0}"/>
                </c:ext>
              </c:extLst>
            </c:dLbl>
            <c:dLbl>
              <c:idx val="17"/>
              <c:delete val="1"/>
              <c:extLst>
                <c:ext xmlns:c15="http://schemas.microsoft.com/office/drawing/2012/chart" uri="{CE6537A1-D6FC-4f65-9D91-7224C49458BB}"/>
                <c:ext xmlns:c16="http://schemas.microsoft.com/office/drawing/2014/chart" uri="{C3380CC4-5D6E-409C-BE32-E72D297353CC}">
                  <c16:uniqueId val="{0000004A-F5FC-4359-8ACA-F35E6954D4B0}"/>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Slide33_Datenblatt!$O$61:$O$78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Slide33_Datenblatt!$P$61:$P$78</c:f>
              <c:numCache>
                <c:formatCode>#,##0</c:formatCode>
                <c:ptCount val="18"/>
                <c:pt idx="0">
                  <c:v>-1159075.75</c:v>
                </c:pt>
                <c:pt idx="1">
                  <c:v>-1159075.75</c:v>
                </c:pt>
                <c:pt idx="2">
                  <c:v>-1159075.75</c:v>
                </c:pt>
                <c:pt idx="3">
                  <c:v>-1159075.75</c:v>
                </c:pt>
                <c:pt idx="4">
                  <c:v>-1159075.75</c:v>
                </c:pt>
                <c:pt idx="5">
                  <c:v>-1159075.75</c:v>
                </c:pt>
                <c:pt idx="6">
                  <c:v>-1159075.75</c:v>
                </c:pt>
                <c:pt idx="7">
                  <c:v>-1159075.75</c:v>
                </c:pt>
                <c:pt idx="8">
                  <c:v>-1159075.75</c:v>
                </c:pt>
                <c:pt idx="9">
                  <c:v>-1159075.75</c:v>
                </c:pt>
                <c:pt idx="10">
                  <c:v>-1159075.75</c:v>
                </c:pt>
                <c:pt idx="11">
                  <c:v>-1159075.75</c:v>
                </c:pt>
                <c:pt idx="12">
                  <c:v>-1159075.75</c:v>
                </c:pt>
                <c:pt idx="13">
                  <c:v>-1159075.75</c:v>
                </c:pt>
                <c:pt idx="14">
                  <c:v>-1159075.75</c:v>
                </c:pt>
                <c:pt idx="15">
                  <c:v>-1159075.75</c:v>
                </c:pt>
                <c:pt idx="16">
                  <c:v>-1159075.75</c:v>
                </c:pt>
                <c:pt idx="17">
                  <c:v>-1159075.75</c:v>
                </c:pt>
              </c:numCache>
            </c:numRef>
          </c:yVal>
          <c:smooth val="0"/>
          <c:extLst>
            <c:ext xmlns:c16="http://schemas.microsoft.com/office/drawing/2014/chart" uri="{C3380CC4-5D6E-409C-BE32-E72D297353CC}">
              <c16:uniqueId val="{0000004B-F5FC-4359-8ACA-F35E6954D4B0}"/>
            </c:ext>
          </c:extLst>
        </c:ser>
        <c:dLbls>
          <c:showLegendKey val="0"/>
          <c:showVal val="0"/>
          <c:showCatName val="0"/>
          <c:showSerName val="0"/>
          <c:showPercent val="0"/>
          <c:showBubbleSize val="0"/>
        </c:dLbls>
        <c:axId val="320769024"/>
        <c:axId val="320799488"/>
      </c:scatterChart>
      <c:catAx>
        <c:axId val="320765952"/>
        <c:scaling>
          <c:orientation val="minMax"/>
        </c:scaling>
        <c:delete val="1"/>
        <c:axPos val="b"/>
        <c:numFmt formatCode="General" sourceLinked="0"/>
        <c:majorTickMark val="out"/>
        <c:minorTickMark val="none"/>
        <c:tickLblPos val="nextTo"/>
        <c:crossAx val="320767488"/>
        <c:crosses val="autoZero"/>
        <c:auto val="0"/>
        <c:lblAlgn val="ctr"/>
        <c:lblOffset val="100"/>
        <c:noMultiLvlLbl val="0"/>
      </c:catAx>
      <c:valAx>
        <c:axId val="320767488"/>
        <c:scaling>
          <c:orientation val="minMax"/>
        </c:scaling>
        <c:delete val="1"/>
        <c:axPos val="l"/>
        <c:numFmt formatCode="General" sourceLinked="1"/>
        <c:majorTickMark val="out"/>
        <c:minorTickMark val="none"/>
        <c:tickLblPos val="nextTo"/>
        <c:crossAx val="320765952"/>
        <c:crosses val="autoZero"/>
        <c:crossBetween val="between"/>
      </c:valAx>
      <c:catAx>
        <c:axId val="320769024"/>
        <c:scaling>
          <c:orientation val="minMax"/>
        </c:scaling>
        <c:delete val="1"/>
        <c:axPos val="b"/>
        <c:majorTickMark val="out"/>
        <c:minorTickMark val="none"/>
        <c:tickLblPos val="nextTo"/>
        <c:crossAx val="320799488"/>
        <c:crosses val="autoZero"/>
        <c:auto val="1"/>
        <c:lblAlgn val="ctr"/>
        <c:lblOffset val="100"/>
        <c:noMultiLvlLbl val="0"/>
      </c:catAx>
      <c:valAx>
        <c:axId val="320799488"/>
        <c:scaling>
          <c:orientation val="minMax"/>
        </c:scaling>
        <c:delete val="1"/>
        <c:axPos val="r"/>
        <c:numFmt formatCode="General" sourceLinked="1"/>
        <c:majorTickMark val="out"/>
        <c:minorTickMark val="none"/>
        <c:tickLblPos val="nextTo"/>
        <c:crossAx val="320769024"/>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Slide34_Datenblatt!$A$50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7059-4329-A94E-1F75F153E717}"/>
              </c:ext>
            </c:extLst>
          </c:dPt>
          <c:dPt>
            <c:idx val="1"/>
            <c:invertIfNegative val="0"/>
            <c:bubble3D val="0"/>
            <c:spPr>
              <a:solidFill>
                <a:srgbClr val="4848FF"/>
              </a:solidFill>
              <a:ln w="25400">
                <a:noFill/>
              </a:ln>
            </c:spPr>
            <c:extLst>
              <c:ext xmlns:c16="http://schemas.microsoft.com/office/drawing/2014/chart" uri="{C3380CC4-5D6E-409C-BE32-E72D297353CC}">
                <c16:uniqueId val="{00000003-7059-4329-A94E-1F75F153E717}"/>
              </c:ext>
            </c:extLst>
          </c:dPt>
          <c:dPt>
            <c:idx val="2"/>
            <c:invertIfNegative val="0"/>
            <c:bubble3D val="0"/>
            <c:spPr>
              <a:solidFill>
                <a:srgbClr val="4848FF"/>
              </a:solidFill>
              <a:ln w="25400">
                <a:noFill/>
              </a:ln>
            </c:spPr>
            <c:extLst>
              <c:ext xmlns:c16="http://schemas.microsoft.com/office/drawing/2014/chart" uri="{C3380CC4-5D6E-409C-BE32-E72D297353CC}">
                <c16:uniqueId val="{00000005-7059-4329-A94E-1F75F153E717}"/>
              </c:ext>
            </c:extLst>
          </c:dPt>
          <c:dLbls>
            <c:dLbl>
              <c:idx val="0"/>
              <c:tx>
                <c:strRef>
                  <c:f>Slide34_Datenblatt!$E$50</c:f>
                  <c:strCache>
                    <c:ptCount val="1"/>
                    <c:pt idx="0">
                      <c:v>18,0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{292E8504-C49F-4284-97CA-33ACB8140D39}</c15:txfldGUID>
                      <c15:f>Slide34_Datenblatt!$E$50</c15:f>
                      <c15:dlblFieldTableCache>
                        <c:ptCount val="1"/>
                        <c:pt idx="0">
                          <c:v>18,0</c:v>
                        </c:pt>
                      </c15:dlblFieldTableCache>
                    </c15:dlblFTEntry>
                  </c15:dlblFieldTable>
                  <c15:showDataLabelsRange val="0"/>
                </c:ext>
                <c:ext xmlns:c16="http://schemas.microsoft.com/office/drawing/2014/chart" uri="{C3380CC4-5D6E-409C-BE32-E72D297353CC}">
                  <c16:uniqueId val="{00000001-7059-4329-A94E-1F75F153E717}"/>
                </c:ext>
              </c:extLst>
            </c:dLbl>
            <c:dLbl>
              <c:idx val="1"/>
              <c:tx>
                <c:strRef>
                  <c:f>Slide34_Datenblatt!$F$50</c:f>
                  <c:strCache>
                    <c:ptCount val="1"/>
                    <c:pt idx="0">
                      <c:v>107,8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{AA3F6A3D-1D49-4812-A5A1-BA0805124614}</c15:txfldGUID>
                      <c15:f>Slide34_Datenblatt!$F$50</c15:f>
                      <c15:dlblFieldTableCache>
                        <c:ptCount val="1"/>
                        <c:pt idx="0">
                          <c:v>107,8</c:v>
                        </c:pt>
                      </c15:dlblFieldTableCache>
                    </c15:dlblFTEntry>
                  </c15:dlblFieldTable>
                  <c15:showDataLabelsRange val="0"/>
                </c:ext>
                <c:ext xmlns:c16="http://schemas.microsoft.com/office/drawing/2014/chart" uri="{C3380CC4-5D6E-409C-BE32-E72D297353CC}">
                  <c16:uniqueId val="{00000003-7059-4329-A94E-1F75F153E717}"/>
                </c:ext>
              </c:extLst>
            </c:dLbl>
            <c:dLbl>
              <c:idx val="2"/>
              <c:tx>
                <c:strRef>
                  <c:f>Slide34_Datenblatt!$G$50</c:f>
                  <c:strCache>
                    <c:ptCount val="1"/>
                    <c:pt idx="0">
                      <c:v>2.163</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{450DA759-565C-46B2-8668-95613F77FAE1}</c15:txfldGUID>
                      <c15:f>Slide34_Datenblatt!$G$50</c15:f>
                      <c15:dlblFieldTableCache>
                        <c:ptCount val="1"/>
                        <c:pt idx="0">
                          <c:v>2.163</c:v>
                        </c:pt>
                      </c15:dlblFieldTableCache>
                    </c15:dlblFTEntry>
                  </c15:dlblFieldTable>
                  <c15:showDataLabelsRange val="0"/>
                </c:ext>
                <c:ext xmlns:c16="http://schemas.microsoft.com/office/drawing/2014/chart" uri="{C3380CC4-5D6E-409C-BE32-E72D297353CC}">
                  <c16:uniqueId val="{00000005-7059-4329-A94E-1F75F153E717}"/>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Slide34_Datenblatt!$B$49:$D$49</c:f>
              <c:strCache>
                <c:ptCount val="3"/>
                <c:pt idx="0">
                  <c:v>Materiallager 
in Tagen
</c:v>
                </c:pt>
                <c:pt idx="1">
                  <c:v>RHB-Stoffe, geleistete Anzahlungen und Waren</c:v>
                </c:pt>
                <c:pt idx="2">
                  <c:v>Materialaufwand
</c:v>
                </c:pt>
              </c:strCache>
            </c:strRef>
          </c:cat>
          <c:val>
            <c:numRef>
              <c:f>Slide34_Datenblatt!$I$50:$K$50</c:f>
              <c:numCache>
                <c:formatCode>General</c:formatCode>
                <c:ptCount val="3"/>
                <c:pt idx="0">
                  <c:v>1034577.8158315565</c:v>
                </c:pt>
                <c:pt idx="1">
                  <c:v>107809</c:v>
                </c:pt>
                <c:pt idx="2">
                  <c:v>2162527</c:v>
                </c:pt>
              </c:numCache>
            </c:numRef>
          </c:val>
          <c:extLst>
            <c:ext xmlns:c16="http://schemas.microsoft.com/office/drawing/2014/chart" uri="{C3380CC4-5D6E-409C-BE32-E72D297353CC}">
              <c16:uniqueId val="{00000006-7059-4329-A94E-1F75F153E717}"/>
            </c:ext>
          </c:extLst>
        </c:ser>
        <c:ser>
          <c:idx val="2"/>
          <c:order val="1"/>
          <c:tx>
            <c:strRef>
              <c:f>Slide34_Datenblatt!$A$51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8-7059-4329-A94E-1F75F153E717}"/>
              </c:ext>
            </c:extLst>
          </c:dPt>
          <c:dPt>
            <c:idx val="1"/>
            <c:invertIfNegative val="0"/>
            <c:bubble3D val="0"/>
            <c:spPr>
              <a:solidFill>
                <a:srgbClr val="4848FF"/>
              </a:solidFill>
              <a:ln w="25400">
                <a:noFill/>
              </a:ln>
            </c:spPr>
            <c:extLst>
              <c:ext xmlns:c16="http://schemas.microsoft.com/office/drawing/2014/chart" uri="{C3380CC4-5D6E-409C-BE32-E72D297353CC}">
                <c16:uniqueId val="{0000000A-7059-4329-A94E-1F75F153E717}"/>
              </c:ext>
            </c:extLst>
          </c:dPt>
          <c:dPt>
            <c:idx val="2"/>
            <c:invertIfNegative val="0"/>
            <c:bubble3D val="0"/>
            <c:spPr>
              <a:solidFill>
                <a:srgbClr val="4848FF"/>
              </a:solidFill>
              <a:ln w="25400">
                <a:noFill/>
              </a:ln>
            </c:spPr>
            <c:extLst>
              <c:ext xmlns:c16="http://schemas.microsoft.com/office/drawing/2014/chart" uri="{C3380CC4-5D6E-409C-BE32-E72D297353CC}">
                <c16:uniqueId val="{0000000C-7059-4329-A94E-1F75F153E717}"/>
              </c:ext>
            </c:extLst>
          </c:dPt>
          <c:dLbls>
            <c:dLbl>
              <c:idx val="0"/>
              <c:tx>
                <c:strRef>
                  <c:f>Slide34_Datenblatt!$E$51</c:f>
                  <c:strCache>
                    <c:ptCount val="1"/>
                    <c:pt idx="0">
                      <c:v>18,4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{E2766CE7-5F58-4E36-AA6B-BEC2D5274CDE}</c15:txfldGUID>
                      <c15:f>Slide34_Datenblatt!$E$51</c15:f>
                      <c15:dlblFieldTableCache>
                        <c:ptCount val="1"/>
                        <c:pt idx="0">
                          <c:v>18,4</c:v>
                        </c:pt>
                      </c15:dlblFieldTableCache>
                    </c15:dlblFTEntry>
                  </c15:dlblFieldTable>
                  <c15:showDataLabelsRange val="0"/>
                </c:ext>
                <c:ext xmlns:c16="http://schemas.microsoft.com/office/drawing/2014/chart" uri="{C3380CC4-5D6E-409C-BE32-E72D297353CC}">
                  <c16:uniqueId val="{00000008-7059-4329-A94E-1F75F153E717}"/>
                </c:ext>
              </c:extLst>
            </c:dLbl>
            <c:dLbl>
              <c:idx val="1"/>
              <c:tx>
                <c:strRef>
                  <c:f>Slide34_Datenblatt!$F$51</c:f>
                  <c:strCache>
                    <c:ptCount val="1"/>
                    <c:pt idx="0">
                      <c:v>107,0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{9E10578E-F743-4157-ADE3-2D04F789E9AF}</c15:txfldGUID>
                      <c15:f>Slide34_Datenblatt!$F$51</c15:f>
                      <c15:dlblFieldTableCache>
                        <c:ptCount val="1"/>
                        <c:pt idx="0">
                          <c:v>107,0</c:v>
                        </c:pt>
                      </c15:dlblFieldTableCache>
                    </c15:dlblFTEntry>
                  </c15:dlblFieldTable>
                  <c15:showDataLabelsRange val="0"/>
                </c:ext>
                <c:ext xmlns:c16="http://schemas.microsoft.com/office/drawing/2014/chart" uri="{C3380CC4-5D6E-409C-BE32-E72D297353CC}">
                  <c16:uniqueId val="{0000000A-7059-4329-A94E-1F75F153E717}"/>
                </c:ext>
              </c:extLst>
            </c:dLbl>
            <c:dLbl>
              <c:idx val="2"/>
              <c:tx>
                <c:strRef>
                  <c:f>Slide34_Datenblatt!$G$51</c:f>
                  <c:strCache>
                    <c:ptCount val="1"/>
                    <c:pt idx="0">
                      <c:v>2.095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{CDF4A29C-A974-432E-88D9-8D5DF03282E4}</c15:txfldGUID>
                      <c15:f>Slide34_Datenblatt!$G$51</c15:f>
                      <c15:dlblFieldTableCache>
                        <c:ptCount val="1"/>
                        <c:pt idx="0">
                          <c:v>2.095</c:v>
                        </c:pt>
                      </c15:dlblFieldTableCache>
                    </c15:dlblFTEntry>
                  </c15:dlblFieldTable>
                  <c15:showDataLabelsRange val="0"/>
                </c:ext>
                <c:ext xmlns:c16="http://schemas.microsoft.com/office/drawing/2014/chart" uri="{C3380CC4-5D6E-409C-BE32-E72D297353CC}">
                  <c16:uniqueId val="{0000000C-7059-4329-A94E-1F75F153E717}"/>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Slide34_Datenblatt!$B$49:$D$49</c:f>
              <c:strCache>
                <c:ptCount val="3"/>
                <c:pt idx="0">
                  <c:v>Materiallager 
in Tagen
</c:v>
                </c:pt>
                <c:pt idx="1">
                  <c:v>RHB-Stoffe, geleistete Anzahlungen und Waren</c:v>
                </c:pt>
                <c:pt idx="2">
                  <c:v>Materialaufwand
</c:v>
                </c:pt>
              </c:strCache>
            </c:strRef>
          </c:cat>
          <c:val>
            <c:numRef>
              <c:f>Slide34_Datenblatt!$I$51:$K$51</c:f>
              <c:numCache>
                <c:formatCode>General</c:formatCode>
                <c:ptCount val="3"/>
                <c:pt idx="0">
                  <c:v>1059937.940565032</c:v>
                </c:pt>
                <c:pt idx="1">
                  <c:v>107019</c:v>
                </c:pt>
                <c:pt idx="2">
                  <c:v>2095371</c:v>
                </c:pt>
              </c:numCache>
            </c:numRef>
          </c:val>
          <c:extLst>
            <c:ext xmlns:c16="http://schemas.microsoft.com/office/drawing/2014/chart" uri="{C3380CC4-5D6E-409C-BE32-E72D297353CC}">
              <c16:uniqueId val="{0000000D-7059-4329-A94E-1F75F153E717}"/>
            </c:ext>
          </c:extLst>
        </c:ser>
        <c:ser>
          <c:idx val="1"/>
          <c:order val="2"/>
          <c:tx>
            <c:strRef>
              <c:f>Slide34_Datenblatt!$A$52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F-7059-4329-A94E-1F75F153E717}"/>
              </c:ext>
            </c:extLst>
          </c:dPt>
          <c:dPt>
            <c:idx val="1"/>
            <c:invertIfNegative val="0"/>
            <c:bubble3D val="0"/>
            <c:spPr>
              <a:solidFill>
                <a:srgbClr val="4848FF"/>
              </a:solidFill>
              <a:ln w="25400">
                <a:noFill/>
              </a:ln>
            </c:spPr>
            <c:extLst>
              <c:ext xmlns:c16="http://schemas.microsoft.com/office/drawing/2014/chart" uri="{C3380CC4-5D6E-409C-BE32-E72D297353CC}">
                <c16:uniqueId val="{00000011-7059-4329-A94E-1F75F153E717}"/>
              </c:ext>
            </c:extLst>
          </c:dPt>
          <c:dPt>
            <c:idx val="2"/>
            <c:invertIfNegative val="0"/>
            <c:bubble3D val="0"/>
            <c:spPr>
              <a:solidFill>
                <a:srgbClr val="4848FF"/>
              </a:solidFill>
              <a:ln w="25400">
                <a:noFill/>
              </a:ln>
            </c:spPr>
            <c:extLst>
              <c:ext xmlns:c16="http://schemas.microsoft.com/office/drawing/2014/chart" uri="{C3380CC4-5D6E-409C-BE32-E72D297353CC}">
                <c16:uniqueId val="{00000013-7059-4329-A94E-1F75F153E717}"/>
              </c:ext>
            </c:extLst>
          </c:dPt>
          <c:dLbls>
            <c:dLbl>
              <c:idx val="0"/>
              <c:tx>
                <c:strRef>
                  <c:f>Slide34_Datenblatt!$E$52</c:f>
                  <c:strCache>
                    <c:ptCount val="1"/>
                    <c:pt idx="0">
                      <c:v>25,6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{23946C35-DDEB-4680-81D8-B056AF1BEA10}</c15:txfldGUID>
                      <c15:f>Slide34_Datenblatt!$E$52</c15:f>
                      <c15:dlblFieldTableCache>
                        <c:ptCount val="1"/>
                        <c:pt idx="0">
                          <c:v>25,6</c:v>
                        </c:pt>
                      </c15:dlblFieldTableCache>
                    </c15:dlblFTEntry>
                  </c15:dlblFieldTable>
                  <c15:showDataLabelsRange val="0"/>
                </c:ext>
                <c:ext xmlns:c16="http://schemas.microsoft.com/office/drawing/2014/chart" uri="{C3380CC4-5D6E-409C-BE32-E72D297353CC}">
                  <c16:uniqueId val="{0000000F-7059-4329-A94E-1F75F153E717}"/>
                </c:ext>
              </c:extLst>
            </c:dLbl>
            <c:dLbl>
              <c:idx val="1"/>
              <c:tx>
                <c:strRef>
                  <c:f>Slide34_Datenblatt!$F$52</c:f>
                  <c:strCache>
                    <c:ptCount val="1"/>
                    <c:pt idx="0">
                      <c:v>107,4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{A0CF765E-A120-4383-A977-44167064C1A5}</c15:txfldGUID>
                      <c15:f>Slide34_Datenblatt!$F$52</c15:f>
                      <c15:dlblFieldTableCache>
                        <c:ptCount val="1"/>
                        <c:pt idx="0">
                          <c:v>107,4</c:v>
                        </c:pt>
                      </c15:dlblFieldTableCache>
                    </c15:dlblFTEntry>
                  </c15:dlblFieldTable>
                  <c15:showDataLabelsRange val="0"/>
                </c:ext>
                <c:ext xmlns:c16="http://schemas.microsoft.com/office/drawing/2014/chart" uri="{C3380CC4-5D6E-409C-BE32-E72D297353CC}">
                  <c16:uniqueId val="{00000011-7059-4329-A94E-1F75F153E717}"/>
                </c:ext>
              </c:extLst>
            </c:dLbl>
            <c:dLbl>
              <c:idx val="2"/>
              <c:tx>
                <c:strRef>
                  <c:f>Slide34_Datenblatt!$G$52</c:f>
                  <c:strCache>
                    <c:ptCount val="1"/>
                    <c:pt idx="0">
                      <c:v>1.512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{27BBD702-5090-4882-820F-140CBA464746}</c15:txfldGUID>
                      <c15:f>Slide34_Datenblatt!$G$52</c15:f>
                      <c15:dlblFieldTableCache>
                        <c:ptCount val="1"/>
                        <c:pt idx="0">
                          <c:v>1.512</c:v>
                        </c:pt>
                      </c15:dlblFieldTableCache>
                    </c15:dlblFTEntry>
                  </c15:dlblFieldTable>
                  <c15:showDataLabelsRange val="0"/>
                </c:ext>
                <c:ext xmlns:c16="http://schemas.microsoft.com/office/drawing/2014/chart" uri="{C3380CC4-5D6E-409C-BE32-E72D297353CC}">
                  <c16:uniqueId val="{00000013-7059-4329-A94E-1F75F153E717}"/>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Slide34_Datenblatt!$B$49:$D$49</c:f>
              <c:strCache>
                <c:ptCount val="3"/>
                <c:pt idx="0">
                  <c:v>Materiallager 
in Tagen
</c:v>
                </c:pt>
                <c:pt idx="1">
                  <c:v>RHB-Stoffe, geleistete Anzahlungen und Waren</c:v>
                </c:pt>
                <c:pt idx="2">
                  <c:v>Materialaufwand
</c:v>
                </c:pt>
              </c:strCache>
            </c:strRef>
          </c:cat>
          <c:val>
            <c:numRef>
              <c:f>Slide34_Datenblatt!$I$52:$K$52</c:f>
              <c:numCache>
                <c:formatCode>General</c:formatCode>
                <c:ptCount val="3"/>
                <c:pt idx="0">
                  <c:v>1474345.4333688698</c:v>
                </c:pt>
                <c:pt idx="1">
                  <c:v>107440</c:v>
                </c:pt>
                <c:pt idx="2">
                  <c:v>1512351</c:v>
                </c:pt>
              </c:numCache>
            </c:numRef>
          </c:val>
          <c:extLst>
            <c:ext xmlns:c16="http://schemas.microsoft.com/office/drawing/2014/chart" uri="{C3380CC4-5D6E-409C-BE32-E72D297353CC}">
              <c16:uniqueId val="{00000014-7059-4329-A94E-1F75F153E717}"/>
            </c:ext>
          </c:extLst>
        </c:ser>
        <c:ser>
          <c:idx val="3"/>
          <c:order val="3"/>
          <c:tx>
            <c:strRef>
              <c:f>Slide34_Datenblatt!$A$53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6-7059-4329-A94E-1F75F153E717}"/>
              </c:ext>
            </c:extLst>
          </c:dPt>
          <c:dPt>
            <c:idx val="1"/>
            <c:invertIfNegative val="0"/>
            <c:bubble3D val="0"/>
            <c:spPr>
              <a:solidFill>
                <a:srgbClr val="4848FF"/>
              </a:solidFill>
              <a:ln w="25400">
                <a:noFill/>
              </a:ln>
            </c:spPr>
            <c:extLst>
              <c:ext xmlns:c16="http://schemas.microsoft.com/office/drawing/2014/chart" uri="{C3380CC4-5D6E-409C-BE32-E72D297353CC}">
                <c16:uniqueId val="{00000018-7059-4329-A94E-1F75F153E717}"/>
              </c:ext>
            </c:extLst>
          </c:dPt>
          <c:dPt>
            <c:idx val="2"/>
            <c:invertIfNegative val="0"/>
            <c:bubble3D val="0"/>
            <c:spPr>
              <a:solidFill>
                <a:srgbClr val="4848FF"/>
              </a:solidFill>
              <a:ln w="25400">
                <a:noFill/>
              </a:ln>
            </c:spPr>
            <c:extLst>
              <c:ext xmlns:c16="http://schemas.microsoft.com/office/drawing/2014/chart" uri="{C3380CC4-5D6E-409C-BE32-E72D297353CC}">
                <c16:uniqueId val="{0000001A-7059-4329-A94E-1F75F153E717}"/>
              </c:ext>
            </c:extLst>
          </c:dPt>
          <c:dLbls>
            <c:dLbl>
              <c:idx val="0"/>
              <c:tx>
                <c:strRef>
                  <c:f>Slide34_Datenblatt!$E$53</c:f>
                  <c:strCache>
                    <c:ptCount val="1"/>
                    <c:pt idx="0">
                      <c:v>34,3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{18FFDCE2-C619-45CA-B277-DA78D814B666}</c15:txfldGUID>
                      <c15:f>Slide34_Datenblatt!$E$53</c15:f>
                      <c15:dlblFieldTableCache>
                        <c:ptCount val="1"/>
                        <c:pt idx="0">
                          <c:v>34,3</c:v>
                        </c:pt>
                      </c15:dlblFieldTableCache>
                    </c15:dlblFTEntry>
                  </c15:dlblFieldTable>
                  <c15:showDataLabelsRange val="0"/>
                </c:ext>
                <c:ext xmlns:c16="http://schemas.microsoft.com/office/drawing/2014/chart" uri="{C3380CC4-5D6E-409C-BE32-E72D297353CC}">
                  <c16:uniqueId val="{00000016-7059-4329-A94E-1F75F153E717}"/>
                </c:ext>
              </c:extLst>
            </c:dLbl>
            <c:dLbl>
              <c:idx val="1"/>
              <c:tx>
                <c:strRef>
                  <c:f>Slide34_Datenblatt!$F$53</c:f>
                  <c:strCache>
                    <c:ptCount val="1"/>
                    <c:pt idx="0">
                      <c:v>106,6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{20257B30-0772-4E13-93FE-A902A0470EC0}</c15:txfldGUID>
                      <c15:f>Slide34_Datenblatt!$F$53</c15:f>
                      <c15:dlblFieldTableCache>
                        <c:ptCount val="1"/>
                        <c:pt idx="0">
                          <c:v>106,6</c:v>
                        </c:pt>
                      </c15:dlblFieldTableCache>
                    </c15:dlblFTEntry>
                  </c15:dlblFieldTable>
                  <c15:showDataLabelsRange val="0"/>
                </c:ext>
                <c:ext xmlns:c16="http://schemas.microsoft.com/office/drawing/2014/chart" uri="{C3380CC4-5D6E-409C-BE32-E72D297353CC}">
                  <c16:uniqueId val="{00000018-7059-4329-A94E-1F75F153E717}"/>
                </c:ext>
              </c:extLst>
            </c:dLbl>
            <c:dLbl>
              <c:idx val="2"/>
              <c:tx>
                <c:strRef>
                  <c:f>Slide34_Datenblatt!$G$53</c:f>
                  <c:strCache>
                    <c:ptCount val="1"/>
                    <c:pt idx="0">
                      <c:v>1.119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{55662EC4-3964-4CEC-A7CA-C0AFB43CB790}</c15:txfldGUID>
                      <c15:f>Slide34_Datenblatt!$G$53</c15:f>
                      <c15:dlblFieldTableCache>
                        <c:ptCount val="1"/>
                        <c:pt idx="0">
                          <c:v>1.119</c:v>
                        </c:pt>
                      </c15:dlblFieldTableCache>
                    </c15:dlblFTEntry>
                  </c15:dlblFieldTable>
                  <c15:showDataLabelsRange val="0"/>
                </c:ext>
                <c:ext xmlns:c16="http://schemas.microsoft.com/office/drawing/2014/chart" uri="{C3380CC4-5D6E-409C-BE32-E72D297353CC}">
                  <c16:uniqueId val="{0000001A-7059-4329-A94E-1F75F153E717}"/>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Slide34_Datenblatt!$B$49:$D$49</c:f>
              <c:strCache>
                <c:ptCount val="3"/>
                <c:pt idx="0">
                  <c:v>Materiallager 
in Tagen
</c:v>
                </c:pt>
                <c:pt idx="1">
                  <c:v>RHB-Stoffe, geleistete Anzahlungen und Waren</c:v>
                </c:pt>
                <c:pt idx="2">
                  <c:v>Materialaufwand
</c:v>
                </c:pt>
              </c:strCache>
            </c:strRef>
          </c:cat>
          <c:val>
            <c:numRef>
              <c:f>Slide34_Datenblatt!$I$53:$K$53</c:f>
              <c:numCache>
                <c:formatCode>General</c:formatCode>
                <c:ptCount val="3"/>
                <c:pt idx="0">
                  <c:v>1975784.263326226</c:v>
                </c:pt>
                <c:pt idx="1">
                  <c:v>106561</c:v>
                </c:pt>
                <c:pt idx="2">
                  <c:v>1118958</c:v>
                </c:pt>
              </c:numCache>
            </c:numRef>
          </c:val>
          <c:extLst>
            <c:ext xmlns:c16="http://schemas.microsoft.com/office/drawing/2014/chart" uri="{C3380CC4-5D6E-409C-BE32-E72D297353CC}">
              <c16:uniqueId val="{0000001B-7059-4329-A94E-1F75F153E717}"/>
            </c:ext>
          </c:extLst>
        </c:ser>
        <c:ser>
          <c:idx val="4"/>
          <c:order val="4"/>
          <c:tx>
            <c:strRef>
              <c:f>Slide34_Datenblatt!$A$54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D-7059-4329-A94E-1F75F153E717}"/>
              </c:ext>
            </c:extLst>
          </c:dPt>
          <c:dPt>
            <c:idx val="1"/>
            <c:invertIfNegative val="0"/>
            <c:bubble3D val="0"/>
            <c:spPr>
              <a:solidFill>
                <a:srgbClr val="4848FF"/>
              </a:solidFill>
              <a:ln w="25400">
                <a:noFill/>
              </a:ln>
            </c:spPr>
            <c:extLst>
              <c:ext xmlns:c16="http://schemas.microsoft.com/office/drawing/2014/chart" uri="{C3380CC4-5D6E-409C-BE32-E72D297353CC}">
                <c16:uniqueId val="{0000001F-7059-4329-A94E-1F75F153E717}"/>
              </c:ext>
            </c:extLst>
          </c:dPt>
          <c:dPt>
            <c:idx val="2"/>
            <c:invertIfNegative val="0"/>
            <c:bubble3D val="0"/>
            <c:spPr>
              <a:solidFill>
                <a:srgbClr val="4848FF"/>
              </a:solidFill>
              <a:ln w="25400">
                <a:noFill/>
              </a:ln>
            </c:spPr>
            <c:extLst>
              <c:ext xmlns:c16="http://schemas.microsoft.com/office/drawing/2014/chart" uri="{C3380CC4-5D6E-409C-BE32-E72D297353CC}">
                <c16:uniqueId val="{00000021-7059-4329-A94E-1F75F153E717}"/>
              </c:ext>
            </c:extLst>
          </c:dPt>
          <c:dLbls>
            <c:dLbl>
              <c:idx val="0"/>
              <c:tx>
                <c:strRef>
                  <c:f>Slide34_Datenblatt!$E$54</c:f>
                  <c:strCache>
                    <c:ptCount val="1"/>
                    <c:pt idx="0">
                      <c:v>37,5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{3F964060-0C9E-42A4-8C8B-5D50C19CE555}</c15:txfldGUID>
                      <c15:f>Slide34_Datenblatt!$E$54</c15:f>
                      <c15:dlblFieldTableCache>
                        <c:ptCount val="1"/>
                        <c:pt idx="0">
                          <c:v>37,5</c:v>
                        </c:pt>
                      </c15:dlblFieldTableCache>
                    </c15:dlblFTEntry>
                  </c15:dlblFieldTable>
                  <c15:showDataLabelsRange val="0"/>
                </c:ext>
                <c:ext xmlns:c16="http://schemas.microsoft.com/office/drawing/2014/chart" uri="{C3380CC4-5D6E-409C-BE32-E72D297353CC}">
                  <c16:uniqueId val="{0000001D-7059-4329-A94E-1F75F153E717}"/>
                </c:ext>
              </c:extLst>
            </c:dLbl>
            <c:dLbl>
              <c:idx val="1"/>
              <c:tx>
                <c:strRef>
                  <c:f>Slide34_Datenblatt!$F$54</c:f>
                  <c:strCache>
                    <c:ptCount val="1"/>
                    <c:pt idx="0">
                      <c:v>107,7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{85791A08-809C-483D-957E-AF4CB8C7EC5A}</c15:txfldGUID>
                      <c15:f>Slide34_Datenblatt!$F$54</c15:f>
                      <c15:dlblFieldTableCache>
                        <c:ptCount val="1"/>
                        <c:pt idx="0">
                          <c:v>107,7</c:v>
                        </c:pt>
                      </c15:dlblFieldTableCache>
                    </c15:dlblFTEntry>
                  </c15:dlblFieldTable>
                  <c15:showDataLabelsRange val="0"/>
                </c:ext>
                <c:ext xmlns:c16="http://schemas.microsoft.com/office/drawing/2014/chart" uri="{C3380CC4-5D6E-409C-BE32-E72D297353CC}">
                  <c16:uniqueId val="{0000001F-7059-4329-A94E-1F75F153E717}"/>
                </c:ext>
              </c:extLst>
            </c:dLbl>
            <c:dLbl>
              <c:idx val="2"/>
              <c:tx>
                <c:strRef>
                  <c:f>Slide34_Datenblatt!$G$54</c:f>
                  <c:strCache>
                    <c:ptCount val="1"/>
                    <c:pt idx="0">
                      <c:v>1.034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{C50D0B93-72D4-4B89-8EE2-18848E8F27A8}</c15:txfldGUID>
                      <c15:f>Slide34_Datenblatt!$G$54</c15:f>
                      <c15:dlblFieldTableCache>
                        <c:ptCount val="1"/>
                        <c:pt idx="0">
                          <c:v>1.034</c:v>
                        </c:pt>
                      </c15:dlblFieldTableCache>
                    </c15:dlblFTEntry>
                  </c15:dlblFieldTable>
                  <c15:showDataLabelsRange val="0"/>
                </c:ext>
                <c:ext xmlns:c16="http://schemas.microsoft.com/office/drawing/2014/chart" uri="{C3380CC4-5D6E-409C-BE32-E72D297353CC}">
                  <c16:uniqueId val="{00000021-7059-4329-A94E-1F75F153E717}"/>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Slide34_Datenblatt!$B$49:$D$49</c:f>
              <c:strCache>
                <c:ptCount val="3"/>
                <c:pt idx="0">
                  <c:v>Materiallager 
in Tagen
</c:v>
                </c:pt>
                <c:pt idx="1">
                  <c:v>RHB-Stoffe, geleistete Anzahlungen und Waren</c:v>
                </c:pt>
                <c:pt idx="2">
                  <c:v>Materialaufwand
</c:v>
                </c:pt>
              </c:strCache>
            </c:strRef>
          </c:cat>
          <c:val>
            <c:numRef>
              <c:f>Slide34_Datenblatt!$I$54:$K$54</c:f>
              <c:numCache>
                <c:formatCode>General</c:formatCode>
                <c:ptCount val="3"/>
                <c:pt idx="0">
                  <c:v>2162527</c:v>
                </c:pt>
                <c:pt idx="1">
                  <c:v>107712</c:v>
                </c:pt>
                <c:pt idx="2">
                  <c:v>1033585</c:v>
                </c:pt>
              </c:numCache>
            </c:numRef>
          </c:val>
          <c:extLst>
            <c:ext xmlns:c16="http://schemas.microsoft.com/office/drawing/2014/chart" uri="{C3380CC4-5D6E-409C-BE32-E72D297353CC}">
              <c16:uniqueId val="{00000022-7059-4329-A94E-1F75F153E717}"/>
            </c:ext>
          </c:extLst>
        </c:ser>
        <c:dLbls>
          <c:showLegendKey val="0"/>
          <c:showVal val="0"/>
          <c:showCatName val="0"/>
          <c:showSerName val="0"/>
          <c:showPercent val="0"/>
          <c:showBubbleSize val="0"/>
        </c:dLbls>
        <c:gapWidth val="50"/>
        <c:overlap val="-10"/>
        <c:axId val="321217664"/>
        <c:axId val="321219200"/>
      </c:barChart>
      <c:barChart>
        <c:barDir val="col"/>
        <c:grouping val="clustered"/>
        <c:varyColors val="0"/>
        <c:ser>
          <c:idx val="5"/>
          <c:order val="8"/>
          <c:tx>
            <c:strRef>
              <c:f>Slide34_Datenblatt!$A$59</c:f>
              <c:strCache>
                <c:ptCount val="1"/>
                <c:pt idx="0">
                  <c:v>unsichtbar</c:v>
                </c:pt>
              </c:strCache>
            </c:strRef>
          </c:tx>
          <c:spPr>
            <a:noFill/>
            <a:ln w="25400">
              <a:noFill/>
            </a:ln>
          </c:spPr>
          <c:invertIfNegative val="0"/>
          <c:val>
            <c:numRef>
              <c:f>Slide34_Datenblatt!$B$59</c:f>
              <c:numCache>
                <c:formatCode>General</c:formatCode>
                <c:ptCount val="1"/>
                <c:pt idx="0">
                  <c:v>0</c:v>
                </c:pt>
              </c:numCache>
            </c:numRef>
          </c:val>
          <c:extLst>
            <c:ext xmlns:c16="http://schemas.microsoft.com/office/drawing/2014/chart" uri="{C3380CC4-5D6E-409C-BE32-E72D297353CC}">
              <c16:uniqueId val="{00000023-7059-4329-A94E-1F75F153E717}"/>
            </c:ext>
          </c:extLst>
        </c:ser>
        <c:dLbls>
          <c:showLegendKey val="0"/>
          <c:showVal val="0"/>
          <c:showCatName val="0"/>
          <c:showSerName val="0"/>
          <c:showPercent val="0"/>
          <c:showBubbleSize val="0"/>
        </c:dLbls>
        <c:gapWidth val="150"/>
        <c:axId val="321241472"/>
        <c:axId val="321243008"/>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Slide34_Datenblatt!$L$68:$L$73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Slide34_Datenblatt!$M$68:$M$73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4-7059-4329-A94E-1F75F153E717}"/>
            </c:ext>
          </c:extLst>
        </c:ser>
        <c:ser>
          <c:idx val="7"/>
          <c:order val="10"/>
          <c:tx>
            <c:v>Achse3</c:v>
          </c:tx>
          <c:spPr>
            <a:ln w="38100">
              <a:solidFill>
                <a:srgbClr val="000000"/>
              </a:solidFill>
              <a:prstDash val="solid"/>
            </a:ln>
          </c:spPr>
          <c:marker>
            <c:symbol val="square"/>
            <c:size val="9"/>
            <c:spPr>
              <a:noFill/>
              <a:ln w="9525">
                <a:noFill/>
              </a:ln>
            </c:spPr>
          </c:marker>
          <c:xVal>
            <c:numRef>
              <c:f>Slide34_Datenblatt!$L$74:$L$79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Slide34_Datenblatt!$M$74:$M$79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5-7059-4329-A94E-1F75F153E717}"/>
            </c:ext>
          </c:extLst>
        </c:ser>
        <c:dLbls>
          <c:showLegendKey val="0"/>
          <c:showVal val="0"/>
          <c:showCatName val="0"/>
          <c:showSerName val="0"/>
          <c:showPercent val="0"/>
          <c:showBubbleSize val="0"/>
        </c:dLbls>
        <c:axId val="321217664"/>
        <c:axId val="321219200"/>
      </c:scatterChart>
      <c:scatterChart>
        <c:scatterStyle val="lineMarker"/>
        <c:varyColors val="0"/>
        <c:ser>
          <c:idx val="10"/>
          <c:order val="5"/>
          <c:tx>
            <c:v>beschriftung</c:v>
          </c:tx>
          <c:spPr>
            <a:ln w="28575">
              <a:noFill/>
            </a:ln>
          </c:spPr>
          <c:marker>
            <c:symbol val="none"/>
          </c:marker>
          <c:dLbls>
            <c:dLbl>
              <c:idx val="1"/>
              <c:layout>
                <c:manualLayout>
                  <c:x val="-9.5138888888888912E-3"/>
                  <c:y val="-3.6232844631792465E-4"/>
                </c:manualLayout>
              </c:layout>
              <c:tx>
                <c:strRef>
                  <c:f>Slide34_Datenblatt!$J$62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{7C1F6AF3-A994-4EE7-9C8F-9BBF678A4441}</c15:txfldGUID>
                      <c15:f>Slide34_Datenblatt!$J$62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6-7059-4329-A94E-1F75F153E717}"/>
                </c:ext>
              </c:extLst>
            </c:dLbl>
            <c:dLbl>
              <c:idx val="2"/>
              <c:layout>
                <c:manualLayout>
                  <c:x val="-9.5138888888888912E-3"/>
                  <c:y val="-3.6232844631792465E-4"/>
                </c:manualLayout>
              </c:layout>
              <c:tx>
                <c:strRef>
                  <c:f>Slide34_Datenblatt!$J$63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{49DE8BCF-52E2-4C46-B29B-9C547994D7C8}</c15:txfldGUID>
                      <c15:f>Slide34_Datenblatt!$J$63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7-7059-4329-A94E-1F75F153E717}"/>
                </c:ext>
              </c:extLst>
            </c:dLbl>
            <c:dLbl>
              <c:idx val="3"/>
              <c:layout>
                <c:manualLayout>
                  <c:x val="-9.5138888888889103E-3"/>
                  <c:y val="-3.6232844631792465E-4"/>
                </c:manualLayout>
              </c:layout>
              <c:tx>
                <c:strRef>
                  <c:f>Slide34_Datenblatt!$J$64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{FDADB8D5-B390-4B0D-A5A0-8E7A2C710458}</c15:txfldGUID>
                      <c15:f>Slide34_Datenblatt!$J$64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8-7059-4329-A94E-1F75F153E717}"/>
                </c:ext>
              </c:extLst>
            </c:dLbl>
            <c:dLbl>
              <c:idx val="4"/>
              <c:layout>
                <c:manualLayout>
                  <c:x val="-9.5138888888889103E-3"/>
                  <c:y val="-3.6232844631792465E-4"/>
                </c:manualLayout>
              </c:layout>
              <c:tx>
                <c:strRef>
                  <c:f>Slide34_Datenblatt!$J$65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{62057D0E-74F6-4CDA-B9C6-55DD454B024E}</c15:txfldGUID>
                      <c15:f>Slide34_Datenblatt!$J$65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9-7059-4329-A94E-1F75F153E717}"/>
                </c:ext>
              </c:extLst>
            </c:dLbl>
            <c:dLbl>
              <c:idx val="5"/>
              <c:layout>
                <c:manualLayout>
                  <c:x val="-1.1597222222222208E-2"/>
                  <c:y val="-3.6232844631792465E-4"/>
                </c:manualLayout>
              </c:layout>
              <c:tx>
                <c:strRef>
                  <c:f>Slide34_Datenblatt!$J$66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{7BE1911F-A044-46E8-BA7D-DC32B1E51AC9}</c15:txfldGUID>
                      <c15:f>Slide34_Datenblatt!$J$66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A-7059-4329-A94E-1F75F153E717}"/>
                </c:ext>
              </c:extLst>
            </c:dLbl>
            <c:dLbl>
              <c:idx val="6"/>
              <c:layout>
                <c:manualLayout>
                  <c:x val="-9.5138888888888825E-3"/>
                  <c:y val="-3.6232844631792465E-4"/>
                </c:manualLayout>
              </c:layout>
              <c:tx>
                <c:strRef>
                  <c:f>Slide34_Datenblatt!$J$68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{DD372FEC-1D9A-4EB5-BE73-894D7D1C119B}</c15:txfldGUID>
                      <c15:f>Slide34_Datenblatt!$J$68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B-7059-4329-A94E-1F75F153E717}"/>
                </c:ext>
              </c:extLst>
            </c:dLbl>
            <c:dLbl>
              <c:idx val="7"/>
              <c:layout>
                <c:manualLayout>
                  <c:x val="-9.5138888888888825E-3"/>
                  <c:y val="-3.6232844631792465E-4"/>
                </c:manualLayout>
              </c:layout>
              <c:tx>
                <c:strRef>
                  <c:f>Slide34_Datenblatt!$J$69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{79549DC7-5C4D-458E-8E54-F8637C75015D}</c15:txfldGUID>
                      <c15:f>Slide34_Datenblatt!$J$69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C-7059-4329-A94E-1F75F153E717}"/>
                </c:ext>
              </c:extLst>
            </c:dLbl>
            <c:dLbl>
              <c:idx val="8"/>
              <c:layout>
                <c:manualLayout>
                  <c:x val="-9.5138888888888998E-3"/>
                  <c:y val="-3.6232844631792465E-4"/>
                </c:manualLayout>
              </c:layout>
              <c:tx>
                <c:strRef>
                  <c:f>Slide34_Datenblatt!$J$70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{D556FB46-05DB-4865-88C3-A22B7B36EF5E}</c15:txfldGUID>
                      <c15:f>Slide34_Datenblatt!$J$70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D-7059-4329-A94E-1F75F153E717}"/>
                </c:ext>
              </c:extLst>
            </c:dLbl>
            <c:dLbl>
              <c:idx val="9"/>
              <c:layout>
                <c:manualLayout>
                  <c:x val="-9.5138888888887888E-3"/>
                  <c:y val="-3.6232844631792465E-4"/>
                </c:manualLayout>
              </c:layout>
              <c:tx>
                <c:strRef>
                  <c:f>Slide34_Datenblatt!$J$71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{AC5EB035-C5B8-462D-8600-38CA879708AF}</c15:txfldGUID>
                      <c15:f>Slide34_Datenblatt!$J$71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E-7059-4329-A94E-1F75F153E717}"/>
                </c:ext>
              </c:extLst>
            </c:dLbl>
            <c:dLbl>
              <c:idx val="10"/>
              <c:layout>
                <c:manualLayout>
                  <c:x val="-1.1597222222222226E-2"/>
                  <c:y val="-3.6232844631792465E-4"/>
                </c:manualLayout>
              </c:layout>
              <c:tx>
                <c:strRef>
                  <c:f>Slide34_Datenblatt!$J$72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{7AB2CD1B-55EC-4455-AE65-A6BC74B9C4FD}</c15:txfldGUID>
                      <c15:f>Slide34_Datenblatt!$J$72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F-7059-4329-A94E-1F75F153E717}"/>
                </c:ext>
              </c:extLst>
            </c:dLbl>
            <c:dLbl>
              <c:idx val="11"/>
              <c:delete val="1"/>
              <c:extLst>
                <c:ext xmlns:c15="http://schemas.microsoft.com/office/drawing/2012/chart" uri="{CE6537A1-D6FC-4f65-9D91-7224C49458BB}"/>
                <c:ext xmlns:c16="http://schemas.microsoft.com/office/drawing/2014/chart" uri="{C3380CC4-5D6E-409C-BE32-E72D297353CC}">
                  <c16:uniqueId val="{00000030-7059-4329-A94E-1F75F153E717}"/>
                </c:ext>
              </c:extLst>
            </c:dLbl>
            <c:dLbl>
              <c:idx val="12"/>
              <c:layout>
                <c:manualLayout>
                  <c:x val="6.3194444444443767E-3"/>
                  <c:y val="-3.6232844631792465E-4"/>
                </c:manualLayout>
              </c:layout>
              <c:tx>
                <c:strRef>
                  <c:f>Slide34_Datenblatt!$J$74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{621D572B-FD77-4312-96D8-AC974267F1F3}</c15:txfldGUID>
                      <c15:f>Slide34_Datenblatt!$J$74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31-7059-4329-A94E-1F75F153E717}"/>
                </c:ext>
              </c:extLst>
            </c:dLbl>
            <c:dLbl>
              <c:idx val="13"/>
              <c:layout>
                <c:manualLayout>
                  <c:x val="5.2777777777777693E-3"/>
                  <c:y val="-3.6232844631792465E-4"/>
                </c:manualLayout>
              </c:layout>
              <c:tx>
                <c:strRef>
                  <c:f>Slide34_Datenblatt!$J$75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{501AB91B-E7BA-475C-90D0-DE77BAFBB624}</c15:txfldGUID>
                      <c15:f>Slide34_Datenblatt!$J$75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32-7059-4329-A94E-1F75F153E717}"/>
                </c:ext>
              </c:extLst>
            </c:dLbl>
            <c:dLbl>
              <c:idx val="14"/>
              <c:layout>
                <c:manualLayout>
                  <c:x val="6.3194444444444695E-3"/>
                  <c:y val="-3.6232844631792465E-4"/>
                </c:manualLayout>
              </c:layout>
              <c:tx>
                <c:strRef>
                  <c:f>Slide34_Datenblatt!$J$76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{894CE9EF-4C5A-4BFF-995A-38BE09E5C504}</c15:txfldGUID>
                      <c15:f>Slide34_Datenblatt!$J$76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33-7059-4329-A94E-1F75F153E717}"/>
                </c:ext>
              </c:extLst>
            </c:dLbl>
            <c:dLbl>
              <c:idx val="15"/>
              <c:layout>
                <c:manualLayout>
                  <c:x val="8.4027777777777955E-3"/>
                  <c:y val="-3.6232844631792465E-4"/>
                </c:manualLayout>
              </c:layout>
              <c:tx>
                <c:strRef>
                  <c:f>Slide34_Datenblatt!$J$77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{BAD50629-B44E-412D-8069-2F77C949C7F0}</c15:txfldGUID>
                      <c15:f>Slide34_Datenblatt!$J$77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34-7059-4329-A94E-1F75F153E717}"/>
                </c:ext>
              </c:extLst>
            </c:dLbl>
            <c:dLbl>
              <c:idx val="16"/>
              <c:layout>
                <c:manualLayout>
                  <c:x val="6.3194444444444695E-3"/>
                  <c:y val="-3.6232844631792465E-4"/>
                </c:manualLayout>
              </c:layout>
              <c:tx>
                <c:strRef>
                  <c:f>Slide34_Datenblatt!$J$78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{2E68504A-ACAE-43DC-8557-84CF3E754CC1}</c15:txfldGUID>
                      <c15:f>Slide34_Datenblatt!$J$78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5-7059-4329-A94E-1F75F153E717}"/>
                </c:ext>
              </c:extLst>
            </c:dLbl>
            <c:dLbl>
              <c:idx val="17"/>
              <c:delete val="1"/>
              <c:extLst>
                <c:ext xmlns:c15="http://schemas.microsoft.com/office/drawing/2012/chart" uri="{CE6537A1-D6FC-4f65-9D91-7224C49458BB}"/>
                <c:ext xmlns:c16="http://schemas.microsoft.com/office/drawing/2014/chart" uri="{C3380CC4-5D6E-409C-BE32-E72D297353CC}">
                  <c16:uniqueId val="{00000036-7059-4329-A94E-1F75F153E717}"/>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Slide34_Datenblatt!$G$61:$G$78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Slide34_Datenblatt!$H$61:$H$78</c:f>
              <c:numCache>
                <c:formatCode>0.00</c:formatCode>
                <c:ptCount val="18"/>
                <c:pt idx="1">
                  <c:v>-108126.35</c:v>
                </c:pt>
                <c:pt idx="2">
                  <c:v>-108126.35</c:v>
                </c:pt>
                <c:pt idx="3">
                  <c:v>-108126.35</c:v>
                </c:pt>
                <c:pt idx="4">
                  <c:v>-108126.35</c:v>
                </c:pt>
                <c:pt idx="5">
                  <c:v>-108126.35</c:v>
                </c:pt>
                <c:pt idx="6">
                  <c:v>-108126.35</c:v>
                </c:pt>
                <c:pt idx="7">
                  <c:v>-108126.35</c:v>
                </c:pt>
                <c:pt idx="8">
                  <c:v>-108126.35</c:v>
                </c:pt>
                <c:pt idx="9">
                  <c:v>-108126.35</c:v>
                </c:pt>
                <c:pt idx="10">
                  <c:v>-108126.35</c:v>
                </c:pt>
                <c:pt idx="11">
                  <c:v>-108126.35</c:v>
                </c:pt>
                <c:pt idx="12">
                  <c:v>-108126.35</c:v>
                </c:pt>
                <c:pt idx="13">
                  <c:v>-108126.35</c:v>
                </c:pt>
                <c:pt idx="14">
                  <c:v>-108126.35</c:v>
                </c:pt>
                <c:pt idx="15">
                  <c:v>-108126.35</c:v>
                </c:pt>
                <c:pt idx="16">
                  <c:v>-108126.35</c:v>
                </c:pt>
                <c:pt idx="17">
                  <c:v>-108126.35</c:v>
                </c:pt>
              </c:numCache>
            </c:numRef>
          </c:yVal>
          <c:smooth val="0"/>
          <c:extLst>
            <c:ext xmlns:c16="http://schemas.microsoft.com/office/drawing/2014/chart" uri="{C3380CC4-5D6E-409C-BE32-E72D297353CC}">
              <c16:uniqueId val="{00000037-7059-4329-A94E-1F75F153E717}"/>
            </c:ext>
          </c:extLst>
        </c:ser>
        <c:ser>
          <c:idx val="9"/>
          <c:order val="6"/>
          <c:tx>
            <c:v>Achse</c:v>
          </c:tx>
          <c:spPr>
            <a:ln w="38100">
              <a:solidFill>
                <a:srgbClr val="000000"/>
              </a:solidFill>
              <a:prstDash val="solid"/>
            </a:ln>
          </c:spPr>
          <c:marker>
            <c:symbol val="none"/>
          </c:marker>
          <c:xVal>
            <c:numRef>
              <c:f>Slide34_Datenblatt!$L$61:$L$67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Slide34_Datenblatt!$M$61:$M$67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8-7059-4329-A94E-1F75F153E717}"/>
            </c:ext>
          </c:extLst>
        </c:ser>
        <c:ser>
          <c:idx val="11"/>
          <c:order val="7"/>
          <c:tx>
            <c:v>rubrik</c:v>
          </c:tx>
          <c:spPr>
            <a:ln w="28575">
              <a:noFill/>
            </a:ln>
          </c:spPr>
          <c:marker>
            <c:symbol val="none"/>
          </c:marker>
          <c:dLbls>
            <c:dLbl>
              <c:idx val="0"/>
              <c:layout>
                <c:manualLayout>
                  <c:x val="-4.5138888888888841E-3"/>
                  <c:y val="-3.9700592981432971E-3"/>
                </c:manualLayout>
              </c:layout>
              <c:tx>
                <c:strRef>
                  <c:f>Slide34_Datenblatt!$A$4</c:f>
                  <c:strCache>
                    <c:ptCount val="1"/>
                    <c:pt idx="0">
                      <c:v>Materiallager 
in Tagen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{189D50A5-CBD7-4AB6-B32A-F3351199A513}</c15:txfldGUID>
                      <c15:f>Slide34_Datenblatt!$A$4</c15:f>
                      <c15:dlblFieldTableCache>
                        <c:ptCount val="1"/>
                        <c:pt idx="0">
                          <c:v>Materiallager 
in Tagen
</c:v>
                        </c:pt>
                      </c15:dlblFieldTableCache>
                    </c15:dlblFTEntry>
                  </c15:dlblFieldTable>
                  <c15:showDataLabelsRange val="0"/>
                </c:ext>
                <c:ext xmlns:c16="http://schemas.microsoft.com/office/drawing/2014/chart" uri="{C3380CC4-5D6E-409C-BE32-E72D297353CC}">
                  <c16:uniqueId val="{00000039-7059-4329-A94E-1F75F153E717}"/>
                </c:ext>
              </c:extLst>
            </c:dLbl>
            <c:dLbl>
              <c:idx val="1"/>
              <c:delete val="1"/>
              <c:extLst>
                <c:ext xmlns:c15="http://schemas.microsoft.com/office/drawing/2012/chart" uri="{CE6537A1-D6FC-4f65-9D91-7224C49458BB}"/>
                <c:ext xmlns:c16="http://schemas.microsoft.com/office/drawing/2014/chart" uri="{C3380CC4-5D6E-409C-BE32-E72D297353CC}">
                  <c16:uniqueId val="{0000003A-7059-4329-A94E-1F75F153E717}"/>
                </c:ext>
              </c:extLst>
            </c:dLbl>
            <c:dLbl>
              <c:idx val="2"/>
              <c:delete val="1"/>
              <c:extLst>
                <c:ext xmlns:c15="http://schemas.microsoft.com/office/drawing/2012/chart" uri="{CE6537A1-D6FC-4f65-9D91-7224C49458BB}"/>
                <c:ext xmlns:c16="http://schemas.microsoft.com/office/drawing/2014/chart" uri="{C3380CC4-5D6E-409C-BE32-E72D297353CC}">
                  <c16:uniqueId val="{0000003B-7059-4329-A94E-1F75F153E717}"/>
                </c:ext>
              </c:extLst>
            </c:dLbl>
            <c:dLbl>
              <c:idx val="3"/>
              <c:delete val="1"/>
              <c:extLst>
                <c:ext xmlns:c15="http://schemas.microsoft.com/office/drawing/2012/chart" uri="{CE6537A1-D6FC-4f65-9D91-7224C49458BB}"/>
                <c:ext xmlns:c16="http://schemas.microsoft.com/office/drawing/2014/chart" uri="{C3380CC4-5D6E-409C-BE32-E72D297353CC}">
                  <c16:uniqueId val="{0000003C-7059-4329-A94E-1F75F153E717}"/>
                </c:ext>
              </c:extLst>
            </c:dLbl>
            <c:dLbl>
              <c:idx val="4"/>
              <c:delete val="1"/>
              <c:extLst>
                <c:ext xmlns:c15="http://schemas.microsoft.com/office/drawing/2012/chart" uri="{CE6537A1-D6FC-4f65-9D91-7224C49458BB}"/>
                <c:ext xmlns:c16="http://schemas.microsoft.com/office/drawing/2014/chart" uri="{C3380CC4-5D6E-409C-BE32-E72D297353CC}">
                  <c16:uniqueId val="{0000003D-7059-4329-A94E-1F75F153E717}"/>
                </c:ext>
              </c:extLst>
            </c:dLbl>
            <c:dLbl>
              <c:idx val="5"/>
              <c:delete val="1"/>
              <c:extLst>
                <c:ext xmlns:c15="http://schemas.microsoft.com/office/drawing/2012/chart" uri="{CE6537A1-D6FC-4f65-9D91-7224C49458BB}"/>
                <c:ext xmlns:c16="http://schemas.microsoft.com/office/drawing/2014/chart" uri="{C3380CC4-5D6E-409C-BE32-E72D297353CC}">
                  <c16:uniqueId val="{0000003E-7059-4329-A94E-1F75F153E717}"/>
                </c:ext>
              </c:extLst>
            </c:dLbl>
            <c:dLbl>
              <c:idx val="6"/>
              <c:layout>
                <c:manualLayout>
                  <c:x val="-4.5138888888888668E-3"/>
                  <c:y val="-2.2865576146416768E-3"/>
                </c:manualLayout>
              </c:layout>
              <c:tx>
                <c:strRef>
                  <c:f>Slide34_Datenblatt!$A$5</c:f>
                  <c:strCache>
                    <c:ptCount val="1"/>
                    <c:pt idx="0">
                      <c:v>RHB-Stoffe, geleistete Anzahlungen und Waren</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{46A72399-CDE0-4BAC-8269-01B4472A4D52}</c15:txfldGUID>
                      <c15:f>Slide34_Datenblatt!$A$5</c15:f>
                      <c15:dlblFieldTableCache>
                        <c:ptCount val="1"/>
                        <c:pt idx="0">
                          <c:v>RHB-Stoffe, geleistete Anzahlungen und Waren</c:v>
                        </c:pt>
                      </c15:dlblFieldTableCache>
                    </c15:dlblFTEntry>
                  </c15:dlblFieldTable>
                  <c15:showDataLabelsRange val="0"/>
                </c:ext>
                <c:ext xmlns:c16="http://schemas.microsoft.com/office/drawing/2014/chart" uri="{C3380CC4-5D6E-409C-BE32-E72D297353CC}">
                  <c16:uniqueId val="{0000003F-7059-4329-A94E-1F75F153E717}"/>
                </c:ext>
              </c:extLst>
            </c:dLbl>
            <c:dLbl>
              <c:idx val="7"/>
              <c:delete val="1"/>
              <c:extLst>
                <c:ext xmlns:c15="http://schemas.microsoft.com/office/drawing/2012/chart" uri="{CE6537A1-D6FC-4f65-9D91-7224C49458BB}"/>
                <c:ext xmlns:c16="http://schemas.microsoft.com/office/drawing/2014/chart" uri="{C3380CC4-5D6E-409C-BE32-E72D297353CC}">
                  <c16:uniqueId val="{00000040-7059-4329-A94E-1F75F153E717}"/>
                </c:ext>
              </c:extLst>
            </c:dLbl>
            <c:dLbl>
              <c:idx val="8"/>
              <c:delete val="1"/>
              <c:extLst>
                <c:ext xmlns:c15="http://schemas.microsoft.com/office/drawing/2012/chart" uri="{CE6537A1-D6FC-4f65-9D91-7224C49458BB}"/>
                <c:ext xmlns:c16="http://schemas.microsoft.com/office/drawing/2014/chart" uri="{C3380CC4-5D6E-409C-BE32-E72D297353CC}">
                  <c16:uniqueId val="{00000041-7059-4329-A94E-1F75F153E717}"/>
                </c:ext>
              </c:extLst>
            </c:dLbl>
            <c:dLbl>
              <c:idx val="9"/>
              <c:delete val="1"/>
              <c:extLst>
                <c:ext xmlns:c15="http://schemas.microsoft.com/office/drawing/2012/chart" uri="{CE6537A1-D6FC-4f65-9D91-7224C49458BB}"/>
                <c:ext xmlns:c16="http://schemas.microsoft.com/office/drawing/2014/chart" uri="{C3380CC4-5D6E-409C-BE32-E72D297353CC}">
                  <c16:uniqueId val="{00000042-7059-4329-A94E-1F75F153E717}"/>
                </c:ext>
              </c:extLst>
            </c:dLbl>
            <c:dLbl>
              <c:idx val="10"/>
              <c:delete val="1"/>
              <c:extLst>
                <c:ext xmlns:c15="http://schemas.microsoft.com/office/drawing/2012/chart" uri="{CE6537A1-D6FC-4f65-9D91-7224C49458BB}"/>
                <c:ext xmlns:c16="http://schemas.microsoft.com/office/drawing/2014/chart" uri="{C3380CC4-5D6E-409C-BE32-E72D297353CC}">
                  <c16:uniqueId val="{00000043-7059-4329-A94E-1F75F153E717}"/>
                </c:ext>
              </c:extLst>
            </c:dLbl>
            <c:dLbl>
              <c:idx val="11"/>
              <c:delete val="1"/>
              <c:extLst>
                <c:ext xmlns:c15="http://schemas.microsoft.com/office/drawing/2012/chart" uri="{CE6537A1-D6FC-4f65-9D91-7224C49458BB}"/>
                <c:ext xmlns:c16="http://schemas.microsoft.com/office/drawing/2014/chart" uri="{C3380CC4-5D6E-409C-BE32-E72D297353CC}">
                  <c16:uniqueId val="{00000044-7059-4329-A94E-1F75F153E717}"/>
                </c:ext>
              </c:extLst>
            </c:dLbl>
            <c:dLbl>
              <c:idx val="12"/>
              <c:delete val="1"/>
              <c:extLst>
                <c:ext xmlns:c15="http://schemas.microsoft.com/office/drawing/2012/chart" uri="{CE6537A1-D6FC-4f65-9D91-7224C49458BB}"/>
                <c:ext xmlns:c16="http://schemas.microsoft.com/office/drawing/2014/chart" uri="{C3380CC4-5D6E-409C-BE32-E72D297353CC}">
                  <c16:uniqueId val="{00000045-7059-4329-A94E-1F75F153E717}"/>
                </c:ext>
              </c:extLst>
            </c:dLbl>
            <c:dLbl>
              <c:idx val="13"/>
              <c:layout>
                <c:manualLayout>
                  <c:x val="-5.5555555555555115E-3"/>
                  <c:y val="-2.2865576146416768E-3"/>
                </c:manualLayout>
              </c:layout>
              <c:tx>
                <c:strRef>
                  <c:f>Slide34_Datenblatt!$A$6</c:f>
                  <c:strCache>
                    <c:ptCount val="1"/>
                    <c:pt idx="0">
                      <c:v>Materialaufwand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{CF4C3CB9-15EC-414E-9212-D5C95B0EC835}</c15:txfldGUID>
                      <c15:f>Slide34_Datenblatt!$A$6</c15:f>
                      <c15:dlblFieldTableCache>
                        <c:ptCount val="1"/>
                        <c:pt idx="0">
                          <c:v>Materialaufwand
</c:v>
                        </c:pt>
                      </c15:dlblFieldTableCache>
                    </c15:dlblFTEntry>
                  </c15:dlblFieldTable>
                  <c15:showDataLabelsRange val="0"/>
                </c:ext>
                <c:ext xmlns:c16="http://schemas.microsoft.com/office/drawing/2014/chart" uri="{C3380CC4-5D6E-409C-BE32-E72D297353CC}">
                  <c16:uniqueId val="{00000046-7059-4329-A94E-1F75F153E717}"/>
                </c:ext>
              </c:extLst>
            </c:dLbl>
            <c:dLbl>
              <c:idx val="14"/>
              <c:delete val="1"/>
              <c:extLst>
                <c:ext xmlns:c15="http://schemas.microsoft.com/office/drawing/2012/chart" uri="{CE6537A1-D6FC-4f65-9D91-7224C49458BB}"/>
                <c:ext xmlns:c16="http://schemas.microsoft.com/office/drawing/2014/chart" uri="{C3380CC4-5D6E-409C-BE32-E72D297353CC}">
                  <c16:uniqueId val="{00000047-7059-4329-A94E-1F75F153E717}"/>
                </c:ext>
              </c:extLst>
            </c:dLbl>
            <c:dLbl>
              <c:idx val="15"/>
              <c:delete val="1"/>
              <c:extLst>
                <c:ext xmlns:c15="http://schemas.microsoft.com/office/drawing/2012/chart" uri="{CE6537A1-D6FC-4f65-9D91-7224C49458BB}"/>
                <c:ext xmlns:c16="http://schemas.microsoft.com/office/drawing/2014/chart" uri="{C3380CC4-5D6E-409C-BE32-E72D297353CC}">
                  <c16:uniqueId val="{00000048-7059-4329-A94E-1F75F153E717}"/>
                </c:ext>
              </c:extLst>
            </c:dLbl>
            <c:dLbl>
              <c:idx val="16"/>
              <c:delete val="1"/>
              <c:extLst>
                <c:ext xmlns:c15="http://schemas.microsoft.com/office/drawing/2012/chart" uri="{CE6537A1-D6FC-4f65-9D91-7224C49458BB}"/>
                <c:ext xmlns:c16="http://schemas.microsoft.com/office/drawing/2014/chart" uri="{C3380CC4-5D6E-409C-BE32-E72D297353CC}">
                  <c16:uniqueId val="{00000049-7059-4329-A94E-1F75F153E717}"/>
                </c:ext>
              </c:extLst>
            </c:dLbl>
            <c:dLbl>
              <c:idx val="17"/>
              <c:delete val="1"/>
              <c:extLst>
                <c:ext xmlns:c15="http://schemas.microsoft.com/office/drawing/2012/chart" uri="{CE6537A1-D6FC-4f65-9D91-7224C49458BB}"/>
                <c:ext xmlns:c16="http://schemas.microsoft.com/office/drawing/2014/chart" uri="{C3380CC4-5D6E-409C-BE32-E72D297353CC}">
                  <c16:uniqueId val="{0000004A-7059-4329-A94E-1F75F153E717}"/>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Slide34_Datenblatt!$O$61:$O$78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Slide34_Datenblatt!$P$61:$P$78</c:f>
              <c:numCache>
                <c:formatCode>#,##0</c:formatCode>
                <c:ptCount val="18"/>
                <c:pt idx="0">
                  <c:v>-648758.1</c:v>
                </c:pt>
                <c:pt idx="1">
                  <c:v>-648758.1</c:v>
                </c:pt>
                <c:pt idx="2">
                  <c:v>-648758.1</c:v>
                </c:pt>
                <c:pt idx="3">
                  <c:v>-648758.1</c:v>
                </c:pt>
                <c:pt idx="4">
                  <c:v>-648758.1</c:v>
                </c:pt>
                <c:pt idx="5">
                  <c:v>-648758.1</c:v>
                </c:pt>
                <c:pt idx="6">
                  <c:v>-648758.1</c:v>
                </c:pt>
                <c:pt idx="7">
                  <c:v>-648758.1</c:v>
                </c:pt>
                <c:pt idx="8">
                  <c:v>-648758.1</c:v>
                </c:pt>
                <c:pt idx="9">
                  <c:v>-648758.1</c:v>
                </c:pt>
                <c:pt idx="10">
                  <c:v>-648758.1</c:v>
                </c:pt>
                <c:pt idx="11">
                  <c:v>-648758.1</c:v>
                </c:pt>
                <c:pt idx="12">
                  <c:v>-648758.1</c:v>
                </c:pt>
                <c:pt idx="13">
                  <c:v>-648758.1</c:v>
                </c:pt>
                <c:pt idx="14">
                  <c:v>-648758.1</c:v>
                </c:pt>
                <c:pt idx="15">
                  <c:v>-648758.1</c:v>
                </c:pt>
                <c:pt idx="16">
                  <c:v>-648758.1</c:v>
                </c:pt>
                <c:pt idx="17">
                  <c:v>-648758.1</c:v>
                </c:pt>
              </c:numCache>
            </c:numRef>
          </c:yVal>
          <c:smooth val="0"/>
          <c:extLst>
            <c:ext xmlns:c16="http://schemas.microsoft.com/office/drawing/2014/chart" uri="{C3380CC4-5D6E-409C-BE32-E72D297353CC}">
              <c16:uniqueId val="{0000004B-7059-4329-A94E-1F75F153E717}"/>
            </c:ext>
          </c:extLst>
        </c:ser>
        <c:dLbls>
          <c:showLegendKey val="0"/>
          <c:showVal val="0"/>
          <c:showCatName val="0"/>
          <c:showSerName val="0"/>
          <c:showPercent val="0"/>
          <c:showBubbleSize val="0"/>
        </c:dLbls>
        <c:axId val="321241472"/>
        <c:axId val="321243008"/>
      </c:scatterChart>
      <c:catAx>
        <c:axId val="321217664"/>
        <c:scaling>
          <c:orientation val="minMax"/>
        </c:scaling>
        <c:delete val="1"/>
        <c:axPos val="b"/>
        <c:numFmt formatCode="General" sourceLinked="0"/>
        <c:majorTickMark val="out"/>
        <c:minorTickMark val="none"/>
        <c:tickLblPos val="nextTo"/>
        <c:crossAx val="321219200"/>
        <c:crosses val="autoZero"/>
        <c:auto val="0"/>
        <c:lblAlgn val="ctr"/>
        <c:lblOffset val="100"/>
        <c:noMultiLvlLbl val="0"/>
      </c:catAx>
      <c:valAx>
        <c:axId val="321219200"/>
        <c:scaling>
          <c:orientation val="minMax"/>
        </c:scaling>
        <c:delete val="1"/>
        <c:axPos val="l"/>
        <c:numFmt formatCode="General" sourceLinked="1"/>
        <c:majorTickMark val="out"/>
        <c:minorTickMark val="none"/>
        <c:tickLblPos val="nextTo"/>
        <c:crossAx val="321217664"/>
        <c:crosses val="autoZero"/>
        <c:crossBetween val="between"/>
      </c:valAx>
      <c:catAx>
        <c:axId val="321241472"/>
        <c:scaling>
          <c:orientation val="minMax"/>
        </c:scaling>
        <c:delete val="1"/>
        <c:axPos val="b"/>
        <c:majorTickMark val="out"/>
        <c:minorTickMark val="none"/>
        <c:tickLblPos val="nextTo"/>
        <c:crossAx val="321243008"/>
        <c:crosses val="autoZero"/>
        <c:auto val="1"/>
        <c:lblAlgn val="ctr"/>
        <c:lblOffset val="100"/>
        <c:noMultiLvlLbl val="0"/>
      </c:catAx>
      <c:valAx>
        <c:axId val="321243008"/>
        <c:scaling>
          <c:orientation val="minMax"/>
        </c:scaling>
        <c:delete val="1"/>
        <c:axPos val="r"/>
        <c:numFmt formatCode="General" sourceLinked="1"/>
        <c:majorTickMark val="out"/>
        <c:minorTickMark val="none"/>
        <c:tickLblPos val="nextTo"/>
        <c:crossAx val="321241472"/>
        <c:crosses val="max"/>
        <c:crossBetween val="between"/>
      </c:valAx>
      <c:spPr>
        <a:noFill/>
        <a:ln w="25400">
          <a:noFill/>
        </a:ln>
      </c:spPr>
    </c:plotArea>
    <c:plotVisOnly val="1"/>
    <c:dispBlanksAs val="gap"/>
    <c:showDLblsOverMax val="0"/>
  </c:chart>
  <c:spPr>
    <a:noFill/>
    <a:ln w="9525">
      <a:noFill/>
    </a:ln>
  </c:spPr>
  <c:txPr>
    <a:bodyPr/>
    <a:lstStyle/>
    <a:p>
      <a:pPr>
        <a:defRPr sz="1325" b="0" i="0" u="none" strike="noStrike" baseline="0">
          <a:solidFill>
            <a:srgbClr val="000000"/>
          </a:solidFill>
          <a:latin typeface="Verdana"/>
          <a:ea typeface="Verdana"/>
          <a:cs typeface="Verdana"/>
        </a:defRPr>
      </a:pPr>
      <a:endParaRPr lang="de-DE"/>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5613486270420578E-3"/>
          <c:y val="8.9786756453423128E-3"/>
          <c:w val="0.99443860985708454"/>
          <c:h val="0.99102137523677036"/>
        </c:manualLayout>
      </c:layout>
      <c:barChart>
        <c:barDir val="col"/>
        <c:grouping val="stacked"/>
        <c:varyColors val="0"/>
        <c:ser>
          <c:idx val="0"/>
          <c:order val="0"/>
          <c:tx>
            <c:strRef>
              <c:f>Slide35_Datenblatt!$A$51</c:f>
              <c:strCache>
                <c:ptCount val="1"/>
                <c:pt idx="0">
                  <c:v>I
sehr gute bis
gute Bonität
0,0% - 0,18%</c:v>
                </c:pt>
              </c:strCache>
            </c:strRef>
          </c:tx>
          <c:spPr>
            <a:solidFill>
              <a:srgbClr val="A00000"/>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1-B0E5-4B0A-A620-89D715335112}"/>
              </c:ext>
            </c:extLst>
          </c:dPt>
          <c:dLbls>
            <c:dLbl>
              <c:idx val="0"/>
              <c:layout>
                <c:manualLayout>
                  <c:x val="-7.7533902012248464E-3"/>
                  <c:y val="-1.2525075779669013E-2"/>
                </c:manualLayout>
              </c:layout>
              <c:tx>
                <c:strRef>
                  <c:f>Slide35_Datenblatt!$A$56</c:f>
                  <c:strCache>
                    <c:ptCount val="1"/>
                    <c:pt idx="0">
                      <c:v>VI
sehr hohes Risiko
12,2% - 100%</c:v>
                    </c:pt>
                  </c:strCache>
                </c:strRef>
              </c:tx>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ctr"/>
              <c:showLegendKey val="0"/>
              <c:showVal val="0"/>
              <c:showCatName val="0"/>
              <c:showSerName val="0"/>
              <c:showPercent val="0"/>
              <c:showBubbleSize val="0"/>
              <c:extLst>
                <c:ext xmlns:c15="http://schemas.microsoft.com/office/drawing/2012/chart" uri="{CE6537A1-D6FC-4f65-9D91-7224C49458BB}">
                  <c15:dlblFieldTable>
                    <c15:dlblFTEntry>
                      <c15:txfldGUID>{D6EA0987-D11F-45ED-A2E3-1CAF4C0B3E2E}</c15:txfldGUID>
                      <c15:f>Slide35_Datenblatt!$A$56</c15:f>
                      <c15:dlblFieldTableCache>
                        <c:ptCount val="1"/>
                        <c:pt idx="0">
                          <c:v>VI
sehr hohes Risiko
12,2% - 100%</c:v>
                        </c:pt>
                      </c15:dlblFieldTableCache>
                    </c15:dlblFTEntry>
                  </c15:dlblFieldTable>
                  <c15:showDataLabelsRange val="0"/>
                </c:ext>
                <c:ext xmlns:c16="http://schemas.microsoft.com/office/drawing/2014/chart" uri="{C3380CC4-5D6E-409C-BE32-E72D297353CC}">
                  <c16:uniqueId val="{00000001-B0E5-4B0A-A620-89D715335112}"/>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Slide35_Datenblatt!$A$2:$F$2</c:f>
              <c:numCache>
                <c:formatCode>General</c:formatCode>
                <c:ptCount val="6"/>
                <c:pt idx="1">
                  <c:v>2014</c:v>
                </c:pt>
                <c:pt idx="2">
                  <c:v>2015</c:v>
                </c:pt>
                <c:pt idx="3">
                  <c:v>2016</c:v>
                </c:pt>
                <c:pt idx="4">
                  <c:v>2017</c:v>
                </c:pt>
                <c:pt idx="5">
                  <c:v>2018</c:v>
                </c:pt>
              </c:numCache>
            </c:numRef>
          </c:cat>
          <c:val>
            <c:numRef>
              <c:f>Slide35_Datenblatt!$B$51:$G$51</c:f>
              <c:numCache>
                <c:formatCode>General</c:formatCode>
                <c:ptCount val="6"/>
                <c:pt idx="0">
                  <c:v>1</c:v>
                </c:pt>
                <c:pt idx="1">
                  <c:v>1</c:v>
                </c:pt>
                <c:pt idx="2">
                  <c:v>1</c:v>
                </c:pt>
                <c:pt idx="3">
                  <c:v>1</c:v>
                </c:pt>
                <c:pt idx="4">
                  <c:v>1</c:v>
                </c:pt>
                <c:pt idx="5">
                  <c:v>1</c:v>
                </c:pt>
              </c:numCache>
            </c:numRef>
          </c:val>
          <c:extLst>
            <c:ext xmlns:c16="http://schemas.microsoft.com/office/drawing/2014/chart" uri="{C3380CC4-5D6E-409C-BE32-E72D297353CC}">
              <c16:uniqueId val="{00000002-B0E5-4B0A-A620-89D715335112}"/>
            </c:ext>
          </c:extLst>
        </c:ser>
        <c:ser>
          <c:idx val="1"/>
          <c:order val="1"/>
          <c:tx>
            <c:strRef>
              <c:f>Slide35_Datenblatt!$A$52</c:f>
              <c:strCache>
                <c:ptCount val="1"/>
                <c:pt idx="0">
                  <c:v>II
gute Bonität
0,18% - 0,59%</c:v>
                </c:pt>
              </c:strCache>
            </c:strRef>
          </c:tx>
          <c:spPr>
            <a:solidFill>
              <a:srgbClr val="F50000"/>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4-B0E5-4B0A-A620-89D715335112}"/>
              </c:ext>
            </c:extLst>
          </c:dPt>
          <c:dLbls>
            <c:dLbl>
              <c:idx val="0"/>
              <c:layout>
                <c:manualLayout>
                  <c:x val="-1.0909667541557302E-2"/>
                  <c:y val="-8.3164099437065958E-3"/>
                </c:manualLayout>
              </c:layout>
              <c:tx>
                <c:strRef>
                  <c:f>Slide35_Datenblatt!$A$55</c:f>
                  <c:strCache>
                    <c:ptCount val="1"/>
                    <c:pt idx="0">
                      <c:v>V
hohes Risiko
7,22% - 12,12%</c:v>
                    </c:pt>
                  </c:strCache>
                </c:strRef>
              </c:tx>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ctr"/>
              <c:showLegendKey val="0"/>
              <c:showVal val="0"/>
              <c:showCatName val="0"/>
              <c:showSerName val="0"/>
              <c:showPercent val="0"/>
              <c:showBubbleSize val="0"/>
              <c:extLst>
                <c:ext xmlns:c15="http://schemas.microsoft.com/office/drawing/2012/chart" uri="{CE6537A1-D6FC-4f65-9D91-7224C49458BB}">
                  <c15:dlblFieldTable>
                    <c15:dlblFTEntry>
                      <c15:txfldGUID>{69726B85-06F4-4CA6-82F6-83884D7908E7}</c15:txfldGUID>
                      <c15:f>Slide35_Datenblatt!$A$55</c15:f>
                      <c15:dlblFieldTableCache>
                        <c:ptCount val="1"/>
                        <c:pt idx="0">
                          <c:v>V
hohes Risiko
7,22% - 12,12%</c:v>
                        </c:pt>
                      </c15:dlblFieldTableCache>
                    </c15:dlblFTEntry>
                  </c15:dlblFieldTable>
                  <c15:showDataLabelsRange val="0"/>
                </c:ext>
                <c:ext xmlns:c16="http://schemas.microsoft.com/office/drawing/2014/chart" uri="{C3380CC4-5D6E-409C-BE32-E72D297353CC}">
                  <c16:uniqueId val="{00000004-B0E5-4B0A-A620-89D715335112}"/>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Slide35_Datenblatt!$A$2:$F$2</c:f>
              <c:numCache>
                <c:formatCode>General</c:formatCode>
                <c:ptCount val="6"/>
                <c:pt idx="1">
                  <c:v>2014</c:v>
                </c:pt>
                <c:pt idx="2">
                  <c:v>2015</c:v>
                </c:pt>
                <c:pt idx="3">
                  <c:v>2016</c:v>
                </c:pt>
                <c:pt idx="4">
                  <c:v>2017</c:v>
                </c:pt>
                <c:pt idx="5">
                  <c:v>2018</c:v>
                </c:pt>
              </c:numCache>
            </c:numRef>
          </c:cat>
          <c:val>
            <c:numRef>
              <c:f>Slide35_Datenblatt!$B$52:$G$52</c:f>
              <c:numCache>
                <c:formatCode>General</c:formatCode>
                <c:ptCount val="6"/>
                <c:pt idx="0">
                  <c:v>1</c:v>
                </c:pt>
                <c:pt idx="1">
                  <c:v>1</c:v>
                </c:pt>
                <c:pt idx="2">
                  <c:v>1</c:v>
                </c:pt>
                <c:pt idx="3">
                  <c:v>1</c:v>
                </c:pt>
                <c:pt idx="4">
                  <c:v>1</c:v>
                </c:pt>
                <c:pt idx="5">
                  <c:v>1</c:v>
                </c:pt>
              </c:numCache>
            </c:numRef>
          </c:val>
          <c:extLst>
            <c:ext xmlns:c16="http://schemas.microsoft.com/office/drawing/2014/chart" uri="{C3380CC4-5D6E-409C-BE32-E72D297353CC}">
              <c16:uniqueId val="{00000005-B0E5-4B0A-A620-89D715335112}"/>
            </c:ext>
          </c:extLst>
        </c:ser>
        <c:ser>
          <c:idx val="2"/>
          <c:order val="2"/>
          <c:tx>
            <c:strRef>
              <c:f>Slide35_Datenblatt!$A$53</c:f>
              <c:strCache>
                <c:ptCount val="1"/>
                <c:pt idx="0">
                  <c:v>III
befriedigende Bonität
0,59% - 2,92%</c:v>
                </c:pt>
              </c:strCache>
            </c:strRef>
          </c:tx>
          <c:spPr>
            <a:solidFill>
              <a:srgbClr val="FF3C32"/>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7-B0E5-4B0A-A620-89D715335112}"/>
              </c:ext>
            </c:extLst>
          </c:dPt>
          <c:dLbls>
            <c:dLbl>
              <c:idx val="0"/>
              <c:layout>
                <c:manualLayout>
                  <c:x val="-2.0450568678915173E-3"/>
                  <c:y val="4.483858709580517E-3"/>
                </c:manualLayout>
              </c:layout>
              <c:tx>
                <c:strRef>
                  <c:f>Slide35_Datenblatt!$A$54</c:f>
                  <c:strCache>
                    <c:ptCount val="1"/>
                    <c:pt idx="0">
                      <c:v>IV
erhöhtes Risiko
2,92% - 7,22%</c:v>
                    </c:pt>
                  </c:strCache>
                </c:strRef>
              </c:tx>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ctr"/>
              <c:showLegendKey val="0"/>
              <c:showVal val="0"/>
              <c:showCatName val="0"/>
              <c:showSerName val="0"/>
              <c:showPercent val="0"/>
              <c:showBubbleSize val="0"/>
              <c:extLst>
                <c:ext xmlns:c15="http://schemas.microsoft.com/office/drawing/2012/chart" uri="{CE6537A1-D6FC-4f65-9D91-7224C49458BB}">
                  <c15:dlblFieldTable>
                    <c15:dlblFTEntry>
                      <c15:txfldGUID>{C523A001-A9F4-402B-9294-984697A50C1C}</c15:txfldGUID>
                      <c15:f>Slide35_Datenblatt!$A$54</c15:f>
                      <c15:dlblFieldTableCache>
                        <c:ptCount val="1"/>
                        <c:pt idx="0">
                          <c:v>IV
erhöhtes Risiko
2,92% - 7,22%</c:v>
                        </c:pt>
                      </c15:dlblFieldTableCache>
                    </c15:dlblFTEntry>
                  </c15:dlblFieldTable>
                  <c15:showDataLabelsRange val="0"/>
                </c:ext>
                <c:ext xmlns:c16="http://schemas.microsoft.com/office/drawing/2014/chart" uri="{C3380CC4-5D6E-409C-BE32-E72D297353CC}">
                  <c16:uniqueId val="{00000007-B0E5-4B0A-A620-89D715335112}"/>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Slide35_Datenblatt!$A$2:$F$2</c:f>
              <c:numCache>
                <c:formatCode>General</c:formatCode>
                <c:ptCount val="6"/>
                <c:pt idx="1">
                  <c:v>2014</c:v>
                </c:pt>
                <c:pt idx="2">
                  <c:v>2015</c:v>
                </c:pt>
                <c:pt idx="3">
                  <c:v>2016</c:v>
                </c:pt>
                <c:pt idx="4">
                  <c:v>2017</c:v>
                </c:pt>
                <c:pt idx="5">
                  <c:v>2018</c:v>
                </c:pt>
              </c:numCache>
            </c:numRef>
          </c:cat>
          <c:val>
            <c:numRef>
              <c:f>Slide35_Datenblatt!$B$53:$G$53</c:f>
              <c:numCache>
                <c:formatCode>General</c:formatCode>
                <c:ptCount val="6"/>
                <c:pt idx="0">
                  <c:v>1</c:v>
                </c:pt>
                <c:pt idx="1">
                  <c:v>1</c:v>
                </c:pt>
                <c:pt idx="2">
                  <c:v>1</c:v>
                </c:pt>
                <c:pt idx="3">
                  <c:v>1</c:v>
                </c:pt>
                <c:pt idx="4">
                  <c:v>1</c:v>
                </c:pt>
                <c:pt idx="5">
                  <c:v>1</c:v>
                </c:pt>
              </c:numCache>
            </c:numRef>
          </c:val>
          <c:extLst>
            <c:ext xmlns:c16="http://schemas.microsoft.com/office/drawing/2014/chart" uri="{C3380CC4-5D6E-409C-BE32-E72D297353CC}">
              <c16:uniqueId val="{00000008-B0E5-4B0A-A620-89D715335112}"/>
            </c:ext>
          </c:extLst>
        </c:ser>
        <c:ser>
          <c:idx val="3"/>
          <c:order val="3"/>
          <c:tx>
            <c:strRef>
              <c:f>Slide35_Datenblatt!$A$54</c:f>
              <c:strCache>
                <c:ptCount val="1"/>
                <c:pt idx="0">
                  <c:v>IV
erhöhtes Risiko
2,92% - 7,22%</c:v>
                </c:pt>
              </c:strCache>
            </c:strRef>
          </c:tx>
          <c:spPr>
            <a:solidFill>
              <a:srgbClr val="99FF33"/>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A-B0E5-4B0A-A620-89D715335112}"/>
              </c:ext>
            </c:extLst>
          </c:dPt>
          <c:dLbls>
            <c:dLbl>
              <c:idx val="0"/>
              <c:layout>
                <c:manualLayout>
                  <c:x val="-1.1340223097112861E-2"/>
                  <c:y val="-1.4084855554671769E-3"/>
                </c:manualLayout>
              </c:layout>
              <c:tx>
                <c:strRef>
                  <c:f>Slide35_Datenblatt!$A$53</c:f>
                  <c:strCache>
                    <c:ptCount val="1"/>
                    <c:pt idx="0">
                      <c:v>III
befriedigende Bonität
0,59% - 2,92%</c:v>
                    </c:pt>
                  </c:strCache>
                </c:strRef>
              </c:tx>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ctr"/>
              <c:showLegendKey val="0"/>
              <c:showVal val="0"/>
              <c:showCatName val="0"/>
              <c:showSerName val="0"/>
              <c:showPercent val="0"/>
              <c:showBubbleSize val="0"/>
              <c:extLst>
                <c:ext xmlns:c15="http://schemas.microsoft.com/office/drawing/2012/chart" uri="{CE6537A1-D6FC-4f65-9D91-7224C49458BB}">
                  <c15:dlblFieldTable>
                    <c15:dlblFTEntry>
                      <c15:txfldGUID>{764886B8-E3CC-4705-AEBE-EC86FE3DA502}</c15:txfldGUID>
                      <c15:f>Slide35_Datenblatt!$A$53</c15:f>
                      <c15:dlblFieldTableCache>
                        <c:ptCount val="1"/>
                        <c:pt idx="0">
                          <c:v>III
befriedigende Bonität
0,59% - 2,92%</c:v>
                        </c:pt>
                      </c15:dlblFieldTableCache>
                    </c15:dlblFTEntry>
                  </c15:dlblFieldTable>
                  <c15:showDataLabelsRange val="0"/>
                </c:ext>
                <c:ext xmlns:c16="http://schemas.microsoft.com/office/drawing/2014/chart" uri="{C3380CC4-5D6E-409C-BE32-E72D297353CC}">
                  <c16:uniqueId val="{0000000A-B0E5-4B0A-A620-89D715335112}"/>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Slide35_Datenblatt!$A$2:$F$2</c:f>
              <c:numCache>
                <c:formatCode>General</c:formatCode>
                <c:ptCount val="6"/>
                <c:pt idx="1">
                  <c:v>2014</c:v>
                </c:pt>
                <c:pt idx="2">
                  <c:v>2015</c:v>
                </c:pt>
                <c:pt idx="3">
                  <c:v>2016</c:v>
                </c:pt>
                <c:pt idx="4">
                  <c:v>2017</c:v>
                </c:pt>
                <c:pt idx="5">
                  <c:v>2018</c:v>
                </c:pt>
              </c:numCache>
            </c:numRef>
          </c:cat>
          <c:val>
            <c:numRef>
              <c:f>Slide35_Datenblatt!$B$54:$G$54</c:f>
              <c:numCache>
                <c:formatCode>General</c:formatCode>
                <c:ptCount val="6"/>
                <c:pt idx="0">
                  <c:v>1</c:v>
                </c:pt>
                <c:pt idx="1">
                  <c:v>1</c:v>
                </c:pt>
                <c:pt idx="2">
                  <c:v>1</c:v>
                </c:pt>
                <c:pt idx="3">
                  <c:v>1</c:v>
                </c:pt>
                <c:pt idx="4">
                  <c:v>1</c:v>
                </c:pt>
                <c:pt idx="5">
                  <c:v>1</c:v>
                </c:pt>
              </c:numCache>
            </c:numRef>
          </c:val>
          <c:extLst>
            <c:ext xmlns:c16="http://schemas.microsoft.com/office/drawing/2014/chart" uri="{C3380CC4-5D6E-409C-BE32-E72D297353CC}">
              <c16:uniqueId val="{0000000B-B0E5-4B0A-A620-89D715335112}"/>
            </c:ext>
          </c:extLst>
        </c:ser>
        <c:ser>
          <c:idx val="4"/>
          <c:order val="4"/>
          <c:tx>
            <c:strRef>
              <c:f>Slide35_Datenblatt!$A$55</c:f>
              <c:strCache>
                <c:ptCount val="1"/>
                <c:pt idx="0">
                  <c:v>V
hohes Risiko
7,22% - 12,12%</c:v>
                </c:pt>
              </c:strCache>
            </c:strRef>
          </c:tx>
          <c:spPr>
            <a:solidFill>
              <a:srgbClr val="71E200"/>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D-B0E5-4B0A-A620-89D715335112}"/>
              </c:ext>
            </c:extLst>
          </c:dPt>
          <c:dLbls>
            <c:dLbl>
              <c:idx val="0"/>
              <c:layout>
                <c:manualLayout>
                  <c:x val="-1.3683945756780396E-2"/>
                  <c:y val="-5.6664634092454215E-4"/>
                </c:manualLayout>
              </c:layout>
              <c:tx>
                <c:strRef>
                  <c:f>Slide35_Datenblatt!$A$52</c:f>
                  <c:strCache>
                    <c:ptCount val="1"/>
                    <c:pt idx="0">
                      <c:v>II
gute Bonität
0,18% - 0,59%</c:v>
                    </c:pt>
                  </c:strCache>
                </c:strRef>
              </c:tx>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ctr"/>
              <c:showLegendKey val="0"/>
              <c:showVal val="0"/>
              <c:showCatName val="0"/>
              <c:showSerName val="0"/>
              <c:showPercent val="0"/>
              <c:showBubbleSize val="0"/>
              <c:extLst>
                <c:ext xmlns:c15="http://schemas.microsoft.com/office/drawing/2012/chart" uri="{CE6537A1-D6FC-4f65-9D91-7224C49458BB}">
                  <c15:dlblFieldTable>
                    <c15:dlblFTEntry>
                      <c15:txfldGUID>{3A4C1251-B304-4BB6-9E4E-74C66F1F6CC4}</c15:txfldGUID>
                      <c15:f>Slide35_Datenblatt!$A$52</c15:f>
                      <c15:dlblFieldTableCache>
                        <c:ptCount val="1"/>
                        <c:pt idx="0">
                          <c:v>II
gute Bonität
0,18% - 0,59%</c:v>
                        </c:pt>
                      </c15:dlblFieldTableCache>
                    </c15:dlblFTEntry>
                  </c15:dlblFieldTable>
                  <c15:showDataLabelsRange val="0"/>
                </c:ext>
                <c:ext xmlns:c16="http://schemas.microsoft.com/office/drawing/2014/chart" uri="{C3380CC4-5D6E-409C-BE32-E72D297353CC}">
                  <c16:uniqueId val="{0000000D-B0E5-4B0A-A620-89D715335112}"/>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Slide35_Datenblatt!$A$2:$F$2</c:f>
              <c:numCache>
                <c:formatCode>General</c:formatCode>
                <c:ptCount val="6"/>
                <c:pt idx="1">
                  <c:v>2014</c:v>
                </c:pt>
                <c:pt idx="2">
                  <c:v>2015</c:v>
                </c:pt>
                <c:pt idx="3">
                  <c:v>2016</c:v>
                </c:pt>
                <c:pt idx="4">
                  <c:v>2017</c:v>
                </c:pt>
                <c:pt idx="5">
                  <c:v>2018</c:v>
                </c:pt>
              </c:numCache>
            </c:numRef>
          </c:cat>
          <c:val>
            <c:numRef>
              <c:f>Slide35_Datenblatt!$B$55:$G$55</c:f>
              <c:numCache>
                <c:formatCode>General</c:formatCode>
                <c:ptCount val="6"/>
                <c:pt idx="0">
                  <c:v>1</c:v>
                </c:pt>
                <c:pt idx="1">
                  <c:v>1</c:v>
                </c:pt>
                <c:pt idx="2">
                  <c:v>1</c:v>
                </c:pt>
                <c:pt idx="3">
                  <c:v>1</c:v>
                </c:pt>
                <c:pt idx="4">
                  <c:v>1</c:v>
                </c:pt>
                <c:pt idx="5">
                  <c:v>1</c:v>
                </c:pt>
              </c:numCache>
            </c:numRef>
          </c:val>
          <c:extLst>
            <c:ext xmlns:c16="http://schemas.microsoft.com/office/drawing/2014/chart" uri="{C3380CC4-5D6E-409C-BE32-E72D297353CC}">
              <c16:uniqueId val="{0000000E-B0E5-4B0A-A620-89D715335112}"/>
            </c:ext>
          </c:extLst>
        </c:ser>
        <c:ser>
          <c:idx val="5"/>
          <c:order val="5"/>
          <c:tx>
            <c:strRef>
              <c:f>Slide35_Datenblatt!$A$56</c:f>
              <c:strCache>
                <c:ptCount val="1"/>
                <c:pt idx="0">
                  <c:v>VI
sehr hohes Risiko
12,2% - 100%</c:v>
                </c:pt>
              </c:strCache>
            </c:strRef>
          </c:tx>
          <c:spPr>
            <a:solidFill>
              <a:srgbClr val="4F9E00"/>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10-B0E5-4B0A-A620-89D715335112}"/>
              </c:ext>
            </c:extLst>
          </c:dPt>
          <c:dLbls>
            <c:dLbl>
              <c:idx val="0"/>
              <c:layout>
                <c:manualLayout>
                  <c:x val="-1.5076334208223968E-2"/>
                  <c:y val="-4.7754889224705457E-3"/>
                </c:manualLayout>
              </c:layout>
              <c:tx>
                <c:strRef>
                  <c:f>Slide35_Datenblatt!$A$51</c:f>
                  <c:strCache>
                    <c:ptCount val="1"/>
                    <c:pt idx="0">
                      <c:v>I
sehr gute bis
gute Bonität
0,0% - 0,18%</c:v>
                    </c:pt>
                  </c:strCache>
                </c:strRef>
              </c:tx>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ctr"/>
              <c:showLegendKey val="0"/>
              <c:showVal val="0"/>
              <c:showCatName val="0"/>
              <c:showSerName val="0"/>
              <c:showPercent val="0"/>
              <c:showBubbleSize val="0"/>
              <c:extLst>
                <c:ext xmlns:c15="http://schemas.microsoft.com/office/drawing/2012/chart" uri="{CE6537A1-D6FC-4f65-9D91-7224C49458BB}">
                  <c15:dlblFieldTable>
                    <c15:dlblFTEntry>
                      <c15:txfldGUID>{45BCB59B-04CF-46DF-BCFF-48825A9A5B90}</c15:txfldGUID>
                      <c15:f>Slide35_Datenblatt!$A$51</c15:f>
                      <c15:dlblFieldTableCache>
                        <c:ptCount val="1"/>
                        <c:pt idx="0">
                          <c:v>I
sehr gute bis
gute Bonität
0,0% - 0,18%</c:v>
                        </c:pt>
                      </c15:dlblFieldTableCache>
                    </c15:dlblFTEntry>
                  </c15:dlblFieldTable>
                  <c15:showDataLabelsRange val="0"/>
                </c:ext>
                <c:ext xmlns:c16="http://schemas.microsoft.com/office/drawing/2014/chart" uri="{C3380CC4-5D6E-409C-BE32-E72D297353CC}">
                  <c16:uniqueId val="{00000010-B0E5-4B0A-A620-89D715335112}"/>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Slide35_Datenblatt!$A$2:$F$2</c:f>
              <c:numCache>
                <c:formatCode>General</c:formatCode>
                <c:ptCount val="6"/>
                <c:pt idx="1">
                  <c:v>2014</c:v>
                </c:pt>
                <c:pt idx="2">
                  <c:v>2015</c:v>
                </c:pt>
                <c:pt idx="3">
                  <c:v>2016</c:v>
                </c:pt>
                <c:pt idx="4">
                  <c:v>2017</c:v>
                </c:pt>
                <c:pt idx="5">
                  <c:v>2018</c:v>
                </c:pt>
              </c:numCache>
            </c:numRef>
          </c:cat>
          <c:val>
            <c:numRef>
              <c:f>Slide35_Datenblatt!$B$56:$G$56</c:f>
              <c:numCache>
                <c:formatCode>General</c:formatCode>
                <c:ptCount val="6"/>
                <c:pt idx="0">
                  <c:v>1</c:v>
                </c:pt>
                <c:pt idx="1">
                  <c:v>1</c:v>
                </c:pt>
                <c:pt idx="2">
                  <c:v>1</c:v>
                </c:pt>
                <c:pt idx="3">
                  <c:v>1</c:v>
                </c:pt>
                <c:pt idx="4">
                  <c:v>1</c:v>
                </c:pt>
                <c:pt idx="5">
                  <c:v>1</c:v>
                </c:pt>
              </c:numCache>
            </c:numRef>
          </c:val>
          <c:extLst>
            <c:ext xmlns:c16="http://schemas.microsoft.com/office/drawing/2014/chart" uri="{C3380CC4-5D6E-409C-BE32-E72D297353CC}">
              <c16:uniqueId val="{00000011-B0E5-4B0A-A620-89D715335112}"/>
            </c:ext>
          </c:extLst>
        </c:ser>
        <c:dLbls>
          <c:showLegendKey val="0"/>
          <c:showVal val="0"/>
          <c:showCatName val="0"/>
          <c:showSerName val="0"/>
          <c:showPercent val="0"/>
          <c:showBubbleSize val="0"/>
        </c:dLbls>
        <c:gapWidth val="0"/>
        <c:overlap val="100"/>
        <c:axId val="321450752"/>
        <c:axId val="321452288"/>
      </c:barChart>
      <c:scatterChart>
        <c:scatterStyle val="lineMarker"/>
        <c:varyColors val="0"/>
        <c:ser>
          <c:idx val="6"/>
          <c:order val="6"/>
          <c:tx>
            <c:v>Ratingwert</c:v>
          </c:tx>
          <c:spPr>
            <a:ln w="38100">
              <a:solidFill>
                <a:srgbClr val="000000"/>
              </a:solidFill>
              <a:prstDash val="solid"/>
            </a:ln>
          </c:spPr>
          <c:marker>
            <c:symbol val="circle"/>
            <c:size val="9"/>
            <c:spPr>
              <a:solidFill>
                <a:srgbClr val="000000"/>
              </a:solidFill>
              <a:ln>
                <a:solidFill>
                  <a:srgbClr val="000000"/>
                </a:solidFill>
                <a:prstDash val="solid"/>
              </a:ln>
            </c:spPr>
          </c:marker>
          <c:xVal>
            <c:numRef>
              <c:f>Slide35_Datenblatt!$B$59:$G$59</c:f>
              <c:numCache>
                <c:formatCode>General</c:formatCode>
                <c:ptCount val="6"/>
                <c:pt idx="1">
                  <c:v>2</c:v>
                </c:pt>
                <c:pt idx="2">
                  <c:v>3</c:v>
                </c:pt>
                <c:pt idx="3">
                  <c:v>4</c:v>
                </c:pt>
                <c:pt idx="4">
                  <c:v>5</c:v>
                </c:pt>
                <c:pt idx="5">
                  <c:v>6</c:v>
                </c:pt>
              </c:numCache>
            </c:numRef>
          </c:xVal>
          <c:yVal>
            <c:numRef>
              <c:f>Slide35_Datenblatt!$B$58:$G$58</c:f>
              <c:numCache>
                <c:formatCode>_(* #,##0.00_);_(* \(#,##0.00\);_(* "-"??_);_(@_)</c:formatCode>
                <c:ptCount val="6"/>
                <c:pt idx="1">
                  <c:v>4.7560975609756095</c:v>
                </c:pt>
                <c:pt idx="2">
                  <c:v>4.7560975609756095</c:v>
                </c:pt>
                <c:pt idx="3">
                  <c:v>4.5853658536585371</c:v>
                </c:pt>
                <c:pt idx="4">
                  <c:v>4.3902439024390247</c:v>
                </c:pt>
                <c:pt idx="5">
                  <c:v>4.7073170731707314</c:v>
                </c:pt>
              </c:numCache>
            </c:numRef>
          </c:yVal>
          <c:smooth val="0"/>
          <c:extLst>
            <c:ext xmlns:c16="http://schemas.microsoft.com/office/drawing/2014/chart" uri="{C3380CC4-5D6E-409C-BE32-E72D297353CC}">
              <c16:uniqueId val="{00000012-B0E5-4B0A-A620-89D715335112}"/>
            </c:ext>
          </c:extLst>
        </c:ser>
        <c:ser>
          <c:idx val="7"/>
          <c:order val="7"/>
          <c:tx>
            <c:strRef>
              <c:f>Slide35_Datenblatt!$B$4</c:f>
              <c:strCache>
                <c:ptCount val="1"/>
                <c:pt idx="0">
                  <c:v>0,28</c:v>
                </c:pt>
              </c:strCache>
            </c:strRef>
          </c:tx>
          <c:spPr>
            <a:ln w="28575">
              <a:noFill/>
            </a:ln>
          </c:spPr>
          <c:marker>
            <c:symbol val="none"/>
          </c:marker>
          <c:dLbls>
            <c:dLbl>
              <c:idx val="0"/>
              <c:layout>
                <c:manualLayout>
                  <c:x val="-2.1180555555555581E-2"/>
                  <c:y val="4.0998966038336131E-2"/>
                </c:manualLayout>
              </c:layout>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3-B0E5-4B0A-A620-89D715335112}"/>
                </c:ext>
              </c:extLst>
            </c:dLbl>
            <c:numFmt formatCode="#,##0.00_ ;\-#,##0.00\ " sourceLinked="0"/>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b"/>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xVal>
            <c:numRef>
              <c:f>Slide35_Datenblatt!$C$59</c:f>
              <c:numCache>
                <c:formatCode>General</c:formatCode>
                <c:ptCount val="1"/>
                <c:pt idx="0">
                  <c:v>2</c:v>
                </c:pt>
              </c:numCache>
            </c:numRef>
          </c:xVal>
          <c:yVal>
            <c:numRef>
              <c:f>Slide35_Datenblatt!$C$58</c:f>
              <c:numCache>
                <c:formatCode>_(* #,##0.00_);_(* \(#,##0.00\);_(* "-"??_);_(@_)</c:formatCode>
                <c:ptCount val="1"/>
                <c:pt idx="0">
                  <c:v>4.7560975609756095</c:v>
                </c:pt>
              </c:numCache>
            </c:numRef>
          </c:yVal>
          <c:smooth val="0"/>
          <c:extLst>
            <c:ext xmlns:c16="http://schemas.microsoft.com/office/drawing/2014/chart" uri="{C3380CC4-5D6E-409C-BE32-E72D297353CC}">
              <c16:uniqueId val="{00000014-B0E5-4B0A-A620-89D715335112}"/>
            </c:ext>
          </c:extLst>
        </c:ser>
        <c:ser>
          <c:idx val="8"/>
          <c:order val="8"/>
          <c:tx>
            <c:strRef>
              <c:f>Slide35_Datenblatt!$C$4</c:f>
              <c:strCache>
                <c:ptCount val="1"/>
                <c:pt idx="0">
                  <c:v>0,28</c:v>
                </c:pt>
              </c:strCache>
            </c:strRef>
          </c:tx>
          <c:spPr>
            <a:ln w="28575">
              <a:noFill/>
            </a:ln>
          </c:spPr>
          <c:marker>
            <c:symbol val="none"/>
          </c:marker>
          <c:dLbls>
            <c:dLbl>
              <c:idx val="0"/>
              <c:layout>
                <c:manualLayout>
                  <c:x val="-2.6041666666666699E-2"/>
                  <c:y val="4.1367303834495453E-2"/>
                </c:manualLayout>
              </c:layout>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5-B0E5-4B0A-A620-89D715335112}"/>
                </c:ext>
              </c:extLst>
            </c:dLbl>
            <c:numFmt formatCode="#,##0.00_ ;\-#,##0.00\ " sourceLinked="0"/>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b"/>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xVal>
            <c:numRef>
              <c:f>Slide35_Datenblatt!$D$59</c:f>
              <c:numCache>
                <c:formatCode>General</c:formatCode>
                <c:ptCount val="1"/>
                <c:pt idx="0">
                  <c:v>3</c:v>
                </c:pt>
              </c:numCache>
            </c:numRef>
          </c:xVal>
          <c:yVal>
            <c:numRef>
              <c:f>Slide35_Datenblatt!$D$58</c:f>
              <c:numCache>
                <c:formatCode>_(* #,##0.00_);_(* \(#,##0.00\);_(* "-"??_);_(@_)</c:formatCode>
                <c:ptCount val="1"/>
                <c:pt idx="0">
                  <c:v>4.7560975609756095</c:v>
                </c:pt>
              </c:numCache>
            </c:numRef>
          </c:yVal>
          <c:smooth val="0"/>
          <c:extLst>
            <c:ext xmlns:c16="http://schemas.microsoft.com/office/drawing/2014/chart" uri="{C3380CC4-5D6E-409C-BE32-E72D297353CC}">
              <c16:uniqueId val="{00000016-B0E5-4B0A-A620-89D715335112}"/>
            </c:ext>
          </c:extLst>
        </c:ser>
        <c:ser>
          <c:idx val="9"/>
          <c:order val="9"/>
          <c:tx>
            <c:strRef>
              <c:f>Slide35_Datenblatt!$D$4</c:f>
              <c:strCache>
                <c:ptCount val="1"/>
                <c:pt idx="0">
                  <c:v>0,35</c:v>
                </c:pt>
              </c:strCache>
            </c:strRef>
          </c:tx>
          <c:spPr>
            <a:ln w="28575">
              <a:noFill/>
            </a:ln>
          </c:spPr>
          <c:marker>
            <c:symbol val="diamond"/>
            <c:size val="5"/>
            <c:spPr>
              <a:solidFill>
                <a:srgbClr val="000000"/>
              </a:solidFill>
              <a:ln>
                <a:solidFill>
                  <a:srgbClr val="000000"/>
                </a:solidFill>
                <a:prstDash val="solid"/>
              </a:ln>
            </c:spPr>
          </c:marker>
          <c:dPt>
            <c:idx val="0"/>
            <c:marker>
              <c:symbol val="none"/>
            </c:marker>
            <c:bubble3D val="0"/>
            <c:extLst>
              <c:ext xmlns:c16="http://schemas.microsoft.com/office/drawing/2014/chart" uri="{C3380CC4-5D6E-409C-BE32-E72D297353CC}">
                <c16:uniqueId val="{00000017-B0E5-4B0A-A620-89D715335112}"/>
              </c:ext>
            </c:extLst>
          </c:dPt>
          <c:dLbls>
            <c:dLbl>
              <c:idx val="0"/>
              <c:layout>
                <c:manualLayout>
                  <c:x val="-2.4652777777777735E-2"/>
                  <c:y val="3.9410199987627847E-2"/>
                </c:manualLayout>
              </c:layout>
              <c:numFmt formatCode="#,##0.00_ ;\-#,##0.00\ " sourceLinked="0"/>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7-B0E5-4B0A-A620-89D715335112}"/>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xVal>
            <c:numRef>
              <c:f>Slide35_Datenblatt!$E$59</c:f>
              <c:numCache>
                <c:formatCode>General</c:formatCode>
                <c:ptCount val="1"/>
                <c:pt idx="0">
                  <c:v>4</c:v>
                </c:pt>
              </c:numCache>
            </c:numRef>
          </c:xVal>
          <c:yVal>
            <c:numRef>
              <c:f>Slide35_Datenblatt!$E$58</c:f>
              <c:numCache>
                <c:formatCode>_(* #,##0.00_);_(* \(#,##0.00\);_(* "-"??_);_(@_)</c:formatCode>
                <c:ptCount val="1"/>
                <c:pt idx="0">
                  <c:v>4.5853658536585371</c:v>
                </c:pt>
              </c:numCache>
            </c:numRef>
          </c:yVal>
          <c:smooth val="0"/>
          <c:extLst>
            <c:ext xmlns:c16="http://schemas.microsoft.com/office/drawing/2014/chart" uri="{C3380CC4-5D6E-409C-BE32-E72D297353CC}">
              <c16:uniqueId val="{00000018-B0E5-4B0A-A620-89D715335112}"/>
            </c:ext>
          </c:extLst>
        </c:ser>
        <c:ser>
          <c:idx val="10"/>
          <c:order val="10"/>
          <c:tx>
            <c:strRef>
              <c:f>Slide35_Datenblatt!$E$4</c:f>
              <c:strCache>
                <c:ptCount val="1"/>
                <c:pt idx="0">
                  <c:v>0,43</c:v>
                </c:pt>
              </c:strCache>
            </c:strRef>
          </c:tx>
          <c:spPr>
            <a:ln w="28575">
              <a:noFill/>
            </a:ln>
          </c:spPr>
          <c:marker>
            <c:symbol val="none"/>
          </c:marker>
          <c:dLbls>
            <c:dLbl>
              <c:idx val="0"/>
              <c:layout>
                <c:manualLayout>
                  <c:x val="-2.6388888888888927E-2"/>
                  <c:y val="4.9669043894765681E-2"/>
                </c:manualLayout>
              </c:layout>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9-B0E5-4B0A-A620-89D715335112}"/>
                </c:ext>
              </c:extLst>
            </c:dLbl>
            <c:numFmt formatCode="#,##0.00_ ;\-#,##0.00\ " sourceLinked="0"/>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b"/>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xVal>
            <c:numRef>
              <c:f>Slide35_Datenblatt!$F$59</c:f>
              <c:numCache>
                <c:formatCode>General</c:formatCode>
                <c:ptCount val="1"/>
                <c:pt idx="0">
                  <c:v>5</c:v>
                </c:pt>
              </c:numCache>
            </c:numRef>
          </c:xVal>
          <c:yVal>
            <c:numRef>
              <c:f>Slide35_Datenblatt!$F$58</c:f>
              <c:numCache>
                <c:formatCode>_(* #,##0.00_);_(* \(#,##0.00\);_(* "-"??_);_(@_)</c:formatCode>
                <c:ptCount val="1"/>
                <c:pt idx="0">
                  <c:v>4.3902439024390247</c:v>
                </c:pt>
              </c:numCache>
            </c:numRef>
          </c:yVal>
          <c:smooth val="0"/>
          <c:extLst>
            <c:ext xmlns:c16="http://schemas.microsoft.com/office/drawing/2014/chart" uri="{C3380CC4-5D6E-409C-BE32-E72D297353CC}">
              <c16:uniqueId val="{0000001A-B0E5-4B0A-A620-89D715335112}"/>
            </c:ext>
          </c:extLst>
        </c:ser>
        <c:ser>
          <c:idx val="11"/>
          <c:order val="11"/>
          <c:tx>
            <c:strRef>
              <c:f>Slide35_Datenblatt!$F$4</c:f>
              <c:strCache>
                <c:ptCount val="1"/>
                <c:pt idx="0">
                  <c:v>0,3</c:v>
                </c:pt>
              </c:strCache>
            </c:strRef>
          </c:tx>
          <c:spPr>
            <a:ln w="28575">
              <a:noFill/>
            </a:ln>
          </c:spPr>
          <c:marker>
            <c:symbol val="none"/>
          </c:marker>
          <c:dLbls>
            <c:dLbl>
              <c:idx val="0"/>
              <c:layout>
                <c:manualLayout>
                  <c:x val="-2.2916666666666641E-2"/>
                  <c:y val="4.520780861988212E-2"/>
                </c:manualLayout>
              </c:layout>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B-B0E5-4B0A-A620-89D715335112}"/>
                </c:ext>
              </c:extLst>
            </c:dLbl>
            <c:numFmt formatCode="#,##0.00_ ;\-#,##0.00\ " sourceLinked="0"/>
            <c:spPr>
              <a:noFill/>
              <a:ln w="25400">
                <a:noFill/>
              </a:ln>
            </c:spPr>
            <c:txPr>
              <a:bodyPr/>
              <a:lstStyle/>
              <a:p>
                <a:pPr>
                  <a:defRPr sz="1000" b="0" i="0" u="none" strike="noStrike" baseline="0">
                    <a:solidFill>
                      <a:srgbClr val="000000"/>
                    </a:solidFill>
                    <a:latin typeface="Verdana"/>
                    <a:ea typeface="Verdana"/>
                    <a:cs typeface="Verdana"/>
                  </a:defRPr>
                </a:pPr>
                <a:endParaRPr lang="de-DE"/>
              </a:p>
            </c:txPr>
            <c:dLblPos val="b"/>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xVal>
            <c:numRef>
              <c:f>Slide35_Datenblatt!$G$59</c:f>
              <c:numCache>
                <c:formatCode>General</c:formatCode>
                <c:ptCount val="1"/>
                <c:pt idx="0">
                  <c:v>6</c:v>
                </c:pt>
              </c:numCache>
            </c:numRef>
          </c:xVal>
          <c:yVal>
            <c:numRef>
              <c:f>Slide35_Datenblatt!$G$58</c:f>
              <c:numCache>
                <c:formatCode>_(* #,##0.00_);_(* \(#,##0.00\);_(* "-"??_);_(@_)</c:formatCode>
                <c:ptCount val="1"/>
                <c:pt idx="0">
                  <c:v>4.7073170731707314</c:v>
                </c:pt>
              </c:numCache>
            </c:numRef>
          </c:yVal>
          <c:smooth val="0"/>
          <c:extLst>
            <c:ext xmlns:c16="http://schemas.microsoft.com/office/drawing/2014/chart" uri="{C3380CC4-5D6E-409C-BE32-E72D297353CC}">
              <c16:uniqueId val="{0000001C-B0E5-4B0A-A620-89D715335112}"/>
            </c:ext>
          </c:extLst>
        </c:ser>
        <c:dLbls>
          <c:showLegendKey val="0"/>
          <c:showVal val="0"/>
          <c:showCatName val="0"/>
          <c:showSerName val="0"/>
          <c:showPercent val="0"/>
          <c:showBubbleSize val="0"/>
        </c:dLbls>
        <c:axId val="321450752"/>
        <c:axId val="321452288"/>
      </c:scatterChart>
      <c:catAx>
        <c:axId val="321450752"/>
        <c:scaling>
          <c:orientation val="minMax"/>
        </c:scaling>
        <c:delete val="0"/>
        <c:axPos val="b"/>
        <c:numFmt formatCode="General" sourceLinked="1"/>
        <c:majorTickMark val="out"/>
        <c:minorTickMark val="none"/>
        <c:tickLblPos val="nextTo"/>
        <c:spPr>
          <a:ln w="9525">
            <a:noFill/>
          </a:ln>
        </c:spPr>
        <c:txPr>
          <a:bodyPr rot="0" vert="horz"/>
          <a:lstStyle/>
          <a:p>
            <a:pPr>
              <a:defRPr sz="1400" b="0" i="0" u="none" strike="noStrike" baseline="0">
                <a:solidFill>
                  <a:srgbClr val="000000"/>
                </a:solidFill>
                <a:latin typeface="Verdana"/>
                <a:ea typeface="Verdana"/>
                <a:cs typeface="Verdana"/>
              </a:defRPr>
            </a:pPr>
            <a:endParaRPr lang="de-DE"/>
          </a:p>
        </c:txPr>
        <c:crossAx val="321452288"/>
        <c:crossesAt val="0"/>
        <c:auto val="1"/>
        <c:lblAlgn val="ctr"/>
        <c:lblOffset val="100"/>
        <c:tickLblSkip val="1"/>
        <c:tickMarkSkip val="1"/>
        <c:noMultiLvlLbl val="0"/>
      </c:catAx>
      <c:valAx>
        <c:axId val="321452288"/>
        <c:scaling>
          <c:orientation val="minMax"/>
          <c:max val="6"/>
          <c:min val="0"/>
        </c:scaling>
        <c:delete val="0"/>
        <c:axPos val="l"/>
        <c:majorGridlines>
          <c:spPr>
            <a:ln w="3175">
              <a:solidFill>
                <a:srgbClr val="EAEAEA"/>
              </a:solidFill>
              <a:prstDash val="solid"/>
            </a:ln>
          </c:spPr>
        </c:majorGridlines>
        <c:numFmt formatCode="General" sourceLinked="1"/>
        <c:majorTickMark val="out"/>
        <c:minorTickMark val="none"/>
        <c:tickLblPos val="none"/>
        <c:spPr>
          <a:ln w="9525">
            <a:noFill/>
          </a:ln>
        </c:spPr>
        <c:crossAx val="321450752"/>
        <c:crosses val="autoZero"/>
        <c:crossBetween val="between"/>
        <c:majorUnit val="1"/>
        <c:minorUnit val="1"/>
      </c:valAx>
      <c:spPr>
        <a:solidFill>
          <a:srgbClr val="EAEAEA"/>
        </a:solidFill>
        <a:ln w="25400">
          <a:noFill/>
        </a:ln>
      </c:spPr>
    </c:plotArea>
    <c:plotVisOnly val="1"/>
    <c:dispBlanksAs val="gap"/>
    <c:showDLblsOverMax val="0"/>
  </c:chart>
  <c:spPr>
    <a:noFill/>
    <a:ln w="9525">
      <a:noFill/>
    </a:ln>
  </c:spPr>
  <c:txPr>
    <a:bodyPr/>
    <a:lstStyle/>
    <a:p>
      <a:pPr>
        <a:defRPr sz="950" b="0" i="0" u="none" strike="noStrike" baseline="0">
          <a:solidFill>
            <a:srgbClr val="000000"/>
          </a:solidFill>
          <a:latin typeface="Arial"/>
          <a:ea typeface="Arial"/>
          <a:cs typeface="Arial"/>
        </a:defRPr>
      </a:pPr>
      <a:endParaRPr lang="de-DE"/>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5613486270420578E-3"/>
          <c:y val="8.9786756453423128E-3"/>
          <c:w val="0.99443867570972544"/>
          <c:h val="0.99102138903805159"/>
        </c:manualLayout>
      </c:layout>
      <c:barChart>
        <c:barDir val="col"/>
        <c:grouping val="clustered"/>
        <c:varyColors val="0"/>
        <c:ser>
          <c:idx val="0"/>
          <c:order val="0"/>
          <c:tx>
            <c:strRef>
              <c:f>Slide41_Datenblatt!$A$50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F7B1-4204-889A-D6AD99B5AA9C}"/>
              </c:ext>
            </c:extLst>
          </c:dPt>
          <c:dPt>
            <c:idx val="1"/>
            <c:invertIfNegative val="0"/>
            <c:bubble3D val="0"/>
            <c:extLst>
              <c:ext xmlns:c16="http://schemas.microsoft.com/office/drawing/2014/chart" uri="{C3380CC4-5D6E-409C-BE32-E72D297353CC}">
                <c16:uniqueId val="{00000002-F7B1-4204-889A-D6AD99B5AA9C}"/>
              </c:ext>
            </c:extLst>
          </c:dPt>
          <c:dPt>
            <c:idx val="2"/>
            <c:invertIfNegative val="0"/>
            <c:bubble3D val="0"/>
            <c:spPr>
              <a:solidFill>
                <a:srgbClr val="4848FF"/>
              </a:solidFill>
              <a:ln w="25400">
                <a:noFill/>
              </a:ln>
            </c:spPr>
            <c:extLst>
              <c:ext xmlns:c16="http://schemas.microsoft.com/office/drawing/2014/chart" uri="{C3380CC4-5D6E-409C-BE32-E72D297353CC}">
                <c16:uniqueId val="{00000004-F7B1-4204-889A-D6AD99B5AA9C}"/>
              </c:ext>
            </c:extLst>
          </c:dPt>
          <c:dLbls>
            <c:dLbl>
              <c:idx val="0"/>
              <c:tx>
                <c:strRef>
                  <c:f>Slide41_Datenblatt!$E$50</c:f>
                  <c:strCache>
                    <c:ptCount val="1"/>
                    <c:pt idx="0">
                      <c:v>34,9</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{62787A68-3941-4751-B888-F12DA4F60841}</c15:txfldGUID>
                      <c15:f>Slide41_Datenblatt!$E$50</c15:f>
                      <c15:dlblFieldTableCache>
                        <c:ptCount val="1"/>
                        <c:pt idx="0">
                          <c:v>34,9</c:v>
                        </c:pt>
                      </c15:dlblFieldTableCache>
                    </c15:dlblFTEntry>
                  </c15:dlblFieldTable>
                  <c15:showDataLabelsRange val="0"/>
                </c:ext>
                <c:ext xmlns:c16="http://schemas.microsoft.com/office/drawing/2014/chart" uri="{C3380CC4-5D6E-409C-BE32-E72D297353CC}">
                  <c16:uniqueId val="{00000001-F7B1-4204-889A-D6AD99B5AA9C}"/>
                </c:ext>
              </c:extLst>
            </c:dLbl>
            <c:dLbl>
              <c:idx val="1"/>
              <c:tx>
                <c:strRef>
                  <c:f>Slide41_Datenblatt!$F$50</c:f>
                  <c:strCache>
                    <c:ptCount val="1"/>
                    <c:pt idx="0">
                      <c:v>447,6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{F05D7857-6B51-43D3-8C35-D0B1D6094C9A}</c15:txfldGUID>
                      <c15:f>Slide41_Datenblatt!$F$50</c15:f>
                      <c15:dlblFieldTableCache>
                        <c:ptCount val="1"/>
                        <c:pt idx="0">
                          <c:v>447,6</c:v>
                        </c:pt>
                      </c15:dlblFieldTableCache>
                    </c15:dlblFTEntry>
                  </c15:dlblFieldTable>
                  <c15:showDataLabelsRange val="0"/>
                </c:ext>
                <c:ext xmlns:c16="http://schemas.microsoft.com/office/drawing/2014/chart" uri="{C3380CC4-5D6E-409C-BE32-E72D297353CC}">
                  <c16:uniqueId val="{00000002-F7B1-4204-889A-D6AD99B5AA9C}"/>
                </c:ext>
              </c:extLst>
            </c:dLbl>
            <c:dLbl>
              <c:idx val="2"/>
              <c:tx>
                <c:strRef>
                  <c:f>Slide41_Datenblatt!$G$50</c:f>
                  <c:strCache>
                    <c:ptCount val="1"/>
                    <c:pt idx="0">
                      <c:v>1.283</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{B4AE5139-DCFC-46CF-B459-4F87472D659B}</c15:txfldGUID>
                      <c15:f>Slide41_Datenblatt!$G$50</c15:f>
                      <c15:dlblFieldTableCache>
                        <c:ptCount val="1"/>
                        <c:pt idx="0">
                          <c:v>1.283</c:v>
                        </c:pt>
                      </c15:dlblFieldTableCache>
                    </c15:dlblFTEntry>
                  </c15:dlblFieldTable>
                  <c15:showDataLabelsRange val="0"/>
                </c:ext>
                <c:ext xmlns:c16="http://schemas.microsoft.com/office/drawing/2014/chart" uri="{C3380CC4-5D6E-409C-BE32-E72D297353CC}">
                  <c16:uniqueId val="{00000004-F7B1-4204-889A-D6AD99B5AA9C}"/>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Slide41_Datenblatt!$B$49:$D$49</c:f>
              <c:strCache>
                <c:ptCount val="3"/>
                <c:pt idx="0">
                  <c:v>Schuldendienst-fähigkeit in %</c:v>
                </c:pt>
                <c:pt idx="1">
                  <c:v>Betriebsergebnis (ratingorientiert)</c:v>
                </c:pt>
                <c:pt idx="2">
                  <c:v>Fremdkapital</c:v>
                </c:pt>
              </c:strCache>
            </c:strRef>
          </c:cat>
          <c:val>
            <c:numRef>
              <c:f>Slide41_Datenblatt!$I$50:$K$50</c:f>
              <c:numCache>
                <c:formatCode>General</c:formatCode>
                <c:ptCount val="3"/>
                <c:pt idx="0">
                  <c:v>984849.12673267326</c:v>
                </c:pt>
                <c:pt idx="1">
                  <c:v>447649</c:v>
                </c:pt>
                <c:pt idx="2">
                  <c:v>1282929</c:v>
                </c:pt>
              </c:numCache>
            </c:numRef>
          </c:val>
          <c:extLst>
            <c:ext xmlns:c16="http://schemas.microsoft.com/office/drawing/2014/chart" uri="{C3380CC4-5D6E-409C-BE32-E72D297353CC}">
              <c16:uniqueId val="{00000005-F7B1-4204-889A-D6AD99B5AA9C}"/>
            </c:ext>
          </c:extLst>
        </c:ser>
        <c:ser>
          <c:idx val="2"/>
          <c:order val="1"/>
          <c:tx>
            <c:strRef>
              <c:f>Slide41_Datenblatt!$A$51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7-F7B1-4204-889A-D6AD99B5AA9C}"/>
              </c:ext>
            </c:extLst>
          </c:dPt>
          <c:dPt>
            <c:idx val="1"/>
            <c:invertIfNegative val="0"/>
            <c:bubble3D val="0"/>
            <c:extLst>
              <c:ext xmlns:c16="http://schemas.microsoft.com/office/drawing/2014/chart" uri="{C3380CC4-5D6E-409C-BE32-E72D297353CC}">
                <c16:uniqueId val="{00000008-F7B1-4204-889A-D6AD99B5AA9C}"/>
              </c:ext>
            </c:extLst>
          </c:dPt>
          <c:dPt>
            <c:idx val="2"/>
            <c:invertIfNegative val="0"/>
            <c:bubble3D val="0"/>
            <c:spPr>
              <a:solidFill>
                <a:srgbClr val="4848FF"/>
              </a:solidFill>
              <a:ln w="25400">
                <a:noFill/>
              </a:ln>
            </c:spPr>
            <c:extLst>
              <c:ext xmlns:c16="http://schemas.microsoft.com/office/drawing/2014/chart" uri="{C3380CC4-5D6E-409C-BE32-E72D297353CC}">
                <c16:uniqueId val="{0000000A-F7B1-4204-889A-D6AD99B5AA9C}"/>
              </c:ext>
            </c:extLst>
          </c:dPt>
          <c:dLbls>
            <c:dLbl>
              <c:idx val="0"/>
              <c:tx>
                <c:strRef>
                  <c:f>Slide41_Datenblatt!$E$51</c:f>
                  <c:strCache>
                    <c:ptCount val="1"/>
                    <c:pt idx="0">
                      <c:v>39,3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{EF621FAD-FBEA-473C-A700-82B0C6E8B987}</c15:txfldGUID>
                      <c15:f>Slide41_Datenblatt!$E$51</c15:f>
                      <c15:dlblFieldTableCache>
                        <c:ptCount val="1"/>
                        <c:pt idx="0">
                          <c:v>39,3</c:v>
                        </c:pt>
                      </c15:dlblFieldTableCache>
                    </c15:dlblFTEntry>
                  </c15:dlblFieldTable>
                  <c15:showDataLabelsRange val="0"/>
                </c:ext>
                <c:ext xmlns:c16="http://schemas.microsoft.com/office/drawing/2014/chart" uri="{C3380CC4-5D6E-409C-BE32-E72D297353CC}">
                  <c16:uniqueId val="{00000007-F7B1-4204-889A-D6AD99B5AA9C}"/>
                </c:ext>
              </c:extLst>
            </c:dLbl>
            <c:dLbl>
              <c:idx val="1"/>
              <c:tx>
                <c:strRef>
                  <c:f>Slide41_Datenblatt!$F$51</c:f>
                  <c:strCache>
                    <c:ptCount val="1"/>
                    <c:pt idx="0">
                      <c:v>459,8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{5E252EDF-3286-45D4-BA0E-6E0D7918D107}</c15:txfldGUID>
                      <c15:f>Slide41_Datenblatt!$F$51</c15:f>
                      <c15:dlblFieldTableCache>
                        <c:ptCount val="1"/>
                        <c:pt idx="0">
                          <c:v>459,8</c:v>
                        </c:pt>
                      </c15:dlblFieldTableCache>
                    </c15:dlblFTEntry>
                  </c15:dlblFieldTable>
                  <c15:showDataLabelsRange val="0"/>
                </c:ext>
                <c:ext xmlns:c16="http://schemas.microsoft.com/office/drawing/2014/chart" uri="{C3380CC4-5D6E-409C-BE32-E72D297353CC}">
                  <c16:uniqueId val="{00000008-F7B1-4204-889A-D6AD99B5AA9C}"/>
                </c:ext>
              </c:extLst>
            </c:dLbl>
            <c:dLbl>
              <c:idx val="2"/>
              <c:tx>
                <c:strRef>
                  <c:f>Slide41_Datenblatt!$G$51</c:f>
                  <c:strCache>
                    <c:ptCount val="1"/>
                    <c:pt idx="0">
                      <c:v>1.170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{A8729B77-E45C-4C57-9DD5-B94D584F0F61}</c15:txfldGUID>
                      <c15:f>Slide41_Datenblatt!$G$51</c15:f>
                      <c15:dlblFieldTableCache>
                        <c:ptCount val="1"/>
                        <c:pt idx="0">
                          <c:v>1.170</c:v>
                        </c:pt>
                      </c15:dlblFieldTableCache>
                    </c15:dlblFTEntry>
                  </c15:dlblFieldTable>
                  <c15:showDataLabelsRange val="0"/>
                </c:ext>
                <c:ext xmlns:c16="http://schemas.microsoft.com/office/drawing/2014/chart" uri="{C3380CC4-5D6E-409C-BE32-E72D297353CC}">
                  <c16:uniqueId val="{0000000A-F7B1-4204-889A-D6AD99B5AA9C}"/>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Slide41_Datenblatt!$B$49:$D$49</c:f>
              <c:strCache>
                <c:ptCount val="3"/>
                <c:pt idx="0">
                  <c:v>Schuldendienst-fähigkeit in %</c:v>
                </c:pt>
                <c:pt idx="1">
                  <c:v>Betriebsergebnis (ratingorientiert)</c:v>
                </c:pt>
                <c:pt idx="2">
                  <c:v>Fremdkapital</c:v>
                </c:pt>
              </c:strCache>
            </c:strRef>
          </c:cat>
          <c:val>
            <c:numRef>
              <c:f>Slide41_Datenblatt!$I$51:$K$51</c:f>
              <c:numCache>
                <c:formatCode>General</c:formatCode>
                <c:ptCount val="3"/>
                <c:pt idx="0">
                  <c:v>1108766.8013201321</c:v>
                </c:pt>
                <c:pt idx="1">
                  <c:v>459766</c:v>
                </c:pt>
                <c:pt idx="2">
                  <c:v>1170490</c:v>
                </c:pt>
              </c:numCache>
            </c:numRef>
          </c:val>
          <c:extLst>
            <c:ext xmlns:c16="http://schemas.microsoft.com/office/drawing/2014/chart" uri="{C3380CC4-5D6E-409C-BE32-E72D297353CC}">
              <c16:uniqueId val="{0000000B-F7B1-4204-889A-D6AD99B5AA9C}"/>
            </c:ext>
          </c:extLst>
        </c:ser>
        <c:ser>
          <c:idx val="1"/>
          <c:order val="2"/>
          <c:tx>
            <c:strRef>
              <c:f>Slide41_Datenblatt!$A$52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D-F7B1-4204-889A-D6AD99B5AA9C}"/>
              </c:ext>
            </c:extLst>
          </c:dPt>
          <c:dPt>
            <c:idx val="1"/>
            <c:invertIfNegative val="0"/>
            <c:bubble3D val="0"/>
            <c:extLst>
              <c:ext xmlns:c16="http://schemas.microsoft.com/office/drawing/2014/chart" uri="{C3380CC4-5D6E-409C-BE32-E72D297353CC}">
                <c16:uniqueId val="{0000000E-F7B1-4204-889A-D6AD99B5AA9C}"/>
              </c:ext>
            </c:extLst>
          </c:dPt>
          <c:dPt>
            <c:idx val="2"/>
            <c:invertIfNegative val="0"/>
            <c:bubble3D val="0"/>
            <c:spPr>
              <a:solidFill>
                <a:srgbClr val="4848FF"/>
              </a:solidFill>
              <a:ln w="25400">
                <a:noFill/>
              </a:ln>
            </c:spPr>
            <c:extLst>
              <c:ext xmlns:c16="http://schemas.microsoft.com/office/drawing/2014/chart" uri="{C3380CC4-5D6E-409C-BE32-E72D297353CC}">
                <c16:uniqueId val="{00000010-F7B1-4204-889A-D6AD99B5AA9C}"/>
              </c:ext>
            </c:extLst>
          </c:dPt>
          <c:dLbls>
            <c:dLbl>
              <c:idx val="0"/>
              <c:tx>
                <c:strRef>
                  <c:f>Slide41_Datenblatt!$E$52</c:f>
                  <c:strCache>
                    <c:ptCount val="1"/>
                    <c:pt idx="0">
                      <c:v>39,7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{638204A1-4F0E-4AF1-9C1B-47FB79CD8D0D}</c15:txfldGUID>
                      <c15:f>Slide41_Datenblatt!$E$52</c15:f>
                      <c15:dlblFieldTableCache>
                        <c:ptCount val="1"/>
                        <c:pt idx="0">
                          <c:v>39,7</c:v>
                        </c:pt>
                      </c15:dlblFieldTableCache>
                    </c15:dlblFTEntry>
                  </c15:dlblFieldTable>
                  <c15:showDataLabelsRange val="0"/>
                </c:ext>
                <c:ext xmlns:c16="http://schemas.microsoft.com/office/drawing/2014/chart" uri="{C3380CC4-5D6E-409C-BE32-E72D297353CC}">
                  <c16:uniqueId val="{0000000D-F7B1-4204-889A-D6AD99B5AA9C}"/>
                </c:ext>
              </c:extLst>
            </c:dLbl>
            <c:dLbl>
              <c:idx val="1"/>
              <c:tx>
                <c:strRef>
                  <c:f>Slide41_Datenblatt!$F$52</c:f>
                  <c:strCache>
                    <c:ptCount val="1"/>
                    <c:pt idx="0">
                      <c:v>282,8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{D7DB39CB-90B2-4302-83E9-46F3FA7655A1}</c15:txfldGUID>
                      <c15:f>Slide41_Datenblatt!$F$52</c15:f>
                      <c15:dlblFieldTableCache>
                        <c:ptCount val="1"/>
                        <c:pt idx="0">
                          <c:v>282,8</c:v>
                        </c:pt>
                      </c15:dlblFieldTableCache>
                    </c15:dlblFTEntry>
                  </c15:dlblFieldTable>
                  <c15:showDataLabelsRange val="0"/>
                </c:ext>
                <c:ext xmlns:c16="http://schemas.microsoft.com/office/drawing/2014/chart" uri="{C3380CC4-5D6E-409C-BE32-E72D297353CC}">
                  <c16:uniqueId val="{0000000E-F7B1-4204-889A-D6AD99B5AA9C}"/>
                </c:ext>
              </c:extLst>
            </c:dLbl>
            <c:dLbl>
              <c:idx val="2"/>
              <c:tx>
                <c:strRef>
                  <c:f>Slide41_Datenblatt!$G$52</c:f>
                  <c:strCache>
                    <c:ptCount val="1"/>
                    <c:pt idx="0">
                      <c:v>711,7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{D485BFF9-50AA-4147-9EA5-152A92A432D5}</c15:txfldGUID>
                      <c15:f>Slide41_Datenblatt!$G$52</c15:f>
                      <c15:dlblFieldTableCache>
                        <c:ptCount val="1"/>
                        <c:pt idx="0">
                          <c:v>711,7</c:v>
                        </c:pt>
                      </c15:dlblFieldTableCache>
                    </c15:dlblFTEntry>
                  </c15:dlblFieldTable>
                  <c15:showDataLabelsRange val="0"/>
                </c:ext>
                <c:ext xmlns:c16="http://schemas.microsoft.com/office/drawing/2014/chart" uri="{C3380CC4-5D6E-409C-BE32-E72D297353CC}">
                  <c16:uniqueId val="{00000010-F7B1-4204-889A-D6AD99B5AA9C}"/>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Slide41_Datenblatt!$B$49:$D$49</c:f>
              <c:strCache>
                <c:ptCount val="3"/>
                <c:pt idx="0">
                  <c:v>Schuldendienst-fähigkeit in %</c:v>
                </c:pt>
                <c:pt idx="1">
                  <c:v>Betriebsergebnis (ratingorientiert)</c:v>
                </c:pt>
                <c:pt idx="2">
                  <c:v>Fremdkapital</c:v>
                </c:pt>
              </c:strCache>
            </c:strRef>
          </c:cat>
          <c:val>
            <c:numRef>
              <c:f>Slide41_Datenblatt!$I$52:$K$52</c:f>
              <c:numCache>
                <c:formatCode>General</c:formatCode>
                <c:ptCount val="3"/>
                <c:pt idx="0">
                  <c:v>1121469.0686468645</c:v>
                </c:pt>
                <c:pt idx="1">
                  <c:v>282761</c:v>
                </c:pt>
                <c:pt idx="2">
                  <c:v>711708</c:v>
                </c:pt>
              </c:numCache>
            </c:numRef>
          </c:val>
          <c:extLst>
            <c:ext xmlns:c16="http://schemas.microsoft.com/office/drawing/2014/chart" uri="{C3380CC4-5D6E-409C-BE32-E72D297353CC}">
              <c16:uniqueId val="{00000011-F7B1-4204-889A-D6AD99B5AA9C}"/>
            </c:ext>
          </c:extLst>
        </c:ser>
        <c:ser>
          <c:idx val="3"/>
          <c:order val="3"/>
          <c:tx>
            <c:strRef>
              <c:f>Slide41_Datenblatt!$A$53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3-F7B1-4204-889A-D6AD99B5AA9C}"/>
              </c:ext>
            </c:extLst>
          </c:dPt>
          <c:dPt>
            <c:idx val="1"/>
            <c:invertIfNegative val="0"/>
            <c:bubble3D val="0"/>
            <c:extLst>
              <c:ext xmlns:c16="http://schemas.microsoft.com/office/drawing/2014/chart" uri="{C3380CC4-5D6E-409C-BE32-E72D297353CC}">
                <c16:uniqueId val="{00000014-F7B1-4204-889A-D6AD99B5AA9C}"/>
              </c:ext>
            </c:extLst>
          </c:dPt>
          <c:dPt>
            <c:idx val="2"/>
            <c:invertIfNegative val="0"/>
            <c:bubble3D val="0"/>
            <c:spPr>
              <a:solidFill>
                <a:srgbClr val="4848FF"/>
              </a:solidFill>
              <a:ln w="25400">
                <a:noFill/>
              </a:ln>
            </c:spPr>
            <c:extLst>
              <c:ext xmlns:c16="http://schemas.microsoft.com/office/drawing/2014/chart" uri="{C3380CC4-5D6E-409C-BE32-E72D297353CC}">
                <c16:uniqueId val="{00000016-F7B1-4204-889A-D6AD99B5AA9C}"/>
              </c:ext>
            </c:extLst>
          </c:dPt>
          <c:dLbls>
            <c:dLbl>
              <c:idx val="0"/>
              <c:tx>
                <c:strRef>
                  <c:f>Slide41_Datenblatt!$E$53</c:f>
                  <c:strCache>
                    <c:ptCount val="1"/>
                    <c:pt idx="0">
                      <c:v>45,5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{67B40218-FBCF-4A80-810C-0CC394E7FC1C}</c15:txfldGUID>
                      <c15:f>Slide41_Datenblatt!$E$53</c15:f>
                      <c15:dlblFieldTableCache>
                        <c:ptCount val="1"/>
                        <c:pt idx="0">
                          <c:v>45,5</c:v>
                        </c:pt>
                      </c15:dlblFieldTableCache>
                    </c15:dlblFTEntry>
                  </c15:dlblFieldTable>
                  <c15:showDataLabelsRange val="0"/>
                </c:ext>
                <c:ext xmlns:c16="http://schemas.microsoft.com/office/drawing/2014/chart" uri="{C3380CC4-5D6E-409C-BE32-E72D297353CC}">
                  <c16:uniqueId val="{00000013-F7B1-4204-889A-D6AD99B5AA9C}"/>
                </c:ext>
              </c:extLst>
            </c:dLbl>
            <c:dLbl>
              <c:idx val="1"/>
              <c:tx>
                <c:strRef>
                  <c:f>Slide41_Datenblatt!$F$53</c:f>
                  <c:strCache>
                    <c:ptCount val="1"/>
                    <c:pt idx="0">
                      <c:v>304,0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{6E835542-608D-4ED3-A0B8-F60F31D31303}</c15:txfldGUID>
                      <c15:f>Slide41_Datenblatt!$F$53</c15:f>
                      <c15:dlblFieldTableCache>
                        <c:ptCount val="1"/>
                        <c:pt idx="0">
                          <c:v>304,0</c:v>
                        </c:pt>
                      </c15:dlblFieldTableCache>
                    </c15:dlblFTEntry>
                  </c15:dlblFieldTable>
                  <c15:showDataLabelsRange val="0"/>
                </c:ext>
                <c:ext xmlns:c16="http://schemas.microsoft.com/office/drawing/2014/chart" uri="{C3380CC4-5D6E-409C-BE32-E72D297353CC}">
                  <c16:uniqueId val="{00000014-F7B1-4204-889A-D6AD99B5AA9C}"/>
                </c:ext>
              </c:extLst>
            </c:dLbl>
            <c:dLbl>
              <c:idx val="2"/>
              <c:tx>
                <c:strRef>
                  <c:f>Slide41_Datenblatt!$G$53</c:f>
                  <c:strCache>
                    <c:ptCount val="1"/>
                    <c:pt idx="0">
                      <c:v>669,0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{397958CE-00EA-4564-8DD7-43CA2D2F8C0E}</c15:txfldGUID>
                      <c15:f>Slide41_Datenblatt!$G$53</c15:f>
                      <c15:dlblFieldTableCache>
                        <c:ptCount val="1"/>
                        <c:pt idx="0">
                          <c:v>669,0</c:v>
                        </c:pt>
                      </c15:dlblFieldTableCache>
                    </c15:dlblFTEntry>
                  </c15:dlblFieldTable>
                  <c15:showDataLabelsRange val="0"/>
                </c:ext>
                <c:ext xmlns:c16="http://schemas.microsoft.com/office/drawing/2014/chart" uri="{C3380CC4-5D6E-409C-BE32-E72D297353CC}">
                  <c16:uniqueId val="{00000016-F7B1-4204-889A-D6AD99B5AA9C}"/>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Slide41_Datenblatt!$B$49:$D$49</c:f>
              <c:strCache>
                <c:ptCount val="3"/>
                <c:pt idx="0">
                  <c:v>Schuldendienst-fähigkeit in %</c:v>
                </c:pt>
                <c:pt idx="1">
                  <c:v>Betriebsergebnis (ratingorientiert)</c:v>
                </c:pt>
                <c:pt idx="2">
                  <c:v>Fremdkapital</c:v>
                </c:pt>
              </c:strCache>
            </c:strRef>
          </c:cat>
          <c:val>
            <c:numRef>
              <c:f>Slide41_Datenblatt!$I$53:$K$53</c:f>
              <c:numCache>
                <c:formatCode>General</c:formatCode>
                <c:ptCount val="3"/>
                <c:pt idx="0">
                  <c:v>1282929</c:v>
                </c:pt>
                <c:pt idx="1">
                  <c:v>304030</c:v>
                </c:pt>
                <c:pt idx="2">
                  <c:v>668979</c:v>
                </c:pt>
              </c:numCache>
            </c:numRef>
          </c:val>
          <c:extLst>
            <c:ext xmlns:c16="http://schemas.microsoft.com/office/drawing/2014/chart" uri="{C3380CC4-5D6E-409C-BE32-E72D297353CC}">
              <c16:uniqueId val="{00000017-F7B1-4204-889A-D6AD99B5AA9C}"/>
            </c:ext>
          </c:extLst>
        </c:ser>
        <c:ser>
          <c:idx val="4"/>
          <c:order val="4"/>
          <c:tx>
            <c:strRef>
              <c:f>Slide41_Datenblatt!$A$54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9-F7B1-4204-889A-D6AD99B5AA9C}"/>
              </c:ext>
            </c:extLst>
          </c:dPt>
          <c:dPt>
            <c:idx val="1"/>
            <c:invertIfNegative val="0"/>
            <c:bubble3D val="0"/>
            <c:extLst>
              <c:ext xmlns:c16="http://schemas.microsoft.com/office/drawing/2014/chart" uri="{C3380CC4-5D6E-409C-BE32-E72D297353CC}">
                <c16:uniqueId val="{0000001A-F7B1-4204-889A-D6AD99B5AA9C}"/>
              </c:ext>
            </c:extLst>
          </c:dPt>
          <c:dPt>
            <c:idx val="2"/>
            <c:invertIfNegative val="0"/>
            <c:bubble3D val="0"/>
            <c:spPr>
              <a:solidFill>
                <a:srgbClr val="4848FF"/>
              </a:solidFill>
              <a:ln w="25400">
                <a:noFill/>
              </a:ln>
            </c:spPr>
            <c:extLst>
              <c:ext xmlns:c16="http://schemas.microsoft.com/office/drawing/2014/chart" uri="{C3380CC4-5D6E-409C-BE32-E72D297353CC}">
                <c16:uniqueId val="{0000001C-F7B1-4204-889A-D6AD99B5AA9C}"/>
              </c:ext>
            </c:extLst>
          </c:dPt>
          <c:dLbls>
            <c:dLbl>
              <c:idx val="0"/>
              <c:tx>
                <c:strRef>
                  <c:f>Slide41_Datenblatt!$E$54</c:f>
                  <c:strCache>
                    <c:ptCount val="1"/>
                    <c:pt idx="0">
                      <c:v>31,9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{E5A9949C-7B43-433E-8F75-5875301D9028}</c15:txfldGUID>
                      <c15:f>Slide41_Datenblatt!$E$54</c15:f>
                      <c15:dlblFieldTableCache>
                        <c:ptCount val="1"/>
                        <c:pt idx="0">
                          <c:v>31,9</c:v>
                        </c:pt>
                      </c15:dlblFieldTableCache>
                    </c15:dlblFTEntry>
                  </c15:dlblFieldTable>
                  <c15:showDataLabelsRange val="0"/>
                </c:ext>
                <c:ext xmlns:c16="http://schemas.microsoft.com/office/drawing/2014/chart" uri="{C3380CC4-5D6E-409C-BE32-E72D297353CC}">
                  <c16:uniqueId val="{00000019-F7B1-4204-889A-D6AD99B5AA9C}"/>
                </c:ext>
              </c:extLst>
            </c:dLbl>
            <c:dLbl>
              <c:idx val="1"/>
              <c:tx>
                <c:strRef>
                  <c:f>Slide41_Datenblatt!$F$54</c:f>
                  <c:strCache>
                    <c:ptCount val="1"/>
                    <c:pt idx="0">
                      <c:v>223,0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{EB431775-5E80-43B5-AE15-D7FE9FF41F32}</c15:txfldGUID>
                      <c15:f>Slide41_Datenblatt!$F$54</c15:f>
                      <c15:dlblFieldTableCache>
                        <c:ptCount val="1"/>
                        <c:pt idx="0">
                          <c:v>223,0</c:v>
                        </c:pt>
                      </c15:dlblFieldTableCache>
                    </c15:dlblFTEntry>
                  </c15:dlblFieldTable>
                  <c15:showDataLabelsRange val="0"/>
                </c:ext>
                <c:ext xmlns:c16="http://schemas.microsoft.com/office/drawing/2014/chart" uri="{C3380CC4-5D6E-409C-BE32-E72D297353CC}">
                  <c16:uniqueId val="{0000001A-F7B1-4204-889A-D6AD99B5AA9C}"/>
                </c:ext>
              </c:extLst>
            </c:dLbl>
            <c:dLbl>
              <c:idx val="2"/>
              <c:tx>
                <c:strRef>
                  <c:f>Slide41_Datenblatt!$G$54</c:f>
                  <c:strCache>
                    <c:ptCount val="1"/>
                    <c:pt idx="0">
                      <c:v>698,3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{07803BE1-7E0F-44DA-8DBF-46BA37188E5F}</c15:txfldGUID>
                      <c15:f>Slide41_Datenblatt!$G$54</c15:f>
                      <c15:dlblFieldTableCache>
                        <c:ptCount val="1"/>
                        <c:pt idx="0">
                          <c:v>698,3</c:v>
                        </c:pt>
                      </c15:dlblFieldTableCache>
                    </c15:dlblFTEntry>
                  </c15:dlblFieldTable>
                  <c15:showDataLabelsRange val="0"/>
                </c:ext>
                <c:ext xmlns:c16="http://schemas.microsoft.com/office/drawing/2014/chart" uri="{C3380CC4-5D6E-409C-BE32-E72D297353CC}">
                  <c16:uniqueId val="{0000001C-F7B1-4204-889A-D6AD99B5AA9C}"/>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Slide41_Datenblatt!$B$49:$D$49</c:f>
              <c:strCache>
                <c:ptCount val="3"/>
                <c:pt idx="0">
                  <c:v>Schuldendienst-fähigkeit in %</c:v>
                </c:pt>
                <c:pt idx="1">
                  <c:v>Betriebsergebnis (ratingorientiert)</c:v>
                </c:pt>
                <c:pt idx="2">
                  <c:v>Fremdkapital</c:v>
                </c:pt>
              </c:strCache>
            </c:strRef>
          </c:cat>
          <c:val>
            <c:numRef>
              <c:f>Slide41_Datenblatt!$I$54:$K$54</c:f>
              <c:numCache>
                <c:formatCode>General</c:formatCode>
                <c:ptCount val="3"/>
                <c:pt idx="0">
                  <c:v>901296.4349834983</c:v>
                </c:pt>
                <c:pt idx="1">
                  <c:v>222965</c:v>
                </c:pt>
                <c:pt idx="2">
                  <c:v>698304</c:v>
                </c:pt>
              </c:numCache>
            </c:numRef>
          </c:val>
          <c:extLst>
            <c:ext xmlns:c16="http://schemas.microsoft.com/office/drawing/2014/chart" uri="{C3380CC4-5D6E-409C-BE32-E72D297353CC}">
              <c16:uniqueId val="{0000001D-F7B1-4204-889A-D6AD99B5AA9C}"/>
            </c:ext>
          </c:extLst>
        </c:ser>
        <c:dLbls>
          <c:showLegendKey val="0"/>
          <c:showVal val="0"/>
          <c:showCatName val="0"/>
          <c:showSerName val="0"/>
          <c:showPercent val="0"/>
          <c:showBubbleSize val="0"/>
        </c:dLbls>
        <c:gapWidth val="50"/>
        <c:overlap val="-10"/>
        <c:axId val="324560768"/>
        <c:axId val="324562304"/>
      </c:barChart>
      <c:barChart>
        <c:barDir val="col"/>
        <c:grouping val="clustered"/>
        <c:varyColors val="0"/>
        <c:ser>
          <c:idx val="5"/>
          <c:order val="8"/>
          <c:tx>
            <c:strRef>
              <c:f>Slide41_Datenblatt!$A$59</c:f>
              <c:strCache>
                <c:ptCount val="1"/>
                <c:pt idx="0">
                  <c:v>unsichtbar</c:v>
                </c:pt>
              </c:strCache>
            </c:strRef>
          </c:tx>
          <c:spPr>
            <a:noFill/>
            <a:ln w="25400">
              <a:noFill/>
            </a:ln>
          </c:spPr>
          <c:invertIfNegative val="0"/>
          <c:val>
            <c:numRef>
              <c:f>Slide41_Datenblatt!$B$59</c:f>
              <c:numCache>
                <c:formatCode>General</c:formatCode>
                <c:ptCount val="1"/>
                <c:pt idx="0">
                  <c:v>0</c:v>
                </c:pt>
              </c:numCache>
            </c:numRef>
          </c:val>
          <c:extLst>
            <c:ext xmlns:c16="http://schemas.microsoft.com/office/drawing/2014/chart" uri="{C3380CC4-5D6E-409C-BE32-E72D297353CC}">
              <c16:uniqueId val="{0000001E-F7B1-4204-889A-D6AD99B5AA9C}"/>
            </c:ext>
          </c:extLst>
        </c:ser>
        <c:dLbls>
          <c:showLegendKey val="0"/>
          <c:showVal val="0"/>
          <c:showCatName val="0"/>
          <c:showSerName val="0"/>
          <c:showPercent val="0"/>
          <c:showBubbleSize val="0"/>
        </c:dLbls>
        <c:gapWidth val="150"/>
        <c:axId val="324592768"/>
        <c:axId val="324594304"/>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Slide41_Datenblatt!$L$68:$L$73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Slide41_Datenblatt!$M$68:$M$73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F-F7B1-4204-889A-D6AD99B5AA9C}"/>
            </c:ext>
          </c:extLst>
        </c:ser>
        <c:ser>
          <c:idx val="7"/>
          <c:order val="10"/>
          <c:tx>
            <c:v>Achse3</c:v>
          </c:tx>
          <c:spPr>
            <a:ln w="38100">
              <a:solidFill>
                <a:srgbClr val="000000"/>
              </a:solidFill>
              <a:prstDash val="solid"/>
            </a:ln>
          </c:spPr>
          <c:marker>
            <c:symbol val="square"/>
            <c:size val="9"/>
            <c:spPr>
              <a:noFill/>
              <a:ln w="9525">
                <a:noFill/>
              </a:ln>
            </c:spPr>
          </c:marker>
          <c:xVal>
            <c:numRef>
              <c:f>Slide41_Datenblatt!$L$74:$L$79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Slide41_Datenblatt!$M$74:$M$79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0-F7B1-4204-889A-D6AD99B5AA9C}"/>
            </c:ext>
          </c:extLst>
        </c:ser>
        <c:dLbls>
          <c:showLegendKey val="0"/>
          <c:showVal val="0"/>
          <c:showCatName val="0"/>
          <c:showSerName val="0"/>
          <c:showPercent val="0"/>
          <c:showBubbleSize val="0"/>
        </c:dLbls>
        <c:axId val="324560768"/>
        <c:axId val="324562304"/>
      </c:scatterChart>
      <c:scatterChart>
        <c:scatterStyle val="lineMarker"/>
        <c:varyColors val="0"/>
        <c:ser>
          <c:idx val="10"/>
          <c:order val="5"/>
          <c:tx>
            <c:v>beschriftung</c:v>
          </c:tx>
          <c:spPr>
            <a:ln w="28575">
              <a:noFill/>
            </a:ln>
          </c:spPr>
          <c:marker>
            <c:symbol val="none"/>
          </c:marker>
          <c:dLbls>
            <c:dLbl>
              <c:idx val="1"/>
              <c:layout>
                <c:manualLayout>
                  <c:x val="-9.5178633368019436E-3"/>
                  <c:y val="-4.5741757027844751E-4"/>
                </c:manualLayout>
              </c:layout>
              <c:tx>
                <c:strRef>
                  <c:f>Slide41_Datenblatt!$J$62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{9B1233E1-741E-4072-905A-CF0E8A655DD8}</c15:txfldGUID>
                      <c15:f>Slide41_Datenblatt!$J$62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1-F7B1-4204-889A-D6AD99B5AA9C}"/>
                </c:ext>
              </c:extLst>
            </c:dLbl>
            <c:dLbl>
              <c:idx val="2"/>
              <c:layout>
                <c:manualLayout>
                  <c:x val="-9.5828656173441284E-3"/>
                  <c:y val="-4.5741757027844751E-4"/>
                </c:manualLayout>
              </c:layout>
              <c:tx>
                <c:strRef>
                  <c:f>Slide41_Datenblatt!$J$63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{496D8BD5-0806-4865-80BD-D80A4A86EA2A}</c15:txfldGUID>
                      <c15:f>Slide41_Datenblatt!$J$63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2-F7B1-4204-889A-D6AD99B5AA9C}"/>
                </c:ext>
              </c:extLst>
            </c:dLbl>
            <c:dLbl>
              <c:idx val="3"/>
              <c:layout>
                <c:manualLayout>
                  <c:x val="-9.6479771454166426E-3"/>
                  <c:y val="-4.5741757027844751E-4"/>
                </c:manualLayout>
              </c:layout>
              <c:tx>
                <c:strRef>
                  <c:f>Slide41_Datenblatt!$J$64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{27D55C43-5DBF-480C-A248-8A694E702AC0}</c15:txfldGUID>
                      <c15:f>Slide41_Datenblatt!$J$64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3-F7B1-4204-889A-D6AD99B5AA9C}"/>
                </c:ext>
              </c:extLst>
            </c:dLbl>
            <c:dLbl>
              <c:idx val="4"/>
              <c:layout>
                <c:manualLayout>
                  <c:x val="-9.7129794259588481E-3"/>
                  <c:y val="-4.5741757027844751E-4"/>
                </c:manualLayout>
              </c:layout>
              <c:tx>
                <c:strRef>
                  <c:f>Slide41_Datenblatt!$J$65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{2666D2A4-A82C-4A1A-9BD8-59BE0ADCBFF3}</c15:txfldGUID>
                      <c15:f>Slide41_Datenblatt!$J$65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4-F7B1-4204-889A-D6AD99B5AA9C}"/>
                </c:ext>
              </c:extLst>
            </c:dLbl>
            <c:dLbl>
              <c:idx val="5"/>
              <c:layout>
                <c:manualLayout>
                  <c:x val="-1.1859147159154548E-2"/>
                  <c:y val="-4.5741757027844751E-4"/>
                </c:manualLayout>
              </c:layout>
              <c:tx>
                <c:strRef>
                  <c:f>Slide41_Datenblatt!$J$66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{B6CC6C69-232F-4D0E-8BF7-9223407EE707}</c15:txfldGUID>
                      <c15:f>Slide41_Datenblatt!$J$66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5-F7B1-4204-889A-D6AD99B5AA9C}"/>
                </c:ext>
              </c:extLst>
            </c:dLbl>
            <c:dLbl>
              <c:idx val="6"/>
              <c:layout>
                <c:manualLayout>
                  <c:x val="-9.864724245577515E-3"/>
                  <c:y val="-4.5741757027844751E-4"/>
                </c:manualLayout>
              </c:layout>
              <c:tx>
                <c:strRef>
                  <c:f>Slide41_Datenblatt!$J$68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{A2FBB237-E2FF-4781-B9F3-B89CDF527EAA}</c15:txfldGUID>
                      <c15:f>Slide41_Datenblatt!$J$68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6-F7B1-4204-889A-D6AD99B5AA9C}"/>
                </c:ext>
              </c:extLst>
            </c:dLbl>
            <c:dLbl>
              <c:idx val="7"/>
              <c:layout>
                <c:manualLayout>
                  <c:x val="-9.9297265261196928E-3"/>
                  <c:y val="-4.5741757027844751E-4"/>
                </c:manualLayout>
              </c:layout>
              <c:tx>
                <c:strRef>
                  <c:f>Slide41_Datenblatt!$J$69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{7E7D5DEB-65C6-40BB-8D6F-B06D18DDB7C7}</c15:txfldGUID>
                      <c15:f>Slide41_Datenblatt!$J$69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7-F7B1-4204-889A-D6AD99B5AA9C}"/>
                </c:ext>
              </c:extLst>
            </c:dLbl>
            <c:dLbl>
              <c:idx val="8"/>
              <c:layout>
                <c:manualLayout>
                  <c:x val="-9.9948380541922486E-3"/>
                  <c:y val="-4.5741757027844751E-4"/>
                </c:manualLayout>
              </c:layout>
              <c:tx>
                <c:strRef>
                  <c:f>Slide41_Datenblatt!$J$70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{7581CB8B-2BA0-4AA1-BFC3-86770354BF2D}</c15:txfldGUID>
                      <c15:f>Slide41_Datenblatt!$J$70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8-F7B1-4204-889A-D6AD99B5AA9C}"/>
                </c:ext>
              </c:extLst>
            </c:dLbl>
            <c:dLbl>
              <c:idx val="9"/>
              <c:layout>
                <c:manualLayout>
                  <c:x val="-1.0059840334734426E-2"/>
                  <c:y val="-4.5741757027844751E-4"/>
                </c:manualLayout>
              </c:layout>
              <c:tx>
                <c:strRef>
                  <c:f>Slide41_Datenblatt!$J$71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{9B0CF218-0BD7-469F-A6B7-4DA44C871EB5}</c15:txfldGUID>
                      <c15:f>Slide41_Datenblatt!$J$71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9-F7B1-4204-889A-D6AD99B5AA9C}"/>
                </c:ext>
              </c:extLst>
            </c:dLbl>
            <c:dLbl>
              <c:idx val="10"/>
              <c:layout>
                <c:manualLayout>
                  <c:x val="-1.2206008067930126E-2"/>
                  <c:y val="-4.5741757027844751E-4"/>
                </c:manualLayout>
              </c:layout>
              <c:tx>
                <c:strRef>
                  <c:f>Slide41_Datenblatt!$J$72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{C2744CED-B09A-45CC-9F21-E63BEF88C1CC}</c15:txfldGUID>
                      <c15:f>Slide41_Datenblatt!$J$72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A-F7B1-4204-889A-D6AD99B5AA9C}"/>
                </c:ext>
              </c:extLst>
            </c:dLbl>
            <c:dLbl>
              <c:idx val="11"/>
              <c:delete val="1"/>
              <c:extLst>
                <c:ext xmlns:c15="http://schemas.microsoft.com/office/drawing/2012/chart" uri="{CE6537A1-D6FC-4f65-9D91-7224C49458BB}"/>
                <c:ext xmlns:c16="http://schemas.microsoft.com/office/drawing/2014/chart" uri="{C3380CC4-5D6E-409C-BE32-E72D297353CC}">
                  <c16:uniqueId val="{0000002B-F7B1-4204-889A-D6AD99B5AA9C}"/>
                </c:ext>
              </c:extLst>
            </c:dLbl>
            <c:dLbl>
              <c:idx val="12"/>
              <c:layout>
                <c:manualLayout>
                  <c:x val="5.6217686628921206E-3"/>
                  <c:y val="-4.5741757027844751E-4"/>
                </c:manualLayout>
              </c:layout>
              <c:tx>
                <c:strRef>
                  <c:f>Slide41_Datenblatt!$J$74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{1811590A-FB15-4F80-99D2-407288B2435C}</c15:txfldGUID>
                      <c15:f>Slide41_Datenblatt!$J$74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2C-F7B1-4204-889A-D6AD99B5AA9C}"/>
                </c:ext>
              </c:extLst>
            </c:dLbl>
            <c:dLbl>
              <c:idx val="13"/>
              <c:layout>
                <c:manualLayout>
                  <c:x val="4.5160744084928872E-3"/>
                  <c:y val="-4.5741757027844751E-4"/>
                </c:manualLayout>
              </c:layout>
              <c:tx>
                <c:strRef>
                  <c:f>Slide41_Datenblatt!$J$75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{6240F65B-F69C-42CF-A18C-F18F420EF337}</c15:txfldGUID>
                      <c15:f>Slide41_Datenblatt!$J$75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2D-F7B1-4204-889A-D6AD99B5AA9C}"/>
                </c:ext>
              </c:extLst>
            </c:dLbl>
            <c:dLbl>
              <c:idx val="14"/>
              <c:layout>
                <c:manualLayout>
                  <c:x val="5.4916548542774425E-3"/>
                  <c:y val="-4.5741757027844751E-4"/>
                </c:manualLayout>
              </c:layout>
              <c:tx>
                <c:strRef>
                  <c:f>Slide41_Datenblatt!$J$76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{2A98FEBD-7588-4650-8E1A-E126E1E0816D}</c15:txfldGUID>
                      <c15:f>Slide41_Datenblatt!$J$76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2E-F7B1-4204-889A-D6AD99B5AA9C}"/>
                </c:ext>
              </c:extLst>
            </c:dLbl>
            <c:dLbl>
              <c:idx val="15"/>
              <c:layout>
                <c:manualLayout>
                  <c:x val="7.5078180263887864E-3"/>
                  <c:y val="-4.5741757027844751E-4"/>
                </c:manualLayout>
              </c:layout>
              <c:tx>
                <c:strRef>
                  <c:f>Slide41_Datenblatt!$J$77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{723F9950-E70C-4421-86D9-C1D8EBFC4F74}</c15:txfldGUID>
                      <c15:f>Slide41_Datenblatt!$J$77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2F-F7B1-4204-889A-D6AD99B5AA9C}"/>
                </c:ext>
              </c:extLst>
            </c:dLbl>
            <c:dLbl>
              <c:idx val="16"/>
              <c:layout>
                <c:manualLayout>
                  <c:x val="6.4022330195197654E-3"/>
                  <c:y val="-4.5741757027844751E-4"/>
                </c:manualLayout>
              </c:layout>
              <c:tx>
                <c:strRef>
                  <c:f>Slide41_Datenblatt!$J$78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{27EC497A-740A-4511-B7A2-54579EEB655A}</c15:txfldGUID>
                      <c15:f>Slide41_Datenblatt!$J$78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0-F7B1-4204-889A-D6AD99B5AA9C}"/>
                </c:ext>
              </c:extLst>
            </c:dLbl>
            <c:dLbl>
              <c:idx val="17"/>
              <c:delete val="1"/>
              <c:extLst>
                <c:ext xmlns:c15="http://schemas.microsoft.com/office/drawing/2012/chart" uri="{CE6537A1-D6FC-4f65-9D91-7224C49458BB}"/>
                <c:ext xmlns:c16="http://schemas.microsoft.com/office/drawing/2014/chart" uri="{C3380CC4-5D6E-409C-BE32-E72D297353CC}">
                  <c16:uniqueId val="{00000031-F7B1-4204-889A-D6AD99B5AA9C}"/>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Slide41_Datenblatt!$G$61:$G$78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Slide41_Datenblatt!$H$61:$H$78</c:f>
              <c:numCache>
                <c:formatCode>0.00</c:formatCode>
                <c:ptCount val="18"/>
                <c:pt idx="1">
                  <c:v>-64146.450000000004</c:v>
                </c:pt>
                <c:pt idx="2">
                  <c:v>-64146.450000000004</c:v>
                </c:pt>
                <c:pt idx="3">
                  <c:v>-64146.450000000004</c:v>
                </c:pt>
                <c:pt idx="4">
                  <c:v>-64146.450000000004</c:v>
                </c:pt>
                <c:pt idx="5">
                  <c:v>-64146.450000000004</c:v>
                </c:pt>
                <c:pt idx="6">
                  <c:v>-64146.450000000004</c:v>
                </c:pt>
                <c:pt idx="7">
                  <c:v>-64146.450000000004</c:v>
                </c:pt>
                <c:pt idx="8">
                  <c:v>-64146.450000000004</c:v>
                </c:pt>
                <c:pt idx="9">
                  <c:v>-64146.450000000004</c:v>
                </c:pt>
                <c:pt idx="10">
                  <c:v>-64146.450000000004</c:v>
                </c:pt>
                <c:pt idx="11">
                  <c:v>-64146.450000000004</c:v>
                </c:pt>
                <c:pt idx="12">
                  <c:v>-64146.450000000004</c:v>
                </c:pt>
                <c:pt idx="13">
                  <c:v>-64146.450000000004</c:v>
                </c:pt>
                <c:pt idx="14">
                  <c:v>-64146.450000000004</c:v>
                </c:pt>
                <c:pt idx="15">
                  <c:v>-64146.450000000004</c:v>
                </c:pt>
                <c:pt idx="16">
                  <c:v>-64146.450000000004</c:v>
                </c:pt>
                <c:pt idx="17">
                  <c:v>-64146.450000000004</c:v>
                </c:pt>
              </c:numCache>
            </c:numRef>
          </c:yVal>
          <c:smooth val="0"/>
          <c:extLst>
            <c:ext xmlns:c16="http://schemas.microsoft.com/office/drawing/2014/chart" uri="{C3380CC4-5D6E-409C-BE32-E72D297353CC}">
              <c16:uniqueId val="{00000032-F7B1-4204-889A-D6AD99B5AA9C}"/>
            </c:ext>
          </c:extLst>
        </c:ser>
        <c:ser>
          <c:idx val="9"/>
          <c:order val="6"/>
          <c:tx>
            <c:v>Achse</c:v>
          </c:tx>
          <c:spPr>
            <a:ln w="38100">
              <a:solidFill>
                <a:srgbClr val="000000"/>
              </a:solidFill>
              <a:prstDash val="solid"/>
            </a:ln>
          </c:spPr>
          <c:marker>
            <c:symbol val="none"/>
          </c:marker>
          <c:xVal>
            <c:numRef>
              <c:f>Slide41_Datenblatt!$L$61:$L$67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Slide41_Datenblatt!$M$61:$M$67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3-F7B1-4204-889A-D6AD99B5AA9C}"/>
            </c:ext>
          </c:extLst>
        </c:ser>
        <c:ser>
          <c:idx val="11"/>
          <c:order val="7"/>
          <c:tx>
            <c:v>rubrik</c:v>
          </c:tx>
          <c:spPr>
            <a:ln w="28575">
              <a:noFill/>
            </a:ln>
          </c:spPr>
          <c:marker>
            <c:symbol val="none"/>
          </c:marker>
          <c:dLbls>
            <c:dLbl>
              <c:idx val="0"/>
              <c:layout>
                <c:manualLayout>
                  <c:x val="7.9691703469428402E-3"/>
                  <c:y val="-5.6199793207667237E-3"/>
                </c:manualLayout>
              </c:layout>
              <c:tx>
                <c:strRef>
                  <c:f>Slide41_Datenblatt!$A$4</c:f>
                  <c:strCache>
                    <c:ptCount val="1"/>
                    <c:pt idx="0">
                      <c:v>Schuldendienst-fähigkeit in %</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{DBD32232-8B6C-448C-94E0-12F39615D0A1}</c15:txfldGUID>
                      <c15:f>Slide41_Datenblatt!$A$4</c15:f>
                      <c15:dlblFieldTableCache>
                        <c:ptCount val="1"/>
                        <c:pt idx="0">
                          <c:v>Schuldendienst-fähigkeit in %</c:v>
                        </c:pt>
                      </c15:dlblFieldTableCache>
                    </c15:dlblFTEntry>
                  </c15:dlblFieldTable>
                  <c15:showDataLabelsRange val="0"/>
                </c:ext>
                <c:ext xmlns:c16="http://schemas.microsoft.com/office/drawing/2014/chart" uri="{C3380CC4-5D6E-409C-BE32-E72D297353CC}">
                  <c16:uniqueId val="{00000034-F7B1-4204-889A-D6AD99B5AA9C}"/>
                </c:ext>
              </c:extLst>
            </c:dLbl>
            <c:dLbl>
              <c:idx val="1"/>
              <c:delete val="1"/>
              <c:extLst>
                <c:ext xmlns:c15="http://schemas.microsoft.com/office/drawing/2012/chart" uri="{CE6537A1-D6FC-4f65-9D91-7224C49458BB}"/>
                <c:ext xmlns:c16="http://schemas.microsoft.com/office/drawing/2014/chart" uri="{C3380CC4-5D6E-409C-BE32-E72D297353CC}">
                  <c16:uniqueId val="{00000035-F7B1-4204-889A-D6AD99B5AA9C}"/>
                </c:ext>
              </c:extLst>
            </c:dLbl>
            <c:dLbl>
              <c:idx val="2"/>
              <c:delete val="1"/>
              <c:extLst>
                <c:ext xmlns:c15="http://schemas.microsoft.com/office/drawing/2012/chart" uri="{CE6537A1-D6FC-4f65-9D91-7224C49458BB}"/>
                <c:ext xmlns:c16="http://schemas.microsoft.com/office/drawing/2014/chart" uri="{C3380CC4-5D6E-409C-BE32-E72D297353CC}">
                  <c16:uniqueId val="{00000036-F7B1-4204-889A-D6AD99B5AA9C}"/>
                </c:ext>
              </c:extLst>
            </c:dLbl>
            <c:dLbl>
              <c:idx val="3"/>
              <c:delete val="1"/>
              <c:extLst>
                <c:ext xmlns:c15="http://schemas.microsoft.com/office/drawing/2012/chart" uri="{CE6537A1-D6FC-4f65-9D91-7224C49458BB}"/>
                <c:ext xmlns:c16="http://schemas.microsoft.com/office/drawing/2014/chart" uri="{C3380CC4-5D6E-409C-BE32-E72D297353CC}">
                  <c16:uniqueId val="{00000037-F7B1-4204-889A-D6AD99B5AA9C}"/>
                </c:ext>
              </c:extLst>
            </c:dLbl>
            <c:dLbl>
              <c:idx val="4"/>
              <c:delete val="1"/>
              <c:extLst>
                <c:ext xmlns:c15="http://schemas.microsoft.com/office/drawing/2012/chart" uri="{CE6537A1-D6FC-4f65-9D91-7224C49458BB}"/>
                <c:ext xmlns:c16="http://schemas.microsoft.com/office/drawing/2014/chart" uri="{C3380CC4-5D6E-409C-BE32-E72D297353CC}">
                  <c16:uniqueId val="{00000038-F7B1-4204-889A-D6AD99B5AA9C}"/>
                </c:ext>
              </c:extLst>
            </c:dLbl>
            <c:dLbl>
              <c:idx val="5"/>
              <c:delete val="1"/>
              <c:extLst>
                <c:ext xmlns:c15="http://schemas.microsoft.com/office/drawing/2012/chart" uri="{CE6537A1-D6FC-4f65-9D91-7224C49458BB}"/>
                <c:ext xmlns:c16="http://schemas.microsoft.com/office/drawing/2014/chart" uri="{C3380CC4-5D6E-409C-BE32-E72D297353CC}">
                  <c16:uniqueId val="{00000039-F7B1-4204-889A-D6AD99B5AA9C}"/>
                </c:ext>
              </c:extLst>
            </c:dLbl>
            <c:dLbl>
              <c:idx val="6"/>
              <c:layout>
                <c:manualLayout>
                  <c:x val="1.0744057617147508E-2"/>
                  <c:y val="-5.6199793207667237E-3"/>
                </c:manualLayout>
              </c:layout>
              <c:tx>
                <c:strRef>
                  <c:f>Slide41_Datenblatt!$A$5</c:f>
                  <c:strCache>
                    <c:ptCount val="1"/>
                    <c:pt idx="0">
                      <c:v>Betriebsergebnis (ratingorientiert)</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{F49128E8-BD29-4ADB-A852-AACC4BE25B97}</c15:txfldGUID>
                      <c15:f>Slide41_Datenblatt!$A$5</c15:f>
                      <c15:dlblFieldTableCache>
                        <c:ptCount val="1"/>
                        <c:pt idx="0">
                          <c:v>Betriebsergebnis (ratingorientiert)</c:v>
                        </c:pt>
                      </c15:dlblFieldTableCache>
                    </c15:dlblFTEntry>
                  </c15:dlblFieldTable>
                  <c15:showDataLabelsRange val="0"/>
                </c:ext>
                <c:ext xmlns:c16="http://schemas.microsoft.com/office/drawing/2014/chart" uri="{C3380CC4-5D6E-409C-BE32-E72D297353CC}">
                  <c16:uniqueId val="{0000003A-F7B1-4204-889A-D6AD99B5AA9C}"/>
                </c:ext>
              </c:extLst>
            </c:dLbl>
            <c:dLbl>
              <c:idx val="7"/>
              <c:delete val="1"/>
              <c:extLst>
                <c:ext xmlns:c15="http://schemas.microsoft.com/office/drawing/2012/chart" uri="{CE6537A1-D6FC-4f65-9D91-7224C49458BB}"/>
                <c:ext xmlns:c16="http://schemas.microsoft.com/office/drawing/2014/chart" uri="{C3380CC4-5D6E-409C-BE32-E72D297353CC}">
                  <c16:uniqueId val="{0000003B-F7B1-4204-889A-D6AD99B5AA9C}"/>
                </c:ext>
              </c:extLst>
            </c:dLbl>
            <c:dLbl>
              <c:idx val="8"/>
              <c:delete val="1"/>
              <c:extLst>
                <c:ext xmlns:c15="http://schemas.microsoft.com/office/drawing/2012/chart" uri="{CE6537A1-D6FC-4f65-9D91-7224C49458BB}"/>
                <c:ext xmlns:c16="http://schemas.microsoft.com/office/drawing/2014/chart" uri="{C3380CC4-5D6E-409C-BE32-E72D297353CC}">
                  <c16:uniqueId val="{0000003C-F7B1-4204-889A-D6AD99B5AA9C}"/>
                </c:ext>
              </c:extLst>
            </c:dLbl>
            <c:dLbl>
              <c:idx val="9"/>
              <c:delete val="1"/>
              <c:extLst>
                <c:ext xmlns:c15="http://schemas.microsoft.com/office/drawing/2012/chart" uri="{CE6537A1-D6FC-4f65-9D91-7224C49458BB}"/>
                <c:ext xmlns:c16="http://schemas.microsoft.com/office/drawing/2014/chart" uri="{C3380CC4-5D6E-409C-BE32-E72D297353CC}">
                  <c16:uniqueId val="{0000003D-F7B1-4204-889A-D6AD99B5AA9C}"/>
                </c:ext>
              </c:extLst>
            </c:dLbl>
            <c:dLbl>
              <c:idx val="10"/>
              <c:delete val="1"/>
              <c:extLst>
                <c:ext xmlns:c15="http://schemas.microsoft.com/office/drawing/2012/chart" uri="{CE6537A1-D6FC-4f65-9D91-7224C49458BB}"/>
                <c:ext xmlns:c16="http://schemas.microsoft.com/office/drawing/2014/chart" uri="{C3380CC4-5D6E-409C-BE32-E72D297353CC}">
                  <c16:uniqueId val="{0000003E-F7B1-4204-889A-D6AD99B5AA9C}"/>
                </c:ext>
              </c:extLst>
            </c:dLbl>
            <c:dLbl>
              <c:idx val="11"/>
              <c:delete val="1"/>
              <c:extLst>
                <c:ext xmlns:c15="http://schemas.microsoft.com/office/drawing/2012/chart" uri="{CE6537A1-D6FC-4f65-9D91-7224C49458BB}"/>
                <c:ext xmlns:c16="http://schemas.microsoft.com/office/drawing/2014/chart" uri="{C3380CC4-5D6E-409C-BE32-E72D297353CC}">
                  <c16:uniqueId val="{0000003F-F7B1-4204-889A-D6AD99B5AA9C}"/>
                </c:ext>
              </c:extLst>
            </c:dLbl>
            <c:dLbl>
              <c:idx val="12"/>
              <c:delete val="1"/>
              <c:extLst>
                <c:ext xmlns:c15="http://schemas.microsoft.com/office/drawing/2012/chart" uri="{CE6537A1-D6FC-4f65-9D91-7224C49458BB}"/>
                <c:ext xmlns:c16="http://schemas.microsoft.com/office/drawing/2014/chart" uri="{C3380CC4-5D6E-409C-BE32-E72D297353CC}">
                  <c16:uniqueId val="{00000040-F7B1-4204-889A-D6AD99B5AA9C}"/>
                </c:ext>
              </c:extLst>
            </c:dLbl>
            <c:dLbl>
              <c:idx val="13"/>
              <c:tx>
                <c:strRef>
                  <c:f>Slide41_Datenblatt!$A$6</c:f>
                  <c:strCache>
                    <c:ptCount val="1"/>
                    <c:pt idx="0">
                      <c:v>Fremdkapital</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{C4560267-BDE5-428E-BC19-19FBCE9B3FC2}</c15:txfldGUID>
                      <c15:f>Slide41_Datenblatt!$A$6</c15:f>
                      <c15:dlblFieldTableCache>
                        <c:ptCount val="1"/>
                        <c:pt idx="0">
                          <c:v>Fremdkapital</c:v>
                        </c:pt>
                      </c15:dlblFieldTableCache>
                    </c15:dlblFTEntry>
                  </c15:dlblFieldTable>
                  <c15:showDataLabelsRange val="0"/>
                </c:ext>
                <c:ext xmlns:c16="http://schemas.microsoft.com/office/drawing/2014/chart" uri="{C3380CC4-5D6E-409C-BE32-E72D297353CC}">
                  <c16:uniqueId val="{00000041-F7B1-4204-889A-D6AD99B5AA9C}"/>
                </c:ext>
              </c:extLst>
            </c:dLbl>
            <c:dLbl>
              <c:idx val="14"/>
              <c:delete val="1"/>
              <c:extLst>
                <c:ext xmlns:c15="http://schemas.microsoft.com/office/drawing/2012/chart" uri="{CE6537A1-D6FC-4f65-9D91-7224C49458BB}"/>
                <c:ext xmlns:c16="http://schemas.microsoft.com/office/drawing/2014/chart" uri="{C3380CC4-5D6E-409C-BE32-E72D297353CC}">
                  <c16:uniqueId val="{00000042-F7B1-4204-889A-D6AD99B5AA9C}"/>
                </c:ext>
              </c:extLst>
            </c:dLbl>
            <c:dLbl>
              <c:idx val="15"/>
              <c:delete val="1"/>
              <c:extLst>
                <c:ext xmlns:c15="http://schemas.microsoft.com/office/drawing/2012/chart" uri="{CE6537A1-D6FC-4f65-9D91-7224C49458BB}"/>
                <c:ext xmlns:c16="http://schemas.microsoft.com/office/drawing/2014/chart" uri="{C3380CC4-5D6E-409C-BE32-E72D297353CC}">
                  <c16:uniqueId val="{00000043-F7B1-4204-889A-D6AD99B5AA9C}"/>
                </c:ext>
              </c:extLst>
            </c:dLbl>
            <c:dLbl>
              <c:idx val="16"/>
              <c:delete val="1"/>
              <c:extLst>
                <c:ext xmlns:c15="http://schemas.microsoft.com/office/drawing/2012/chart" uri="{CE6537A1-D6FC-4f65-9D91-7224C49458BB}"/>
                <c:ext xmlns:c16="http://schemas.microsoft.com/office/drawing/2014/chart" uri="{C3380CC4-5D6E-409C-BE32-E72D297353CC}">
                  <c16:uniqueId val="{00000044-F7B1-4204-889A-D6AD99B5AA9C}"/>
                </c:ext>
              </c:extLst>
            </c:dLbl>
            <c:dLbl>
              <c:idx val="17"/>
              <c:delete val="1"/>
              <c:extLst>
                <c:ext xmlns:c15="http://schemas.microsoft.com/office/drawing/2012/chart" uri="{CE6537A1-D6FC-4f65-9D91-7224C49458BB}"/>
                <c:ext xmlns:c16="http://schemas.microsoft.com/office/drawing/2014/chart" uri="{C3380CC4-5D6E-409C-BE32-E72D297353CC}">
                  <c16:uniqueId val="{00000045-F7B1-4204-889A-D6AD99B5AA9C}"/>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Slide41_Datenblatt!$O$61:$O$78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Slide41_Datenblatt!$P$61:$P$78</c:f>
              <c:numCache>
                <c:formatCode>#,##0</c:formatCode>
                <c:ptCount val="18"/>
                <c:pt idx="0">
                  <c:v>-320732.25</c:v>
                </c:pt>
                <c:pt idx="1">
                  <c:v>-320732.25</c:v>
                </c:pt>
                <c:pt idx="2">
                  <c:v>-320732.25</c:v>
                </c:pt>
                <c:pt idx="3">
                  <c:v>-320732.25</c:v>
                </c:pt>
                <c:pt idx="4">
                  <c:v>-320732.25</c:v>
                </c:pt>
                <c:pt idx="5">
                  <c:v>-320732.25</c:v>
                </c:pt>
                <c:pt idx="6">
                  <c:v>-320732.25</c:v>
                </c:pt>
                <c:pt idx="7">
                  <c:v>-320732.25</c:v>
                </c:pt>
                <c:pt idx="8">
                  <c:v>-320732.25</c:v>
                </c:pt>
                <c:pt idx="9">
                  <c:v>-320732.25</c:v>
                </c:pt>
                <c:pt idx="10">
                  <c:v>-320732.25</c:v>
                </c:pt>
                <c:pt idx="11">
                  <c:v>-320732.25</c:v>
                </c:pt>
                <c:pt idx="12">
                  <c:v>-320732.25</c:v>
                </c:pt>
                <c:pt idx="13">
                  <c:v>-320732.25</c:v>
                </c:pt>
                <c:pt idx="14">
                  <c:v>-320732.25</c:v>
                </c:pt>
                <c:pt idx="15">
                  <c:v>-320732.25</c:v>
                </c:pt>
                <c:pt idx="16">
                  <c:v>-320732.25</c:v>
                </c:pt>
                <c:pt idx="17">
                  <c:v>-320732.25</c:v>
                </c:pt>
              </c:numCache>
            </c:numRef>
          </c:yVal>
          <c:smooth val="0"/>
          <c:extLst>
            <c:ext xmlns:c16="http://schemas.microsoft.com/office/drawing/2014/chart" uri="{C3380CC4-5D6E-409C-BE32-E72D297353CC}">
              <c16:uniqueId val="{00000046-F7B1-4204-889A-D6AD99B5AA9C}"/>
            </c:ext>
          </c:extLst>
        </c:ser>
        <c:dLbls>
          <c:showLegendKey val="0"/>
          <c:showVal val="0"/>
          <c:showCatName val="0"/>
          <c:showSerName val="0"/>
          <c:showPercent val="0"/>
          <c:showBubbleSize val="0"/>
        </c:dLbls>
        <c:axId val="324592768"/>
        <c:axId val="324594304"/>
      </c:scatterChart>
      <c:catAx>
        <c:axId val="324560768"/>
        <c:scaling>
          <c:orientation val="minMax"/>
        </c:scaling>
        <c:delete val="1"/>
        <c:axPos val="b"/>
        <c:numFmt formatCode="General" sourceLinked="0"/>
        <c:majorTickMark val="out"/>
        <c:minorTickMark val="none"/>
        <c:tickLblPos val="nextTo"/>
        <c:crossAx val="324562304"/>
        <c:crosses val="autoZero"/>
        <c:auto val="0"/>
        <c:lblAlgn val="ctr"/>
        <c:lblOffset val="100"/>
        <c:noMultiLvlLbl val="0"/>
      </c:catAx>
      <c:valAx>
        <c:axId val="324562304"/>
        <c:scaling>
          <c:orientation val="minMax"/>
        </c:scaling>
        <c:delete val="1"/>
        <c:axPos val="l"/>
        <c:numFmt formatCode="General" sourceLinked="1"/>
        <c:majorTickMark val="out"/>
        <c:minorTickMark val="none"/>
        <c:tickLblPos val="nextTo"/>
        <c:crossAx val="324560768"/>
        <c:crosses val="autoZero"/>
        <c:crossBetween val="between"/>
      </c:valAx>
      <c:catAx>
        <c:axId val="324592768"/>
        <c:scaling>
          <c:orientation val="minMax"/>
        </c:scaling>
        <c:delete val="1"/>
        <c:axPos val="b"/>
        <c:majorTickMark val="out"/>
        <c:minorTickMark val="none"/>
        <c:tickLblPos val="nextTo"/>
        <c:crossAx val="324594304"/>
        <c:crosses val="autoZero"/>
        <c:auto val="1"/>
        <c:lblAlgn val="ctr"/>
        <c:lblOffset val="100"/>
        <c:noMultiLvlLbl val="0"/>
      </c:catAx>
      <c:valAx>
        <c:axId val="324594304"/>
        <c:scaling>
          <c:orientation val="minMax"/>
        </c:scaling>
        <c:delete val="1"/>
        <c:axPos val="r"/>
        <c:numFmt formatCode="General" sourceLinked="1"/>
        <c:majorTickMark val="out"/>
        <c:minorTickMark val="none"/>
        <c:tickLblPos val="nextTo"/>
        <c:crossAx val="324592768"/>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5613486270420578E-3"/>
          <c:y val="8.9786756453423128E-3"/>
          <c:w val="0.99443867570972544"/>
          <c:h val="0.99102138903805159"/>
        </c:manualLayout>
      </c:layout>
      <c:barChart>
        <c:barDir val="col"/>
        <c:grouping val="clustered"/>
        <c:varyColors val="0"/>
        <c:ser>
          <c:idx val="0"/>
          <c:order val="0"/>
          <c:tx>
            <c:strRef>
              <c:f>Slide42_Datenblatt!$A$50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FDE6-4C3C-9103-E4EA9792FFCE}"/>
              </c:ext>
            </c:extLst>
          </c:dPt>
          <c:dPt>
            <c:idx val="1"/>
            <c:invertIfNegative val="0"/>
            <c:bubble3D val="0"/>
            <c:extLst>
              <c:ext xmlns:c16="http://schemas.microsoft.com/office/drawing/2014/chart" uri="{C3380CC4-5D6E-409C-BE32-E72D297353CC}">
                <c16:uniqueId val="{00000002-FDE6-4C3C-9103-E4EA9792FFCE}"/>
              </c:ext>
            </c:extLst>
          </c:dPt>
          <c:dPt>
            <c:idx val="2"/>
            <c:invertIfNegative val="0"/>
            <c:bubble3D val="0"/>
            <c:spPr>
              <a:solidFill>
                <a:srgbClr val="4848FF"/>
              </a:solidFill>
              <a:ln w="25400">
                <a:noFill/>
              </a:ln>
            </c:spPr>
            <c:extLst>
              <c:ext xmlns:c16="http://schemas.microsoft.com/office/drawing/2014/chart" uri="{C3380CC4-5D6E-409C-BE32-E72D297353CC}">
                <c16:uniqueId val="{00000004-FDE6-4C3C-9103-E4EA9792FFCE}"/>
              </c:ext>
            </c:extLst>
          </c:dPt>
          <c:dLbls>
            <c:dLbl>
              <c:idx val="0"/>
              <c:tx>
                <c:strRef>
                  <c:f>Slide42_Datenblatt!$E$50</c:f>
                  <c:strCache>
                    <c:ptCount val="1"/>
                    <c:pt idx="0">
                      <c:v>63,2</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{80E5BD49-18BE-433B-8273-65CA8F3A9E87}</c15:txfldGUID>
                      <c15:f>Slide42_Datenblatt!$E$50</c15:f>
                      <c15:dlblFieldTableCache>
                        <c:ptCount val="1"/>
                        <c:pt idx="0">
                          <c:v>63,2</c:v>
                        </c:pt>
                      </c15:dlblFieldTableCache>
                    </c15:dlblFTEntry>
                  </c15:dlblFieldTable>
                  <c15:showDataLabelsRange val="0"/>
                </c:ext>
                <c:ext xmlns:c16="http://schemas.microsoft.com/office/drawing/2014/chart" uri="{C3380CC4-5D6E-409C-BE32-E72D297353CC}">
                  <c16:uniqueId val="{00000001-FDE6-4C3C-9103-E4EA9792FFCE}"/>
                </c:ext>
              </c:extLst>
            </c:dLbl>
            <c:dLbl>
              <c:idx val="1"/>
              <c:tx>
                <c:strRef>
                  <c:f>Slide42_Datenblatt!$F$50</c:f>
                  <c:strCache>
                    <c:ptCount val="1"/>
                    <c:pt idx="0">
                      <c:v>2.244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{20A6FE6B-52E8-47FB-A67B-36D3D25C37A7}</c15:txfldGUID>
                      <c15:f>Slide42_Datenblatt!$F$50</c15:f>
                      <c15:dlblFieldTableCache>
                        <c:ptCount val="1"/>
                        <c:pt idx="0">
                          <c:v>2.244</c:v>
                        </c:pt>
                      </c15:dlblFieldTableCache>
                    </c15:dlblFTEntry>
                  </c15:dlblFieldTable>
                  <c15:showDataLabelsRange val="0"/>
                </c:ext>
                <c:ext xmlns:c16="http://schemas.microsoft.com/office/drawing/2014/chart" uri="{C3380CC4-5D6E-409C-BE32-E72D297353CC}">
                  <c16:uniqueId val="{00000002-FDE6-4C3C-9103-E4EA9792FFCE}"/>
                </c:ext>
              </c:extLst>
            </c:dLbl>
            <c:dLbl>
              <c:idx val="2"/>
              <c:tx>
                <c:strRef>
                  <c:f>Slide42_Datenblatt!$G$50</c:f>
                  <c:strCache>
                    <c:ptCount val="1"/>
                    <c:pt idx="0">
                      <c:v>3.550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{008A42F3-8C24-4A73-826E-0A63D2512A95}</c15:txfldGUID>
                      <c15:f>Slide42_Datenblatt!$G$50</c15:f>
                      <c15:dlblFieldTableCache>
                        <c:ptCount val="1"/>
                        <c:pt idx="0">
                          <c:v>3.550</c:v>
                        </c:pt>
                      </c15:dlblFieldTableCache>
                    </c15:dlblFTEntry>
                  </c15:dlblFieldTable>
                  <c15:showDataLabelsRange val="0"/>
                </c:ext>
                <c:ext xmlns:c16="http://schemas.microsoft.com/office/drawing/2014/chart" uri="{C3380CC4-5D6E-409C-BE32-E72D297353CC}">
                  <c16:uniqueId val="{00000004-FDE6-4C3C-9103-E4EA9792FFCE}"/>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Slide42_Datenblatt!$B$49:$D$49</c:f>
              <c:strCache>
                <c:ptCount val="3"/>
                <c:pt idx="0">
                  <c:v>Eigenkapitalquote in %</c:v>
                </c:pt>
                <c:pt idx="1">
                  <c:v>Eigenkapital (ratingorientiert)</c:v>
                </c:pt>
                <c:pt idx="2">
                  <c:v>Bilanzsumme (ratingorientiert)</c:v>
                </c:pt>
              </c:strCache>
            </c:strRef>
          </c:cat>
          <c:val>
            <c:numRef>
              <c:f>Slide42_Datenblatt!$I$50:$K$50</c:f>
              <c:numCache>
                <c:formatCode>General</c:formatCode>
                <c:ptCount val="3"/>
                <c:pt idx="0">
                  <c:v>2886551.0344827585</c:v>
                </c:pt>
                <c:pt idx="1">
                  <c:v>2243524</c:v>
                </c:pt>
                <c:pt idx="2">
                  <c:v>3549727</c:v>
                </c:pt>
              </c:numCache>
            </c:numRef>
          </c:val>
          <c:extLst>
            <c:ext xmlns:c16="http://schemas.microsoft.com/office/drawing/2014/chart" uri="{C3380CC4-5D6E-409C-BE32-E72D297353CC}">
              <c16:uniqueId val="{00000005-FDE6-4C3C-9103-E4EA9792FFCE}"/>
            </c:ext>
          </c:extLst>
        </c:ser>
        <c:ser>
          <c:idx val="2"/>
          <c:order val="1"/>
          <c:tx>
            <c:strRef>
              <c:f>Slide42_Datenblatt!$A$51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7-FDE6-4C3C-9103-E4EA9792FFCE}"/>
              </c:ext>
            </c:extLst>
          </c:dPt>
          <c:dPt>
            <c:idx val="1"/>
            <c:invertIfNegative val="0"/>
            <c:bubble3D val="0"/>
            <c:extLst>
              <c:ext xmlns:c16="http://schemas.microsoft.com/office/drawing/2014/chart" uri="{C3380CC4-5D6E-409C-BE32-E72D297353CC}">
                <c16:uniqueId val="{00000008-FDE6-4C3C-9103-E4EA9792FFCE}"/>
              </c:ext>
            </c:extLst>
          </c:dPt>
          <c:dPt>
            <c:idx val="2"/>
            <c:invertIfNegative val="0"/>
            <c:bubble3D val="0"/>
            <c:spPr>
              <a:solidFill>
                <a:srgbClr val="4848FF"/>
              </a:solidFill>
              <a:ln w="25400">
                <a:noFill/>
              </a:ln>
            </c:spPr>
            <c:extLst>
              <c:ext xmlns:c16="http://schemas.microsoft.com/office/drawing/2014/chart" uri="{C3380CC4-5D6E-409C-BE32-E72D297353CC}">
                <c16:uniqueId val="{0000000A-FDE6-4C3C-9103-E4EA9792FFCE}"/>
              </c:ext>
            </c:extLst>
          </c:dPt>
          <c:dLbls>
            <c:dLbl>
              <c:idx val="0"/>
              <c:tx>
                <c:strRef>
                  <c:f>Slide42_Datenblatt!$E$51</c:f>
                  <c:strCache>
                    <c:ptCount val="1"/>
                    <c:pt idx="0">
                      <c:v>66,0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{5F3255D6-541F-4623-994F-28F647637678}</c15:txfldGUID>
                      <c15:f>Slide42_Datenblatt!$E$51</c15:f>
                      <c15:dlblFieldTableCache>
                        <c:ptCount val="1"/>
                        <c:pt idx="0">
                          <c:v>66,0</c:v>
                        </c:pt>
                      </c15:dlblFieldTableCache>
                    </c15:dlblFTEntry>
                  </c15:dlblFieldTable>
                  <c15:showDataLabelsRange val="0"/>
                </c:ext>
                <c:ext xmlns:c16="http://schemas.microsoft.com/office/drawing/2014/chart" uri="{C3380CC4-5D6E-409C-BE32-E72D297353CC}">
                  <c16:uniqueId val="{00000007-FDE6-4C3C-9103-E4EA9792FFCE}"/>
                </c:ext>
              </c:extLst>
            </c:dLbl>
            <c:dLbl>
              <c:idx val="1"/>
              <c:tx>
                <c:strRef>
                  <c:f>Slide42_Datenblatt!$F$51</c:f>
                  <c:strCache>
                    <c:ptCount val="1"/>
                    <c:pt idx="0">
                      <c:v>2.323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{8B587AD0-2F9D-4ADC-8A3E-B028F04E6F33}</c15:txfldGUID>
                      <c15:f>Slide42_Datenblatt!$F$51</c15:f>
                      <c15:dlblFieldTableCache>
                        <c:ptCount val="1"/>
                        <c:pt idx="0">
                          <c:v>2.323</c:v>
                        </c:pt>
                      </c15:dlblFieldTableCache>
                    </c15:dlblFTEntry>
                  </c15:dlblFieldTable>
                  <c15:showDataLabelsRange val="0"/>
                </c:ext>
                <c:ext xmlns:c16="http://schemas.microsoft.com/office/drawing/2014/chart" uri="{C3380CC4-5D6E-409C-BE32-E72D297353CC}">
                  <c16:uniqueId val="{00000008-FDE6-4C3C-9103-E4EA9792FFCE}"/>
                </c:ext>
              </c:extLst>
            </c:dLbl>
            <c:dLbl>
              <c:idx val="2"/>
              <c:tx>
                <c:strRef>
                  <c:f>Slide42_Datenblatt!$G$51</c:f>
                  <c:strCache>
                    <c:ptCount val="1"/>
                    <c:pt idx="0">
                      <c:v>3.520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{25743814-6835-4C41-862D-FF5180496572}</c15:txfldGUID>
                      <c15:f>Slide42_Datenblatt!$G$51</c15:f>
                      <c15:dlblFieldTableCache>
                        <c:ptCount val="1"/>
                        <c:pt idx="0">
                          <c:v>3.520</c:v>
                        </c:pt>
                      </c15:dlblFieldTableCache>
                    </c15:dlblFTEntry>
                  </c15:dlblFieldTable>
                  <c15:showDataLabelsRange val="0"/>
                </c:ext>
                <c:ext xmlns:c16="http://schemas.microsoft.com/office/drawing/2014/chart" uri="{C3380CC4-5D6E-409C-BE32-E72D297353CC}">
                  <c16:uniqueId val="{0000000A-FDE6-4C3C-9103-E4EA9792FFCE}"/>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Slide42_Datenblatt!$B$49:$D$49</c:f>
              <c:strCache>
                <c:ptCount val="3"/>
                <c:pt idx="0">
                  <c:v>Eigenkapitalquote in %</c:v>
                </c:pt>
                <c:pt idx="1">
                  <c:v>Eigenkapital (ratingorientiert)</c:v>
                </c:pt>
                <c:pt idx="2">
                  <c:v>Bilanzsumme (ratingorientiert)</c:v>
                </c:pt>
              </c:strCache>
            </c:strRef>
          </c:cat>
          <c:val>
            <c:numRef>
              <c:f>Slide42_Datenblatt!$I$51:$K$51</c:f>
              <c:numCache>
                <c:formatCode>General</c:formatCode>
                <c:ptCount val="3"/>
                <c:pt idx="0">
                  <c:v>3014892.9396551726</c:v>
                </c:pt>
                <c:pt idx="1">
                  <c:v>2323387</c:v>
                </c:pt>
                <c:pt idx="2">
                  <c:v>3519633</c:v>
                </c:pt>
              </c:numCache>
            </c:numRef>
          </c:val>
          <c:extLst>
            <c:ext xmlns:c16="http://schemas.microsoft.com/office/drawing/2014/chart" uri="{C3380CC4-5D6E-409C-BE32-E72D297353CC}">
              <c16:uniqueId val="{0000000B-FDE6-4C3C-9103-E4EA9792FFCE}"/>
            </c:ext>
          </c:extLst>
        </c:ser>
        <c:ser>
          <c:idx val="1"/>
          <c:order val="2"/>
          <c:tx>
            <c:strRef>
              <c:f>Slide42_Datenblatt!$A$52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D-FDE6-4C3C-9103-E4EA9792FFCE}"/>
              </c:ext>
            </c:extLst>
          </c:dPt>
          <c:dPt>
            <c:idx val="1"/>
            <c:invertIfNegative val="0"/>
            <c:bubble3D val="0"/>
            <c:extLst>
              <c:ext xmlns:c16="http://schemas.microsoft.com/office/drawing/2014/chart" uri="{C3380CC4-5D6E-409C-BE32-E72D297353CC}">
                <c16:uniqueId val="{0000000E-FDE6-4C3C-9103-E4EA9792FFCE}"/>
              </c:ext>
            </c:extLst>
          </c:dPt>
          <c:dPt>
            <c:idx val="2"/>
            <c:invertIfNegative val="0"/>
            <c:bubble3D val="0"/>
            <c:spPr>
              <a:solidFill>
                <a:srgbClr val="4848FF"/>
              </a:solidFill>
              <a:ln w="25400">
                <a:noFill/>
              </a:ln>
            </c:spPr>
            <c:extLst>
              <c:ext xmlns:c16="http://schemas.microsoft.com/office/drawing/2014/chart" uri="{C3380CC4-5D6E-409C-BE32-E72D297353CC}">
                <c16:uniqueId val="{00000010-FDE6-4C3C-9103-E4EA9792FFCE}"/>
              </c:ext>
            </c:extLst>
          </c:dPt>
          <c:dLbls>
            <c:dLbl>
              <c:idx val="0"/>
              <c:tx>
                <c:strRef>
                  <c:f>Slide42_Datenblatt!$E$52</c:f>
                  <c:strCache>
                    <c:ptCount val="1"/>
                    <c:pt idx="0">
                      <c:v>76,4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{FB5D1E88-E075-4CFB-B743-3A510FC3FABB}</c15:txfldGUID>
                      <c15:f>Slide42_Datenblatt!$E$52</c15:f>
                      <c15:dlblFieldTableCache>
                        <c:ptCount val="1"/>
                        <c:pt idx="0">
                          <c:v>76,4</c:v>
                        </c:pt>
                      </c15:dlblFieldTableCache>
                    </c15:dlblFTEntry>
                  </c15:dlblFieldTable>
                  <c15:showDataLabelsRange val="0"/>
                </c:ext>
                <c:ext xmlns:c16="http://schemas.microsoft.com/office/drawing/2014/chart" uri="{C3380CC4-5D6E-409C-BE32-E72D297353CC}">
                  <c16:uniqueId val="{0000000D-FDE6-4C3C-9103-E4EA9792FFCE}"/>
                </c:ext>
              </c:extLst>
            </c:dLbl>
            <c:dLbl>
              <c:idx val="1"/>
              <c:tx>
                <c:strRef>
                  <c:f>Slide42_Datenblatt!$F$52</c:f>
                  <c:strCache>
                    <c:ptCount val="1"/>
                    <c:pt idx="0">
                      <c:v>2.298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{2F175763-EA13-4BBE-9470-4860A8A813CF}</c15:txfldGUID>
                      <c15:f>Slide42_Datenblatt!$F$52</c15:f>
                      <c15:dlblFieldTableCache>
                        <c:ptCount val="1"/>
                        <c:pt idx="0">
                          <c:v>2.298</c:v>
                        </c:pt>
                      </c15:dlblFieldTableCache>
                    </c15:dlblFTEntry>
                  </c15:dlblFieldTable>
                  <c15:showDataLabelsRange val="0"/>
                </c:ext>
                <c:ext xmlns:c16="http://schemas.microsoft.com/office/drawing/2014/chart" uri="{C3380CC4-5D6E-409C-BE32-E72D297353CC}">
                  <c16:uniqueId val="{0000000E-FDE6-4C3C-9103-E4EA9792FFCE}"/>
                </c:ext>
              </c:extLst>
            </c:dLbl>
            <c:dLbl>
              <c:idx val="2"/>
              <c:tx>
                <c:strRef>
                  <c:f>Slide42_Datenblatt!$G$52</c:f>
                  <c:strCache>
                    <c:ptCount val="1"/>
                    <c:pt idx="0">
                      <c:v>3.009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{F6D9B319-0038-40CC-8883-3551E363A81A}</c15:txfldGUID>
                      <c15:f>Slide42_Datenblatt!$G$52</c15:f>
                      <c15:dlblFieldTableCache>
                        <c:ptCount val="1"/>
                        <c:pt idx="0">
                          <c:v>3.009</c:v>
                        </c:pt>
                      </c15:dlblFieldTableCache>
                    </c15:dlblFTEntry>
                  </c15:dlblFieldTable>
                  <c15:showDataLabelsRange val="0"/>
                </c:ext>
                <c:ext xmlns:c16="http://schemas.microsoft.com/office/drawing/2014/chart" uri="{C3380CC4-5D6E-409C-BE32-E72D297353CC}">
                  <c16:uniqueId val="{00000010-FDE6-4C3C-9103-E4EA9792FFCE}"/>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Slide42_Datenblatt!$B$49:$D$49</c:f>
              <c:strCache>
                <c:ptCount val="3"/>
                <c:pt idx="0">
                  <c:v>Eigenkapitalquote in %</c:v>
                </c:pt>
                <c:pt idx="1">
                  <c:v>Eigenkapital (ratingorientiert)</c:v>
                </c:pt>
                <c:pt idx="2">
                  <c:v>Bilanzsumme (ratingorientiert)</c:v>
                </c:pt>
              </c:strCache>
            </c:strRef>
          </c:cat>
          <c:val>
            <c:numRef>
              <c:f>Slide42_Datenblatt!$I$52:$K$52</c:f>
              <c:numCache>
                <c:formatCode>General</c:formatCode>
                <c:ptCount val="3"/>
                <c:pt idx="0">
                  <c:v>3487154.6120689651</c:v>
                </c:pt>
                <c:pt idx="1">
                  <c:v>2297530</c:v>
                </c:pt>
                <c:pt idx="2">
                  <c:v>3009238</c:v>
                </c:pt>
              </c:numCache>
            </c:numRef>
          </c:val>
          <c:extLst>
            <c:ext xmlns:c16="http://schemas.microsoft.com/office/drawing/2014/chart" uri="{C3380CC4-5D6E-409C-BE32-E72D297353CC}">
              <c16:uniqueId val="{00000011-FDE6-4C3C-9103-E4EA9792FFCE}"/>
            </c:ext>
          </c:extLst>
        </c:ser>
        <c:ser>
          <c:idx val="3"/>
          <c:order val="3"/>
          <c:tx>
            <c:strRef>
              <c:f>Slide42_Datenblatt!$A$53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3-FDE6-4C3C-9103-E4EA9792FFCE}"/>
              </c:ext>
            </c:extLst>
          </c:dPt>
          <c:dPt>
            <c:idx val="1"/>
            <c:invertIfNegative val="0"/>
            <c:bubble3D val="0"/>
            <c:extLst>
              <c:ext xmlns:c16="http://schemas.microsoft.com/office/drawing/2014/chart" uri="{C3380CC4-5D6E-409C-BE32-E72D297353CC}">
                <c16:uniqueId val="{00000014-FDE6-4C3C-9103-E4EA9792FFCE}"/>
              </c:ext>
            </c:extLst>
          </c:dPt>
          <c:dPt>
            <c:idx val="2"/>
            <c:invertIfNegative val="0"/>
            <c:bubble3D val="0"/>
            <c:spPr>
              <a:solidFill>
                <a:srgbClr val="4848FF"/>
              </a:solidFill>
              <a:ln w="25400">
                <a:noFill/>
              </a:ln>
            </c:spPr>
            <c:extLst>
              <c:ext xmlns:c16="http://schemas.microsoft.com/office/drawing/2014/chart" uri="{C3380CC4-5D6E-409C-BE32-E72D297353CC}">
                <c16:uniqueId val="{00000016-FDE6-4C3C-9103-E4EA9792FFCE}"/>
              </c:ext>
            </c:extLst>
          </c:dPt>
          <c:dLbls>
            <c:dLbl>
              <c:idx val="0"/>
              <c:tx>
                <c:strRef>
                  <c:f>Slide42_Datenblatt!$E$53</c:f>
                  <c:strCache>
                    <c:ptCount val="1"/>
                    <c:pt idx="0">
                      <c:v>77,7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{4E80899C-69BF-462C-ABFC-607F9A60C3D7}</c15:txfldGUID>
                      <c15:f>Slide42_Datenblatt!$E$53</c15:f>
                      <c15:dlblFieldTableCache>
                        <c:ptCount val="1"/>
                        <c:pt idx="0">
                          <c:v>77,7</c:v>
                        </c:pt>
                      </c15:dlblFieldTableCache>
                    </c15:dlblFTEntry>
                  </c15:dlblFieldTable>
                  <c15:showDataLabelsRange val="0"/>
                </c:ext>
                <c:ext xmlns:c16="http://schemas.microsoft.com/office/drawing/2014/chart" uri="{C3380CC4-5D6E-409C-BE32-E72D297353CC}">
                  <c16:uniqueId val="{00000013-FDE6-4C3C-9103-E4EA9792FFCE}"/>
                </c:ext>
              </c:extLst>
            </c:dLbl>
            <c:dLbl>
              <c:idx val="1"/>
              <c:tx>
                <c:strRef>
                  <c:f>Slide42_Datenblatt!$F$53</c:f>
                  <c:strCache>
                    <c:ptCount val="1"/>
                    <c:pt idx="0">
                      <c:v>2.333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{27C60052-313D-4CE1-AB62-325016CD0E06}</c15:txfldGUID>
                      <c15:f>Slide42_Datenblatt!$F$53</c15:f>
                      <c15:dlblFieldTableCache>
                        <c:ptCount val="1"/>
                        <c:pt idx="0">
                          <c:v>2.333</c:v>
                        </c:pt>
                      </c15:dlblFieldTableCache>
                    </c15:dlblFTEntry>
                  </c15:dlblFieldTable>
                  <c15:showDataLabelsRange val="0"/>
                </c:ext>
                <c:ext xmlns:c16="http://schemas.microsoft.com/office/drawing/2014/chart" uri="{C3380CC4-5D6E-409C-BE32-E72D297353CC}">
                  <c16:uniqueId val="{00000014-FDE6-4C3C-9103-E4EA9792FFCE}"/>
                </c:ext>
              </c:extLst>
            </c:dLbl>
            <c:dLbl>
              <c:idx val="2"/>
              <c:tx>
                <c:strRef>
                  <c:f>Slide42_Datenblatt!$G$53</c:f>
                  <c:strCache>
                    <c:ptCount val="1"/>
                    <c:pt idx="0">
                      <c:v>3.002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{64657B71-9C2C-403A-A435-1B1CF8FC7DD9}</c15:txfldGUID>
                      <c15:f>Slide42_Datenblatt!$G$53</c15:f>
                      <c15:dlblFieldTableCache>
                        <c:ptCount val="1"/>
                        <c:pt idx="0">
                          <c:v>3.002</c:v>
                        </c:pt>
                      </c15:dlblFieldTableCache>
                    </c15:dlblFTEntry>
                  </c15:dlblFieldTable>
                  <c15:showDataLabelsRange val="0"/>
                </c:ext>
                <c:ext xmlns:c16="http://schemas.microsoft.com/office/drawing/2014/chart" uri="{C3380CC4-5D6E-409C-BE32-E72D297353CC}">
                  <c16:uniqueId val="{00000016-FDE6-4C3C-9103-E4EA9792FFCE}"/>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Slide42_Datenblatt!$B$49:$D$49</c:f>
              <c:strCache>
                <c:ptCount val="3"/>
                <c:pt idx="0">
                  <c:v>Eigenkapitalquote in %</c:v>
                </c:pt>
                <c:pt idx="1">
                  <c:v>Eigenkapital (ratingorientiert)</c:v>
                </c:pt>
                <c:pt idx="2">
                  <c:v>Bilanzsumme (ratingorientiert)</c:v>
                </c:pt>
              </c:strCache>
            </c:strRef>
          </c:cat>
          <c:val>
            <c:numRef>
              <c:f>Slide42_Datenblatt!$I$53:$K$53</c:f>
              <c:numCache>
                <c:formatCode>General</c:formatCode>
                <c:ptCount val="3"/>
                <c:pt idx="0">
                  <c:v>3549727</c:v>
                </c:pt>
                <c:pt idx="1">
                  <c:v>2333333</c:v>
                </c:pt>
                <c:pt idx="2">
                  <c:v>3002312</c:v>
                </c:pt>
              </c:numCache>
            </c:numRef>
          </c:val>
          <c:extLst>
            <c:ext xmlns:c16="http://schemas.microsoft.com/office/drawing/2014/chart" uri="{C3380CC4-5D6E-409C-BE32-E72D297353CC}">
              <c16:uniqueId val="{00000017-FDE6-4C3C-9103-E4EA9792FFCE}"/>
            </c:ext>
          </c:extLst>
        </c:ser>
        <c:ser>
          <c:idx val="4"/>
          <c:order val="4"/>
          <c:tx>
            <c:strRef>
              <c:f>Slide42_Datenblatt!$A$54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9-FDE6-4C3C-9103-E4EA9792FFCE}"/>
              </c:ext>
            </c:extLst>
          </c:dPt>
          <c:dPt>
            <c:idx val="1"/>
            <c:invertIfNegative val="0"/>
            <c:bubble3D val="0"/>
            <c:extLst>
              <c:ext xmlns:c16="http://schemas.microsoft.com/office/drawing/2014/chart" uri="{C3380CC4-5D6E-409C-BE32-E72D297353CC}">
                <c16:uniqueId val="{0000001A-FDE6-4C3C-9103-E4EA9792FFCE}"/>
              </c:ext>
            </c:extLst>
          </c:dPt>
          <c:dPt>
            <c:idx val="2"/>
            <c:invertIfNegative val="0"/>
            <c:bubble3D val="0"/>
            <c:spPr>
              <a:solidFill>
                <a:srgbClr val="4848FF"/>
              </a:solidFill>
              <a:ln w="25400">
                <a:noFill/>
              </a:ln>
            </c:spPr>
            <c:extLst>
              <c:ext xmlns:c16="http://schemas.microsoft.com/office/drawing/2014/chart" uri="{C3380CC4-5D6E-409C-BE32-E72D297353CC}">
                <c16:uniqueId val="{0000001C-FDE6-4C3C-9103-E4EA9792FFCE}"/>
              </c:ext>
            </c:extLst>
          </c:dPt>
          <c:dLbls>
            <c:dLbl>
              <c:idx val="0"/>
              <c:tx>
                <c:strRef>
                  <c:f>Slide42_Datenblatt!$E$54</c:f>
                  <c:strCache>
                    <c:ptCount val="1"/>
                    <c:pt idx="0">
                      <c:v>76,4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{11E3B90C-A7C8-4A55-A34B-1C682A3E6B16}</c15:txfldGUID>
                      <c15:f>Slide42_Datenblatt!$E$54</c15:f>
                      <c15:dlblFieldTableCache>
                        <c:ptCount val="1"/>
                        <c:pt idx="0">
                          <c:v>76,4</c:v>
                        </c:pt>
                      </c15:dlblFieldTableCache>
                    </c15:dlblFTEntry>
                  </c15:dlblFieldTable>
                  <c15:showDataLabelsRange val="0"/>
                </c:ext>
                <c:ext xmlns:c16="http://schemas.microsoft.com/office/drawing/2014/chart" uri="{C3380CC4-5D6E-409C-BE32-E72D297353CC}">
                  <c16:uniqueId val="{00000019-FDE6-4C3C-9103-E4EA9792FFCE}"/>
                </c:ext>
              </c:extLst>
            </c:dLbl>
            <c:dLbl>
              <c:idx val="1"/>
              <c:tx>
                <c:strRef>
                  <c:f>Slide42_Datenblatt!$F$54</c:f>
                  <c:strCache>
                    <c:ptCount val="1"/>
                    <c:pt idx="0">
                      <c:v>2.264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{B8F15914-BC64-4DF5-AD82-2CC99CD08FCF}</c15:txfldGUID>
                      <c15:f>Slide42_Datenblatt!$F$54</c15:f>
                      <c15:dlblFieldTableCache>
                        <c:ptCount val="1"/>
                        <c:pt idx="0">
                          <c:v>2.264</c:v>
                        </c:pt>
                      </c15:dlblFieldTableCache>
                    </c15:dlblFTEntry>
                  </c15:dlblFieldTable>
                  <c15:showDataLabelsRange val="0"/>
                </c:ext>
                <c:ext xmlns:c16="http://schemas.microsoft.com/office/drawing/2014/chart" uri="{C3380CC4-5D6E-409C-BE32-E72D297353CC}">
                  <c16:uniqueId val="{0000001A-FDE6-4C3C-9103-E4EA9792FFCE}"/>
                </c:ext>
              </c:extLst>
            </c:dLbl>
            <c:dLbl>
              <c:idx val="2"/>
              <c:tx>
                <c:strRef>
                  <c:f>Slide42_Datenblatt!$G$54</c:f>
                  <c:strCache>
                    <c:ptCount val="1"/>
                    <c:pt idx="0">
                      <c:v>2.962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{A8D1B90E-4422-4AE4-858C-585AAD99F210}</c15:txfldGUID>
                      <c15:f>Slide42_Datenblatt!$G$54</c15:f>
                      <c15:dlblFieldTableCache>
                        <c:ptCount val="1"/>
                        <c:pt idx="0">
                          <c:v>2.962</c:v>
                        </c:pt>
                      </c15:dlblFieldTableCache>
                    </c15:dlblFTEntry>
                  </c15:dlblFieldTable>
                  <c15:showDataLabelsRange val="0"/>
                </c:ext>
                <c:ext xmlns:c16="http://schemas.microsoft.com/office/drawing/2014/chart" uri="{C3380CC4-5D6E-409C-BE32-E72D297353CC}">
                  <c16:uniqueId val="{0000001C-FDE6-4C3C-9103-E4EA9792FFCE}"/>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Slide42_Datenblatt!$B$49:$D$49</c:f>
              <c:strCache>
                <c:ptCount val="3"/>
                <c:pt idx="0">
                  <c:v>Eigenkapitalquote in %</c:v>
                </c:pt>
                <c:pt idx="1">
                  <c:v>Eigenkapital (ratingorientiert)</c:v>
                </c:pt>
                <c:pt idx="2">
                  <c:v>Bilanzsumme (ratingorientiert)</c:v>
                </c:pt>
              </c:strCache>
            </c:strRef>
          </c:cat>
          <c:val>
            <c:numRef>
              <c:f>Slide42_Datenblatt!$I$54:$K$54</c:f>
              <c:numCache>
                <c:formatCode>General</c:formatCode>
                <c:ptCount val="3"/>
                <c:pt idx="0">
                  <c:v>3490808.4741379311</c:v>
                </c:pt>
                <c:pt idx="1">
                  <c:v>2264090</c:v>
                </c:pt>
                <c:pt idx="2">
                  <c:v>2962394</c:v>
                </c:pt>
              </c:numCache>
            </c:numRef>
          </c:val>
          <c:extLst>
            <c:ext xmlns:c16="http://schemas.microsoft.com/office/drawing/2014/chart" uri="{C3380CC4-5D6E-409C-BE32-E72D297353CC}">
              <c16:uniqueId val="{0000001D-FDE6-4C3C-9103-E4EA9792FFCE}"/>
            </c:ext>
          </c:extLst>
        </c:ser>
        <c:dLbls>
          <c:showLegendKey val="0"/>
          <c:showVal val="0"/>
          <c:showCatName val="0"/>
          <c:showSerName val="0"/>
          <c:showPercent val="0"/>
          <c:showBubbleSize val="0"/>
        </c:dLbls>
        <c:gapWidth val="50"/>
        <c:overlap val="-10"/>
        <c:axId val="324996096"/>
        <c:axId val="325001984"/>
      </c:barChart>
      <c:barChart>
        <c:barDir val="col"/>
        <c:grouping val="clustered"/>
        <c:varyColors val="0"/>
        <c:ser>
          <c:idx val="5"/>
          <c:order val="8"/>
          <c:tx>
            <c:strRef>
              <c:f>Slide42_Datenblatt!$A$59</c:f>
              <c:strCache>
                <c:ptCount val="1"/>
                <c:pt idx="0">
                  <c:v>unsichtbar</c:v>
                </c:pt>
              </c:strCache>
            </c:strRef>
          </c:tx>
          <c:spPr>
            <a:noFill/>
            <a:ln w="25400">
              <a:noFill/>
            </a:ln>
          </c:spPr>
          <c:invertIfNegative val="0"/>
          <c:val>
            <c:numRef>
              <c:f>Slide42_Datenblatt!$B$59</c:f>
              <c:numCache>
                <c:formatCode>General</c:formatCode>
                <c:ptCount val="1"/>
                <c:pt idx="0">
                  <c:v>0</c:v>
                </c:pt>
              </c:numCache>
            </c:numRef>
          </c:val>
          <c:extLst>
            <c:ext xmlns:c16="http://schemas.microsoft.com/office/drawing/2014/chart" uri="{C3380CC4-5D6E-409C-BE32-E72D297353CC}">
              <c16:uniqueId val="{0000001E-FDE6-4C3C-9103-E4EA9792FFCE}"/>
            </c:ext>
          </c:extLst>
        </c:ser>
        <c:dLbls>
          <c:showLegendKey val="0"/>
          <c:showVal val="0"/>
          <c:showCatName val="0"/>
          <c:showSerName val="0"/>
          <c:showPercent val="0"/>
          <c:showBubbleSize val="0"/>
        </c:dLbls>
        <c:gapWidth val="150"/>
        <c:axId val="325003520"/>
        <c:axId val="325033984"/>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Slide42_Datenblatt!$L$68:$L$73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Slide42_Datenblatt!$M$68:$M$73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F-FDE6-4C3C-9103-E4EA9792FFCE}"/>
            </c:ext>
          </c:extLst>
        </c:ser>
        <c:ser>
          <c:idx val="7"/>
          <c:order val="10"/>
          <c:tx>
            <c:v>Achse3</c:v>
          </c:tx>
          <c:spPr>
            <a:ln w="38100">
              <a:solidFill>
                <a:srgbClr val="000000"/>
              </a:solidFill>
              <a:prstDash val="solid"/>
            </a:ln>
          </c:spPr>
          <c:marker>
            <c:symbol val="square"/>
            <c:size val="9"/>
            <c:spPr>
              <a:noFill/>
              <a:ln w="9525">
                <a:noFill/>
              </a:ln>
            </c:spPr>
          </c:marker>
          <c:xVal>
            <c:numRef>
              <c:f>Slide42_Datenblatt!$L$74:$L$79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Slide42_Datenblatt!$M$74:$M$79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0-FDE6-4C3C-9103-E4EA9792FFCE}"/>
            </c:ext>
          </c:extLst>
        </c:ser>
        <c:dLbls>
          <c:showLegendKey val="0"/>
          <c:showVal val="0"/>
          <c:showCatName val="0"/>
          <c:showSerName val="0"/>
          <c:showPercent val="0"/>
          <c:showBubbleSize val="0"/>
        </c:dLbls>
        <c:axId val="324996096"/>
        <c:axId val="325001984"/>
      </c:scatterChart>
      <c:scatterChart>
        <c:scatterStyle val="lineMarker"/>
        <c:varyColors val="0"/>
        <c:ser>
          <c:idx val="10"/>
          <c:order val="5"/>
          <c:tx>
            <c:v>beschriftung</c:v>
          </c:tx>
          <c:spPr>
            <a:ln w="28575">
              <a:noFill/>
            </a:ln>
          </c:spPr>
          <c:marker>
            <c:symbol val="none"/>
          </c:marker>
          <c:dLbls>
            <c:dLbl>
              <c:idx val="1"/>
              <c:layout>
                <c:manualLayout>
                  <c:x val="-9.5178633368019436E-3"/>
                  <c:y val="-4.5741757027844751E-4"/>
                </c:manualLayout>
              </c:layout>
              <c:tx>
                <c:strRef>
                  <c:f>Slide42_Datenblatt!$J$62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{B90BF44C-F124-4AB5-B612-161A77A2C4A5}</c15:txfldGUID>
                      <c15:f>Slide42_Datenblatt!$J$62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1-FDE6-4C3C-9103-E4EA9792FFCE}"/>
                </c:ext>
              </c:extLst>
            </c:dLbl>
            <c:dLbl>
              <c:idx val="2"/>
              <c:layout>
                <c:manualLayout>
                  <c:x val="-9.5828656173441284E-3"/>
                  <c:y val="-4.5741757027844751E-4"/>
                </c:manualLayout>
              </c:layout>
              <c:tx>
                <c:strRef>
                  <c:f>Slide42_Datenblatt!$J$63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{DA99D048-8D9D-489F-977C-E1C217413A41}</c15:txfldGUID>
                      <c15:f>Slide42_Datenblatt!$J$63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2-FDE6-4C3C-9103-E4EA9792FFCE}"/>
                </c:ext>
              </c:extLst>
            </c:dLbl>
            <c:dLbl>
              <c:idx val="3"/>
              <c:layout>
                <c:manualLayout>
                  <c:x val="-9.6479771454166426E-3"/>
                  <c:y val="-4.5741757027844751E-4"/>
                </c:manualLayout>
              </c:layout>
              <c:tx>
                <c:strRef>
                  <c:f>Slide42_Datenblatt!$J$64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{E296B814-53F7-4A2C-8E77-5FBC7F7C40D4}</c15:txfldGUID>
                      <c15:f>Slide42_Datenblatt!$J$64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3-FDE6-4C3C-9103-E4EA9792FFCE}"/>
                </c:ext>
              </c:extLst>
            </c:dLbl>
            <c:dLbl>
              <c:idx val="4"/>
              <c:layout>
                <c:manualLayout>
                  <c:x val="-9.7129794259588481E-3"/>
                  <c:y val="-4.5741757027844751E-4"/>
                </c:manualLayout>
              </c:layout>
              <c:tx>
                <c:strRef>
                  <c:f>Slide42_Datenblatt!$J$65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{092254B6-4E3B-46F0-8F2D-9874F434E629}</c15:txfldGUID>
                      <c15:f>Slide42_Datenblatt!$J$65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4-FDE6-4C3C-9103-E4EA9792FFCE}"/>
                </c:ext>
              </c:extLst>
            </c:dLbl>
            <c:dLbl>
              <c:idx val="5"/>
              <c:layout>
                <c:manualLayout>
                  <c:x val="-1.1859147159154548E-2"/>
                  <c:y val="-4.5741757027844751E-4"/>
                </c:manualLayout>
              </c:layout>
              <c:tx>
                <c:strRef>
                  <c:f>Slide42_Datenblatt!$J$66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{C9C8FD5E-C8EA-435D-B155-9877486EA620}</c15:txfldGUID>
                      <c15:f>Slide42_Datenblatt!$J$66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5-FDE6-4C3C-9103-E4EA9792FFCE}"/>
                </c:ext>
              </c:extLst>
            </c:dLbl>
            <c:dLbl>
              <c:idx val="6"/>
              <c:layout>
                <c:manualLayout>
                  <c:x val="-9.864724245577515E-3"/>
                  <c:y val="-4.5741757027844751E-4"/>
                </c:manualLayout>
              </c:layout>
              <c:tx>
                <c:strRef>
                  <c:f>Slide42_Datenblatt!$J$68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{75AE20BB-688E-4B42-8A59-8A21651A8F1D}</c15:txfldGUID>
                      <c15:f>Slide42_Datenblatt!$J$68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6-FDE6-4C3C-9103-E4EA9792FFCE}"/>
                </c:ext>
              </c:extLst>
            </c:dLbl>
            <c:dLbl>
              <c:idx val="7"/>
              <c:layout>
                <c:manualLayout>
                  <c:x val="-9.9297265261196928E-3"/>
                  <c:y val="-4.5741757027844751E-4"/>
                </c:manualLayout>
              </c:layout>
              <c:tx>
                <c:strRef>
                  <c:f>Slide42_Datenblatt!$J$69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{12FA16D6-286D-4BFE-8871-134E38A0180B}</c15:txfldGUID>
                      <c15:f>Slide42_Datenblatt!$J$69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7-FDE6-4C3C-9103-E4EA9792FFCE}"/>
                </c:ext>
              </c:extLst>
            </c:dLbl>
            <c:dLbl>
              <c:idx val="8"/>
              <c:layout>
                <c:manualLayout>
                  <c:x val="-9.9948380541922486E-3"/>
                  <c:y val="-4.5741757027844751E-4"/>
                </c:manualLayout>
              </c:layout>
              <c:tx>
                <c:strRef>
                  <c:f>Slide42_Datenblatt!$J$70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{76243732-C890-48FA-99A5-EEF98FAAF735}</c15:txfldGUID>
                      <c15:f>Slide42_Datenblatt!$J$70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8-FDE6-4C3C-9103-E4EA9792FFCE}"/>
                </c:ext>
              </c:extLst>
            </c:dLbl>
            <c:dLbl>
              <c:idx val="9"/>
              <c:layout>
                <c:manualLayout>
                  <c:x val="-1.0059840334734426E-2"/>
                  <c:y val="-4.5741757027844751E-4"/>
                </c:manualLayout>
              </c:layout>
              <c:tx>
                <c:strRef>
                  <c:f>Slide42_Datenblatt!$J$71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{71FD14F9-2220-4852-80B0-4AA9DC1DECCB}</c15:txfldGUID>
                      <c15:f>Slide42_Datenblatt!$J$71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9-FDE6-4C3C-9103-E4EA9792FFCE}"/>
                </c:ext>
              </c:extLst>
            </c:dLbl>
            <c:dLbl>
              <c:idx val="10"/>
              <c:layout>
                <c:manualLayout>
                  <c:x val="-1.2206008067930126E-2"/>
                  <c:y val="-4.5741757027844751E-4"/>
                </c:manualLayout>
              </c:layout>
              <c:tx>
                <c:strRef>
                  <c:f>Slide42_Datenblatt!$J$72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{31A3BE0B-EFA3-4E02-BD00-592B46BB31AF}</c15:txfldGUID>
                      <c15:f>Slide42_Datenblatt!$J$72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A-FDE6-4C3C-9103-E4EA9792FFCE}"/>
                </c:ext>
              </c:extLst>
            </c:dLbl>
            <c:dLbl>
              <c:idx val="11"/>
              <c:delete val="1"/>
              <c:extLst>
                <c:ext xmlns:c15="http://schemas.microsoft.com/office/drawing/2012/chart" uri="{CE6537A1-D6FC-4f65-9D91-7224C49458BB}"/>
                <c:ext xmlns:c16="http://schemas.microsoft.com/office/drawing/2014/chart" uri="{C3380CC4-5D6E-409C-BE32-E72D297353CC}">
                  <c16:uniqueId val="{0000002B-FDE6-4C3C-9103-E4EA9792FFCE}"/>
                </c:ext>
              </c:extLst>
            </c:dLbl>
            <c:dLbl>
              <c:idx val="12"/>
              <c:layout>
                <c:manualLayout>
                  <c:x val="5.6217686628921206E-3"/>
                  <c:y val="-4.5741757027844751E-4"/>
                </c:manualLayout>
              </c:layout>
              <c:tx>
                <c:strRef>
                  <c:f>Slide42_Datenblatt!$J$74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{FC5289E8-445D-4C3C-8C1D-F79F09FC7B60}</c15:txfldGUID>
                      <c15:f>Slide42_Datenblatt!$J$74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2C-FDE6-4C3C-9103-E4EA9792FFCE}"/>
                </c:ext>
              </c:extLst>
            </c:dLbl>
            <c:dLbl>
              <c:idx val="13"/>
              <c:layout>
                <c:manualLayout>
                  <c:x val="4.5160744084928872E-3"/>
                  <c:y val="-4.5741757027844751E-4"/>
                </c:manualLayout>
              </c:layout>
              <c:tx>
                <c:strRef>
                  <c:f>Slide42_Datenblatt!$J$75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{11AA4369-0855-43B4-B7CE-0DC098200F3F}</c15:txfldGUID>
                      <c15:f>Slide42_Datenblatt!$J$75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2D-FDE6-4C3C-9103-E4EA9792FFCE}"/>
                </c:ext>
              </c:extLst>
            </c:dLbl>
            <c:dLbl>
              <c:idx val="14"/>
              <c:layout>
                <c:manualLayout>
                  <c:x val="5.4916548542774425E-3"/>
                  <c:y val="-4.5741757027844751E-4"/>
                </c:manualLayout>
              </c:layout>
              <c:tx>
                <c:strRef>
                  <c:f>Slide42_Datenblatt!$J$76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{F5315568-DD4A-478D-BB7E-F2D99CB113E6}</c15:txfldGUID>
                      <c15:f>Slide42_Datenblatt!$J$76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2E-FDE6-4C3C-9103-E4EA9792FFCE}"/>
                </c:ext>
              </c:extLst>
            </c:dLbl>
            <c:dLbl>
              <c:idx val="15"/>
              <c:layout>
                <c:manualLayout>
                  <c:x val="7.5078180263887864E-3"/>
                  <c:y val="-4.5741757027844751E-4"/>
                </c:manualLayout>
              </c:layout>
              <c:tx>
                <c:strRef>
                  <c:f>Slide42_Datenblatt!$J$77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{37812D5E-69AC-424A-871C-527D2F28E5F6}</c15:txfldGUID>
                      <c15:f>Slide42_Datenblatt!$J$77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2F-FDE6-4C3C-9103-E4EA9792FFCE}"/>
                </c:ext>
              </c:extLst>
            </c:dLbl>
            <c:dLbl>
              <c:idx val="16"/>
              <c:layout>
                <c:manualLayout>
                  <c:x val="6.4022330195197654E-3"/>
                  <c:y val="-4.5741757027844751E-4"/>
                </c:manualLayout>
              </c:layout>
              <c:tx>
                <c:strRef>
                  <c:f>Slide42_Datenblatt!$J$78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{ABF7BEF8-6FC8-4F10-A883-89075185D453}</c15:txfldGUID>
                      <c15:f>Slide42_Datenblatt!$J$78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0-FDE6-4C3C-9103-E4EA9792FFCE}"/>
                </c:ext>
              </c:extLst>
            </c:dLbl>
            <c:dLbl>
              <c:idx val="17"/>
              <c:delete val="1"/>
              <c:extLst>
                <c:ext xmlns:c15="http://schemas.microsoft.com/office/drawing/2012/chart" uri="{CE6537A1-D6FC-4f65-9D91-7224C49458BB}"/>
                <c:ext xmlns:c16="http://schemas.microsoft.com/office/drawing/2014/chart" uri="{C3380CC4-5D6E-409C-BE32-E72D297353CC}">
                  <c16:uniqueId val="{00000031-FDE6-4C3C-9103-E4EA9792FFCE}"/>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Slide42_Datenblatt!$G$61:$G$78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Slide42_Datenblatt!$H$61:$H$78</c:f>
              <c:numCache>
                <c:formatCode>0.00</c:formatCode>
                <c:ptCount val="18"/>
                <c:pt idx="1">
                  <c:v>-177486.35</c:v>
                </c:pt>
                <c:pt idx="2">
                  <c:v>-177486.35</c:v>
                </c:pt>
                <c:pt idx="3">
                  <c:v>-177486.35</c:v>
                </c:pt>
                <c:pt idx="4">
                  <c:v>-177486.35</c:v>
                </c:pt>
                <c:pt idx="5">
                  <c:v>-177486.35</c:v>
                </c:pt>
                <c:pt idx="6">
                  <c:v>-177486.35</c:v>
                </c:pt>
                <c:pt idx="7">
                  <c:v>-177486.35</c:v>
                </c:pt>
                <c:pt idx="8">
                  <c:v>-177486.35</c:v>
                </c:pt>
                <c:pt idx="9">
                  <c:v>-177486.35</c:v>
                </c:pt>
                <c:pt idx="10">
                  <c:v>-177486.35</c:v>
                </c:pt>
                <c:pt idx="11">
                  <c:v>-177486.35</c:v>
                </c:pt>
                <c:pt idx="12">
                  <c:v>-177486.35</c:v>
                </c:pt>
                <c:pt idx="13">
                  <c:v>-177486.35</c:v>
                </c:pt>
                <c:pt idx="14">
                  <c:v>-177486.35</c:v>
                </c:pt>
                <c:pt idx="15">
                  <c:v>-177486.35</c:v>
                </c:pt>
                <c:pt idx="16">
                  <c:v>-177486.35</c:v>
                </c:pt>
                <c:pt idx="17">
                  <c:v>-177486.35</c:v>
                </c:pt>
              </c:numCache>
            </c:numRef>
          </c:yVal>
          <c:smooth val="0"/>
          <c:extLst>
            <c:ext xmlns:c16="http://schemas.microsoft.com/office/drawing/2014/chart" uri="{C3380CC4-5D6E-409C-BE32-E72D297353CC}">
              <c16:uniqueId val="{00000032-FDE6-4C3C-9103-E4EA9792FFCE}"/>
            </c:ext>
          </c:extLst>
        </c:ser>
        <c:ser>
          <c:idx val="9"/>
          <c:order val="6"/>
          <c:tx>
            <c:v>Achse</c:v>
          </c:tx>
          <c:spPr>
            <a:ln w="38100">
              <a:solidFill>
                <a:srgbClr val="000000"/>
              </a:solidFill>
              <a:prstDash val="solid"/>
            </a:ln>
          </c:spPr>
          <c:marker>
            <c:symbol val="none"/>
          </c:marker>
          <c:xVal>
            <c:numRef>
              <c:f>Slide42_Datenblatt!$L$61:$L$67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Slide42_Datenblatt!$M$61:$M$67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3-FDE6-4C3C-9103-E4EA9792FFCE}"/>
            </c:ext>
          </c:extLst>
        </c:ser>
        <c:ser>
          <c:idx val="11"/>
          <c:order val="7"/>
          <c:tx>
            <c:v>rubrik</c:v>
          </c:tx>
          <c:spPr>
            <a:ln w="28575">
              <a:noFill/>
            </a:ln>
          </c:spPr>
          <c:marker>
            <c:symbol val="none"/>
          </c:marker>
          <c:dLbls>
            <c:dLbl>
              <c:idx val="0"/>
              <c:layout>
                <c:manualLayout>
                  <c:x val="7.9691703469428402E-3"/>
                  <c:y val="-5.6199793207667237E-3"/>
                </c:manualLayout>
              </c:layout>
              <c:tx>
                <c:strRef>
                  <c:f>Slide42_Datenblatt!$A$4</c:f>
                  <c:strCache>
                    <c:ptCount val="1"/>
                    <c:pt idx="0">
                      <c:v>Eigenkapitalquote in %</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{2639EB80-CCE0-4192-B960-93E12C5CF923}</c15:txfldGUID>
                      <c15:f>Slide42_Datenblatt!$A$4</c15:f>
                      <c15:dlblFieldTableCache>
                        <c:ptCount val="1"/>
                        <c:pt idx="0">
                          <c:v>Eigenkapitalquote in %</c:v>
                        </c:pt>
                      </c15:dlblFieldTableCache>
                    </c15:dlblFTEntry>
                  </c15:dlblFieldTable>
                  <c15:showDataLabelsRange val="0"/>
                </c:ext>
                <c:ext xmlns:c16="http://schemas.microsoft.com/office/drawing/2014/chart" uri="{C3380CC4-5D6E-409C-BE32-E72D297353CC}">
                  <c16:uniqueId val="{00000034-FDE6-4C3C-9103-E4EA9792FFCE}"/>
                </c:ext>
              </c:extLst>
            </c:dLbl>
            <c:dLbl>
              <c:idx val="1"/>
              <c:delete val="1"/>
              <c:extLst>
                <c:ext xmlns:c15="http://schemas.microsoft.com/office/drawing/2012/chart" uri="{CE6537A1-D6FC-4f65-9D91-7224C49458BB}"/>
                <c:ext xmlns:c16="http://schemas.microsoft.com/office/drawing/2014/chart" uri="{C3380CC4-5D6E-409C-BE32-E72D297353CC}">
                  <c16:uniqueId val="{00000035-FDE6-4C3C-9103-E4EA9792FFCE}"/>
                </c:ext>
              </c:extLst>
            </c:dLbl>
            <c:dLbl>
              <c:idx val="2"/>
              <c:delete val="1"/>
              <c:extLst>
                <c:ext xmlns:c15="http://schemas.microsoft.com/office/drawing/2012/chart" uri="{CE6537A1-D6FC-4f65-9D91-7224C49458BB}"/>
                <c:ext xmlns:c16="http://schemas.microsoft.com/office/drawing/2014/chart" uri="{C3380CC4-5D6E-409C-BE32-E72D297353CC}">
                  <c16:uniqueId val="{00000036-FDE6-4C3C-9103-E4EA9792FFCE}"/>
                </c:ext>
              </c:extLst>
            </c:dLbl>
            <c:dLbl>
              <c:idx val="3"/>
              <c:delete val="1"/>
              <c:extLst>
                <c:ext xmlns:c15="http://schemas.microsoft.com/office/drawing/2012/chart" uri="{CE6537A1-D6FC-4f65-9D91-7224C49458BB}"/>
                <c:ext xmlns:c16="http://schemas.microsoft.com/office/drawing/2014/chart" uri="{C3380CC4-5D6E-409C-BE32-E72D297353CC}">
                  <c16:uniqueId val="{00000037-FDE6-4C3C-9103-E4EA9792FFCE}"/>
                </c:ext>
              </c:extLst>
            </c:dLbl>
            <c:dLbl>
              <c:idx val="4"/>
              <c:delete val="1"/>
              <c:extLst>
                <c:ext xmlns:c15="http://schemas.microsoft.com/office/drawing/2012/chart" uri="{CE6537A1-D6FC-4f65-9D91-7224C49458BB}"/>
                <c:ext xmlns:c16="http://schemas.microsoft.com/office/drawing/2014/chart" uri="{C3380CC4-5D6E-409C-BE32-E72D297353CC}">
                  <c16:uniqueId val="{00000038-FDE6-4C3C-9103-E4EA9792FFCE}"/>
                </c:ext>
              </c:extLst>
            </c:dLbl>
            <c:dLbl>
              <c:idx val="5"/>
              <c:delete val="1"/>
              <c:extLst>
                <c:ext xmlns:c15="http://schemas.microsoft.com/office/drawing/2012/chart" uri="{CE6537A1-D6FC-4f65-9D91-7224C49458BB}"/>
                <c:ext xmlns:c16="http://schemas.microsoft.com/office/drawing/2014/chart" uri="{C3380CC4-5D6E-409C-BE32-E72D297353CC}">
                  <c16:uniqueId val="{00000039-FDE6-4C3C-9103-E4EA9792FFCE}"/>
                </c:ext>
              </c:extLst>
            </c:dLbl>
            <c:dLbl>
              <c:idx val="6"/>
              <c:layout>
                <c:manualLayout>
                  <c:x val="1.0744057617147508E-2"/>
                  <c:y val="-5.6199793207667237E-3"/>
                </c:manualLayout>
              </c:layout>
              <c:tx>
                <c:strRef>
                  <c:f>Slide42_Datenblatt!$A$5</c:f>
                  <c:strCache>
                    <c:ptCount val="1"/>
                    <c:pt idx="0">
                      <c:v>Eigenkapital (ratingorientiert)</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{5F5FCC80-D490-4F07-B85A-0FE79546F254}</c15:txfldGUID>
                      <c15:f>Slide42_Datenblatt!$A$5</c15:f>
                      <c15:dlblFieldTableCache>
                        <c:ptCount val="1"/>
                        <c:pt idx="0">
                          <c:v>Eigenkapital (ratingorientiert)</c:v>
                        </c:pt>
                      </c15:dlblFieldTableCache>
                    </c15:dlblFTEntry>
                  </c15:dlblFieldTable>
                  <c15:showDataLabelsRange val="0"/>
                </c:ext>
                <c:ext xmlns:c16="http://schemas.microsoft.com/office/drawing/2014/chart" uri="{C3380CC4-5D6E-409C-BE32-E72D297353CC}">
                  <c16:uniqueId val="{0000003A-FDE6-4C3C-9103-E4EA9792FFCE}"/>
                </c:ext>
              </c:extLst>
            </c:dLbl>
            <c:dLbl>
              <c:idx val="7"/>
              <c:delete val="1"/>
              <c:extLst>
                <c:ext xmlns:c15="http://schemas.microsoft.com/office/drawing/2012/chart" uri="{CE6537A1-D6FC-4f65-9D91-7224C49458BB}"/>
                <c:ext xmlns:c16="http://schemas.microsoft.com/office/drawing/2014/chart" uri="{C3380CC4-5D6E-409C-BE32-E72D297353CC}">
                  <c16:uniqueId val="{0000003B-FDE6-4C3C-9103-E4EA9792FFCE}"/>
                </c:ext>
              </c:extLst>
            </c:dLbl>
            <c:dLbl>
              <c:idx val="8"/>
              <c:delete val="1"/>
              <c:extLst>
                <c:ext xmlns:c15="http://schemas.microsoft.com/office/drawing/2012/chart" uri="{CE6537A1-D6FC-4f65-9D91-7224C49458BB}"/>
                <c:ext xmlns:c16="http://schemas.microsoft.com/office/drawing/2014/chart" uri="{C3380CC4-5D6E-409C-BE32-E72D297353CC}">
                  <c16:uniqueId val="{0000003C-FDE6-4C3C-9103-E4EA9792FFCE}"/>
                </c:ext>
              </c:extLst>
            </c:dLbl>
            <c:dLbl>
              <c:idx val="9"/>
              <c:delete val="1"/>
              <c:extLst>
                <c:ext xmlns:c15="http://schemas.microsoft.com/office/drawing/2012/chart" uri="{CE6537A1-D6FC-4f65-9D91-7224C49458BB}"/>
                <c:ext xmlns:c16="http://schemas.microsoft.com/office/drawing/2014/chart" uri="{C3380CC4-5D6E-409C-BE32-E72D297353CC}">
                  <c16:uniqueId val="{0000003D-FDE6-4C3C-9103-E4EA9792FFCE}"/>
                </c:ext>
              </c:extLst>
            </c:dLbl>
            <c:dLbl>
              <c:idx val="10"/>
              <c:delete val="1"/>
              <c:extLst>
                <c:ext xmlns:c15="http://schemas.microsoft.com/office/drawing/2012/chart" uri="{CE6537A1-D6FC-4f65-9D91-7224C49458BB}"/>
                <c:ext xmlns:c16="http://schemas.microsoft.com/office/drawing/2014/chart" uri="{C3380CC4-5D6E-409C-BE32-E72D297353CC}">
                  <c16:uniqueId val="{0000003E-FDE6-4C3C-9103-E4EA9792FFCE}"/>
                </c:ext>
              </c:extLst>
            </c:dLbl>
            <c:dLbl>
              <c:idx val="11"/>
              <c:delete val="1"/>
              <c:extLst>
                <c:ext xmlns:c15="http://schemas.microsoft.com/office/drawing/2012/chart" uri="{CE6537A1-D6FC-4f65-9D91-7224C49458BB}"/>
                <c:ext xmlns:c16="http://schemas.microsoft.com/office/drawing/2014/chart" uri="{C3380CC4-5D6E-409C-BE32-E72D297353CC}">
                  <c16:uniqueId val="{0000003F-FDE6-4C3C-9103-E4EA9792FFCE}"/>
                </c:ext>
              </c:extLst>
            </c:dLbl>
            <c:dLbl>
              <c:idx val="12"/>
              <c:delete val="1"/>
              <c:extLst>
                <c:ext xmlns:c15="http://schemas.microsoft.com/office/drawing/2012/chart" uri="{CE6537A1-D6FC-4f65-9D91-7224C49458BB}"/>
                <c:ext xmlns:c16="http://schemas.microsoft.com/office/drawing/2014/chart" uri="{C3380CC4-5D6E-409C-BE32-E72D297353CC}">
                  <c16:uniqueId val="{00000040-FDE6-4C3C-9103-E4EA9792FFCE}"/>
                </c:ext>
              </c:extLst>
            </c:dLbl>
            <c:dLbl>
              <c:idx val="13"/>
              <c:tx>
                <c:strRef>
                  <c:f>Slide42_Datenblatt!$A$6</c:f>
                  <c:strCache>
                    <c:ptCount val="1"/>
                    <c:pt idx="0">
                      <c:v>Bilanzsumme (ratingorientiert)</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{DFACF842-F5B1-490F-B525-C59A639B2E2B}</c15:txfldGUID>
                      <c15:f>Slide42_Datenblatt!$A$6</c15:f>
                      <c15:dlblFieldTableCache>
                        <c:ptCount val="1"/>
                        <c:pt idx="0">
                          <c:v>Bilanzsumme (ratingorientiert)</c:v>
                        </c:pt>
                      </c15:dlblFieldTableCache>
                    </c15:dlblFTEntry>
                  </c15:dlblFieldTable>
                  <c15:showDataLabelsRange val="0"/>
                </c:ext>
                <c:ext xmlns:c16="http://schemas.microsoft.com/office/drawing/2014/chart" uri="{C3380CC4-5D6E-409C-BE32-E72D297353CC}">
                  <c16:uniqueId val="{00000041-FDE6-4C3C-9103-E4EA9792FFCE}"/>
                </c:ext>
              </c:extLst>
            </c:dLbl>
            <c:dLbl>
              <c:idx val="14"/>
              <c:delete val="1"/>
              <c:extLst>
                <c:ext xmlns:c15="http://schemas.microsoft.com/office/drawing/2012/chart" uri="{CE6537A1-D6FC-4f65-9D91-7224C49458BB}"/>
                <c:ext xmlns:c16="http://schemas.microsoft.com/office/drawing/2014/chart" uri="{C3380CC4-5D6E-409C-BE32-E72D297353CC}">
                  <c16:uniqueId val="{00000042-FDE6-4C3C-9103-E4EA9792FFCE}"/>
                </c:ext>
              </c:extLst>
            </c:dLbl>
            <c:dLbl>
              <c:idx val="15"/>
              <c:delete val="1"/>
              <c:extLst>
                <c:ext xmlns:c15="http://schemas.microsoft.com/office/drawing/2012/chart" uri="{CE6537A1-D6FC-4f65-9D91-7224C49458BB}"/>
                <c:ext xmlns:c16="http://schemas.microsoft.com/office/drawing/2014/chart" uri="{C3380CC4-5D6E-409C-BE32-E72D297353CC}">
                  <c16:uniqueId val="{00000043-FDE6-4C3C-9103-E4EA9792FFCE}"/>
                </c:ext>
              </c:extLst>
            </c:dLbl>
            <c:dLbl>
              <c:idx val="16"/>
              <c:delete val="1"/>
              <c:extLst>
                <c:ext xmlns:c15="http://schemas.microsoft.com/office/drawing/2012/chart" uri="{CE6537A1-D6FC-4f65-9D91-7224C49458BB}"/>
                <c:ext xmlns:c16="http://schemas.microsoft.com/office/drawing/2014/chart" uri="{C3380CC4-5D6E-409C-BE32-E72D297353CC}">
                  <c16:uniqueId val="{00000044-FDE6-4C3C-9103-E4EA9792FFCE}"/>
                </c:ext>
              </c:extLst>
            </c:dLbl>
            <c:dLbl>
              <c:idx val="17"/>
              <c:delete val="1"/>
              <c:extLst>
                <c:ext xmlns:c15="http://schemas.microsoft.com/office/drawing/2012/chart" uri="{CE6537A1-D6FC-4f65-9D91-7224C49458BB}"/>
                <c:ext xmlns:c16="http://schemas.microsoft.com/office/drawing/2014/chart" uri="{C3380CC4-5D6E-409C-BE32-E72D297353CC}">
                  <c16:uniqueId val="{00000045-FDE6-4C3C-9103-E4EA9792FFCE}"/>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Slide42_Datenblatt!$O$61:$O$78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Slide42_Datenblatt!$P$61:$P$78</c:f>
              <c:numCache>
                <c:formatCode>#,##0</c:formatCode>
                <c:ptCount val="18"/>
                <c:pt idx="0">
                  <c:v>-887431.75</c:v>
                </c:pt>
                <c:pt idx="1">
                  <c:v>-887431.75</c:v>
                </c:pt>
                <c:pt idx="2">
                  <c:v>-887431.75</c:v>
                </c:pt>
                <c:pt idx="3">
                  <c:v>-887431.75</c:v>
                </c:pt>
                <c:pt idx="4">
                  <c:v>-887431.75</c:v>
                </c:pt>
                <c:pt idx="5">
                  <c:v>-887431.75</c:v>
                </c:pt>
                <c:pt idx="6">
                  <c:v>-887431.75</c:v>
                </c:pt>
                <c:pt idx="7">
                  <c:v>-887431.75</c:v>
                </c:pt>
                <c:pt idx="8">
                  <c:v>-887431.75</c:v>
                </c:pt>
                <c:pt idx="9">
                  <c:v>-887431.75</c:v>
                </c:pt>
                <c:pt idx="10">
                  <c:v>-887431.75</c:v>
                </c:pt>
                <c:pt idx="11">
                  <c:v>-887431.75</c:v>
                </c:pt>
                <c:pt idx="12">
                  <c:v>-887431.75</c:v>
                </c:pt>
                <c:pt idx="13">
                  <c:v>-887431.75</c:v>
                </c:pt>
                <c:pt idx="14">
                  <c:v>-887431.75</c:v>
                </c:pt>
                <c:pt idx="15">
                  <c:v>-887431.75</c:v>
                </c:pt>
                <c:pt idx="16">
                  <c:v>-887431.75</c:v>
                </c:pt>
                <c:pt idx="17">
                  <c:v>-887431.75</c:v>
                </c:pt>
              </c:numCache>
            </c:numRef>
          </c:yVal>
          <c:smooth val="0"/>
          <c:extLst>
            <c:ext xmlns:c16="http://schemas.microsoft.com/office/drawing/2014/chart" uri="{C3380CC4-5D6E-409C-BE32-E72D297353CC}">
              <c16:uniqueId val="{00000046-FDE6-4C3C-9103-E4EA9792FFCE}"/>
            </c:ext>
          </c:extLst>
        </c:ser>
        <c:dLbls>
          <c:showLegendKey val="0"/>
          <c:showVal val="0"/>
          <c:showCatName val="0"/>
          <c:showSerName val="0"/>
          <c:showPercent val="0"/>
          <c:showBubbleSize val="0"/>
        </c:dLbls>
        <c:axId val="325003520"/>
        <c:axId val="325033984"/>
      </c:scatterChart>
      <c:catAx>
        <c:axId val="324996096"/>
        <c:scaling>
          <c:orientation val="minMax"/>
        </c:scaling>
        <c:delete val="1"/>
        <c:axPos val="b"/>
        <c:numFmt formatCode="General" sourceLinked="0"/>
        <c:majorTickMark val="out"/>
        <c:minorTickMark val="none"/>
        <c:tickLblPos val="nextTo"/>
        <c:crossAx val="325001984"/>
        <c:crosses val="autoZero"/>
        <c:auto val="0"/>
        <c:lblAlgn val="ctr"/>
        <c:lblOffset val="100"/>
        <c:noMultiLvlLbl val="0"/>
      </c:catAx>
      <c:valAx>
        <c:axId val="325001984"/>
        <c:scaling>
          <c:orientation val="minMax"/>
        </c:scaling>
        <c:delete val="1"/>
        <c:axPos val="l"/>
        <c:numFmt formatCode="General" sourceLinked="1"/>
        <c:majorTickMark val="out"/>
        <c:minorTickMark val="none"/>
        <c:tickLblPos val="nextTo"/>
        <c:crossAx val="324996096"/>
        <c:crosses val="autoZero"/>
        <c:crossBetween val="between"/>
      </c:valAx>
      <c:catAx>
        <c:axId val="325003520"/>
        <c:scaling>
          <c:orientation val="minMax"/>
        </c:scaling>
        <c:delete val="1"/>
        <c:axPos val="b"/>
        <c:majorTickMark val="out"/>
        <c:minorTickMark val="none"/>
        <c:tickLblPos val="nextTo"/>
        <c:crossAx val="325033984"/>
        <c:crosses val="autoZero"/>
        <c:auto val="1"/>
        <c:lblAlgn val="ctr"/>
        <c:lblOffset val="100"/>
        <c:noMultiLvlLbl val="0"/>
      </c:catAx>
      <c:valAx>
        <c:axId val="325033984"/>
        <c:scaling>
          <c:orientation val="minMax"/>
        </c:scaling>
        <c:delete val="1"/>
        <c:axPos val="r"/>
        <c:numFmt formatCode="General" sourceLinked="1"/>
        <c:majorTickMark val="out"/>
        <c:minorTickMark val="none"/>
        <c:tickLblPos val="nextTo"/>
        <c:crossAx val="325003520"/>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5613486270420578E-3"/>
          <c:y val="8.9786756453423128E-3"/>
          <c:w val="0.99443867570972544"/>
          <c:h val="0.99102138903805159"/>
        </c:manualLayout>
      </c:layout>
      <c:barChart>
        <c:barDir val="col"/>
        <c:grouping val="clustered"/>
        <c:varyColors val="0"/>
        <c:ser>
          <c:idx val="0"/>
          <c:order val="0"/>
          <c:tx>
            <c:strRef>
              <c:f>Slide43_Datenblatt!$A$50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A017-4323-BB1C-D511DA3BB74C}"/>
              </c:ext>
            </c:extLst>
          </c:dPt>
          <c:dPt>
            <c:idx val="1"/>
            <c:invertIfNegative val="0"/>
            <c:bubble3D val="0"/>
            <c:extLst>
              <c:ext xmlns:c16="http://schemas.microsoft.com/office/drawing/2014/chart" uri="{C3380CC4-5D6E-409C-BE32-E72D297353CC}">
                <c16:uniqueId val="{00000002-A017-4323-BB1C-D511DA3BB74C}"/>
              </c:ext>
            </c:extLst>
          </c:dPt>
          <c:dPt>
            <c:idx val="2"/>
            <c:invertIfNegative val="0"/>
            <c:bubble3D val="0"/>
            <c:spPr>
              <a:solidFill>
                <a:srgbClr val="4848FF"/>
              </a:solidFill>
              <a:ln w="25400">
                <a:noFill/>
              </a:ln>
            </c:spPr>
            <c:extLst>
              <c:ext xmlns:c16="http://schemas.microsoft.com/office/drawing/2014/chart" uri="{C3380CC4-5D6E-409C-BE32-E72D297353CC}">
                <c16:uniqueId val="{00000004-A017-4323-BB1C-D511DA3BB74C}"/>
              </c:ext>
            </c:extLst>
          </c:dPt>
          <c:dLbls>
            <c:dLbl>
              <c:idx val="0"/>
              <c:tx>
                <c:strRef>
                  <c:f>Slide43_Datenblatt!$E$50</c:f>
                  <c:strCache>
                    <c:ptCount val="1"/>
                    <c:pt idx="0">
                      <c:v>12,5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{2CE437CB-A0A5-4C05-B6D1-C38B4DDF907F}</c15:txfldGUID>
                      <c15:f>Slide43_Datenblatt!$E$50</c15:f>
                      <c15:dlblFieldTableCache>
                        <c:ptCount val="1"/>
                        <c:pt idx="0">
                          <c:v>12,5</c:v>
                        </c:pt>
                      </c15:dlblFieldTableCache>
                    </c15:dlblFTEntry>
                  </c15:dlblFieldTable>
                  <c15:showDataLabelsRange val="0"/>
                </c:ext>
                <c:ext xmlns:c16="http://schemas.microsoft.com/office/drawing/2014/chart" uri="{C3380CC4-5D6E-409C-BE32-E72D297353CC}">
                  <c16:uniqueId val="{00000001-A017-4323-BB1C-D511DA3BB74C}"/>
                </c:ext>
              </c:extLst>
            </c:dLbl>
            <c:dLbl>
              <c:idx val="1"/>
              <c:tx>
                <c:strRef>
                  <c:f>Slide43_Datenblatt!$F$50</c:f>
                  <c:strCache>
                    <c:ptCount val="1"/>
                    <c:pt idx="0">
                      <c:v>161,3</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{2C2A5B08-BB79-4CA0-B8CD-5ACE457FAD2B}</c15:txfldGUID>
                      <c15:f>Slide43_Datenblatt!$F$50</c15:f>
                      <c15:dlblFieldTableCache>
                        <c:ptCount val="1"/>
                        <c:pt idx="0">
                          <c:v>161,3</c:v>
                        </c:pt>
                      </c15:dlblFieldTableCache>
                    </c15:dlblFTEntry>
                  </c15:dlblFieldTable>
                  <c15:showDataLabelsRange val="0"/>
                </c:ext>
                <c:ext xmlns:c16="http://schemas.microsoft.com/office/drawing/2014/chart" uri="{C3380CC4-5D6E-409C-BE32-E72D297353CC}">
                  <c16:uniqueId val="{00000002-A017-4323-BB1C-D511DA3BB74C}"/>
                </c:ext>
              </c:extLst>
            </c:dLbl>
            <c:dLbl>
              <c:idx val="2"/>
              <c:tx>
                <c:strRef>
                  <c:f>Slide43_Datenblatt!$G$50</c:f>
                  <c:strCache>
                    <c:ptCount val="1"/>
                    <c:pt idx="0">
                      <c:v>4.636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{00CD92C1-D734-4C7D-93FD-2516044903E2}</c15:txfldGUID>
                      <c15:f>Slide43_Datenblatt!$G$50</c15:f>
                      <c15:dlblFieldTableCache>
                        <c:ptCount val="1"/>
                        <c:pt idx="0">
                          <c:v>4.636</c:v>
                        </c:pt>
                      </c15:dlblFieldTableCache>
                    </c15:dlblFTEntry>
                  </c15:dlblFieldTable>
                  <c15:showDataLabelsRange val="0"/>
                </c:ext>
                <c:ext xmlns:c16="http://schemas.microsoft.com/office/drawing/2014/chart" uri="{C3380CC4-5D6E-409C-BE32-E72D297353CC}">
                  <c16:uniqueId val="{00000004-A017-4323-BB1C-D511DA3BB74C}"/>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Slide43_Datenblatt!$B$49:$D$49</c:f>
              <c:strCache>
                <c:ptCount val="3"/>
                <c:pt idx="0">
                  <c:v>Kapitalbindungs-     dauer in Tagen</c:v>
                </c:pt>
                <c:pt idx="1">
                  <c:v>Lieferanten- und Wechselverbindlich-keiten</c:v>
                </c:pt>
                <c:pt idx="2">
                  <c:v>Umsatzerlöse</c:v>
                </c:pt>
              </c:strCache>
            </c:strRef>
          </c:cat>
          <c:val>
            <c:numRef>
              <c:f>Slide43_Datenblatt!$I$50:$K$50</c:f>
              <c:numCache>
                <c:formatCode>General</c:formatCode>
                <c:ptCount val="3"/>
                <c:pt idx="0">
                  <c:v>1901294.2535211265</c:v>
                </c:pt>
                <c:pt idx="1">
                  <c:v>161268</c:v>
                </c:pt>
                <c:pt idx="2">
                  <c:v>4636303</c:v>
                </c:pt>
              </c:numCache>
            </c:numRef>
          </c:val>
          <c:extLst>
            <c:ext xmlns:c16="http://schemas.microsoft.com/office/drawing/2014/chart" uri="{C3380CC4-5D6E-409C-BE32-E72D297353CC}">
              <c16:uniqueId val="{00000005-A017-4323-BB1C-D511DA3BB74C}"/>
            </c:ext>
          </c:extLst>
        </c:ser>
        <c:ser>
          <c:idx val="2"/>
          <c:order val="1"/>
          <c:tx>
            <c:strRef>
              <c:f>Slide43_Datenblatt!$A$51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7-A017-4323-BB1C-D511DA3BB74C}"/>
              </c:ext>
            </c:extLst>
          </c:dPt>
          <c:dPt>
            <c:idx val="1"/>
            <c:invertIfNegative val="0"/>
            <c:bubble3D val="0"/>
            <c:extLst>
              <c:ext xmlns:c16="http://schemas.microsoft.com/office/drawing/2014/chart" uri="{C3380CC4-5D6E-409C-BE32-E72D297353CC}">
                <c16:uniqueId val="{00000008-A017-4323-BB1C-D511DA3BB74C}"/>
              </c:ext>
            </c:extLst>
          </c:dPt>
          <c:dPt>
            <c:idx val="2"/>
            <c:invertIfNegative val="0"/>
            <c:bubble3D val="0"/>
            <c:spPr>
              <a:solidFill>
                <a:srgbClr val="4848FF"/>
              </a:solidFill>
              <a:ln w="25400">
                <a:noFill/>
              </a:ln>
            </c:spPr>
            <c:extLst>
              <c:ext xmlns:c16="http://schemas.microsoft.com/office/drawing/2014/chart" uri="{C3380CC4-5D6E-409C-BE32-E72D297353CC}">
                <c16:uniqueId val="{0000000A-A017-4323-BB1C-D511DA3BB74C}"/>
              </c:ext>
            </c:extLst>
          </c:dPt>
          <c:dLbls>
            <c:dLbl>
              <c:idx val="0"/>
              <c:tx>
                <c:strRef>
                  <c:f>Slide43_Datenblatt!$E$51</c:f>
                  <c:strCache>
                    <c:ptCount val="1"/>
                    <c:pt idx="0">
                      <c:v>13,3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{88D7F119-20B6-4F11-B0D4-6645134FDDDD}</c15:txfldGUID>
                      <c15:f>Slide43_Datenblatt!$E$51</c15:f>
                      <c15:dlblFieldTableCache>
                        <c:ptCount val="1"/>
                        <c:pt idx="0">
                          <c:v>13,3</c:v>
                        </c:pt>
                      </c15:dlblFieldTableCache>
                    </c15:dlblFTEntry>
                  </c15:dlblFieldTable>
                  <c15:showDataLabelsRange val="0"/>
                </c:ext>
                <c:ext xmlns:c16="http://schemas.microsoft.com/office/drawing/2014/chart" uri="{C3380CC4-5D6E-409C-BE32-E72D297353CC}">
                  <c16:uniqueId val="{00000007-A017-4323-BB1C-D511DA3BB74C}"/>
                </c:ext>
              </c:extLst>
            </c:dLbl>
            <c:dLbl>
              <c:idx val="1"/>
              <c:tx>
                <c:strRef>
                  <c:f>Slide43_Datenblatt!$F$51</c:f>
                  <c:strCache>
                    <c:ptCount val="1"/>
                    <c:pt idx="0">
                      <c:v>168,3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{C2510A8B-39A4-4978-BD7B-146312160443}</c15:txfldGUID>
                      <c15:f>Slide43_Datenblatt!$F$51</c15:f>
                      <c15:dlblFieldTableCache>
                        <c:ptCount val="1"/>
                        <c:pt idx="0">
                          <c:v>168,3</c:v>
                        </c:pt>
                      </c15:dlblFieldTableCache>
                    </c15:dlblFTEntry>
                  </c15:dlblFieldTable>
                  <c15:showDataLabelsRange val="0"/>
                </c:ext>
                <c:ext xmlns:c16="http://schemas.microsoft.com/office/drawing/2014/chart" uri="{C3380CC4-5D6E-409C-BE32-E72D297353CC}">
                  <c16:uniqueId val="{00000008-A017-4323-BB1C-D511DA3BB74C}"/>
                </c:ext>
              </c:extLst>
            </c:dLbl>
            <c:dLbl>
              <c:idx val="2"/>
              <c:tx>
                <c:strRef>
                  <c:f>Slide43_Datenblatt!$G$51</c:f>
                  <c:strCache>
                    <c:ptCount val="1"/>
                    <c:pt idx="0">
                      <c:v>4.567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{5949D9D3-F330-430F-9DDE-6D40D43E0C91}</c15:txfldGUID>
                      <c15:f>Slide43_Datenblatt!$G$51</c15:f>
                      <c15:dlblFieldTableCache>
                        <c:ptCount val="1"/>
                        <c:pt idx="0">
                          <c:v>4.567</c:v>
                        </c:pt>
                      </c15:dlblFieldTableCache>
                    </c15:dlblFTEntry>
                  </c15:dlblFieldTable>
                  <c15:showDataLabelsRange val="0"/>
                </c:ext>
                <c:ext xmlns:c16="http://schemas.microsoft.com/office/drawing/2014/chart" uri="{C3380CC4-5D6E-409C-BE32-E72D297353CC}">
                  <c16:uniqueId val="{0000000A-A017-4323-BB1C-D511DA3BB74C}"/>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Slide43_Datenblatt!$B$49:$D$49</c:f>
              <c:strCache>
                <c:ptCount val="3"/>
                <c:pt idx="0">
                  <c:v>Kapitalbindungs-     dauer in Tagen</c:v>
                </c:pt>
                <c:pt idx="1">
                  <c:v>Lieferanten- und Wechselverbindlich-keiten</c:v>
                </c:pt>
                <c:pt idx="2">
                  <c:v>Umsatzerlöse</c:v>
                </c:pt>
              </c:strCache>
            </c:strRef>
          </c:cat>
          <c:val>
            <c:numRef>
              <c:f>Slide43_Datenblatt!$I$51:$K$51</c:f>
              <c:numCache>
                <c:formatCode>General</c:formatCode>
                <c:ptCount val="3"/>
                <c:pt idx="0">
                  <c:v>2013671.0704225351</c:v>
                </c:pt>
                <c:pt idx="1">
                  <c:v>168260</c:v>
                </c:pt>
                <c:pt idx="2">
                  <c:v>4567244</c:v>
                </c:pt>
              </c:numCache>
            </c:numRef>
          </c:val>
          <c:extLst>
            <c:ext xmlns:c16="http://schemas.microsoft.com/office/drawing/2014/chart" uri="{C3380CC4-5D6E-409C-BE32-E72D297353CC}">
              <c16:uniqueId val="{0000000B-A017-4323-BB1C-D511DA3BB74C}"/>
            </c:ext>
          </c:extLst>
        </c:ser>
        <c:ser>
          <c:idx val="1"/>
          <c:order val="2"/>
          <c:tx>
            <c:strRef>
              <c:f>Slide43_Datenblatt!$A$52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D-A017-4323-BB1C-D511DA3BB74C}"/>
              </c:ext>
            </c:extLst>
          </c:dPt>
          <c:dPt>
            <c:idx val="1"/>
            <c:invertIfNegative val="0"/>
            <c:bubble3D val="0"/>
            <c:extLst>
              <c:ext xmlns:c16="http://schemas.microsoft.com/office/drawing/2014/chart" uri="{C3380CC4-5D6E-409C-BE32-E72D297353CC}">
                <c16:uniqueId val="{0000000E-A017-4323-BB1C-D511DA3BB74C}"/>
              </c:ext>
            </c:extLst>
          </c:dPt>
          <c:dPt>
            <c:idx val="2"/>
            <c:invertIfNegative val="0"/>
            <c:bubble3D val="0"/>
            <c:spPr>
              <a:solidFill>
                <a:srgbClr val="4848FF"/>
              </a:solidFill>
              <a:ln w="25400">
                <a:noFill/>
              </a:ln>
            </c:spPr>
            <c:extLst>
              <c:ext xmlns:c16="http://schemas.microsoft.com/office/drawing/2014/chart" uri="{C3380CC4-5D6E-409C-BE32-E72D297353CC}">
                <c16:uniqueId val="{00000010-A017-4323-BB1C-D511DA3BB74C}"/>
              </c:ext>
            </c:extLst>
          </c:dPt>
          <c:dLbls>
            <c:dLbl>
              <c:idx val="0"/>
              <c:tx>
                <c:strRef>
                  <c:f>Slide43_Datenblatt!$E$52</c:f>
                  <c:strCache>
                    <c:ptCount val="1"/>
                    <c:pt idx="0">
                      <c:v>17,6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{1F36E3F5-851D-46B8-B1B2-AD8FE29996AD}</c15:txfldGUID>
                      <c15:f>Slide43_Datenblatt!$E$52</c15:f>
                      <c15:dlblFieldTableCache>
                        <c:ptCount val="1"/>
                        <c:pt idx="0">
                          <c:v>17,6</c:v>
                        </c:pt>
                      </c15:dlblFieldTableCache>
                    </c15:dlblFTEntry>
                  </c15:dlblFieldTable>
                  <c15:showDataLabelsRange val="0"/>
                </c:ext>
                <c:ext xmlns:c16="http://schemas.microsoft.com/office/drawing/2014/chart" uri="{C3380CC4-5D6E-409C-BE32-E72D297353CC}">
                  <c16:uniqueId val="{0000000D-A017-4323-BB1C-D511DA3BB74C}"/>
                </c:ext>
              </c:extLst>
            </c:dLbl>
            <c:dLbl>
              <c:idx val="1"/>
              <c:tx>
                <c:strRef>
                  <c:f>Slide43_Datenblatt!$F$52</c:f>
                  <c:strCache>
                    <c:ptCount val="1"/>
                    <c:pt idx="0">
                      <c:v>161,7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{D255AF5C-EBEC-432E-9A27-44719CB3BD06}</c15:txfldGUID>
                      <c15:f>Slide43_Datenblatt!$F$52</c15:f>
                      <c15:dlblFieldTableCache>
                        <c:ptCount val="1"/>
                        <c:pt idx="0">
                          <c:v>161,7</c:v>
                        </c:pt>
                      </c15:dlblFieldTableCache>
                    </c15:dlblFTEntry>
                  </c15:dlblFieldTable>
                  <c15:showDataLabelsRange val="0"/>
                </c:ext>
                <c:ext xmlns:c16="http://schemas.microsoft.com/office/drawing/2014/chart" uri="{C3380CC4-5D6E-409C-BE32-E72D297353CC}">
                  <c16:uniqueId val="{0000000E-A017-4323-BB1C-D511DA3BB74C}"/>
                </c:ext>
              </c:extLst>
            </c:dLbl>
            <c:dLbl>
              <c:idx val="2"/>
              <c:tx>
                <c:strRef>
                  <c:f>Slide43_Datenblatt!$G$52</c:f>
                  <c:strCache>
                    <c:ptCount val="1"/>
                    <c:pt idx="0">
                      <c:v>3.313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{22F74F63-434A-4244-828E-371602566DFA}</c15:txfldGUID>
                      <c15:f>Slide43_Datenblatt!$G$52</c15:f>
                      <c15:dlblFieldTableCache>
                        <c:ptCount val="1"/>
                        <c:pt idx="0">
                          <c:v>3.313</c:v>
                        </c:pt>
                      </c15:dlblFieldTableCache>
                    </c15:dlblFTEntry>
                  </c15:dlblFieldTable>
                  <c15:showDataLabelsRange val="0"/>
                </c:ext>
                <c:ext xmlns:c16="http://schemas.microsoft.com/office/drawing/2014/chart" uri="{C3380CC4-5D6E-409C-BE32-E72D297353CC}">
                  <c16:uniqueId val="{00000010-A017-4323-BB1C-D511DA3BB74C}"/>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Slide43_Datenblatt!$B$49:$D$49</c:f>
              <c:strCache>
                <c:ptCount val="3"/>
                <c:pt idx="0">
                  <c:v>Kapitalbindungs-     dauer in Tagen</c:v>
                </c:pt>
                <c:pt idx="1">
                  <c:v>Lieferanten- und Wechselverbindlich-keiten</c:v>
                </c:pt>
                <c:pt idx="2">
                  <c:v>Umsatzerlöse</c:v>
                </c:pt>
              </c:strCache>
            </c:strRef>
          </c:cat>
          <c:val>
            <c:numRef>
              <c:f>Slide43_Datenblatt!$I$52:$K$52</c:f>
              <c:numCache>
                <c:formatCode>General</c:formatCode>
                <c:ptCount val="3"/>
                <c:pt idx="0">
                  <c:v>2668190.0985915489</c:v>
                </c:pt>
                <c:pt idx="1">
                  <c:v>161708</c:v>
                </c:pt>
                <c:pt idx="2">
                  <c:v>3313137</c:v>
                </c:pt>
              </c:numCache>
            </c:numRef>
          </c:val>
          <c:extLst>
            <c:ext xmlns:c16="http://schemas.microsoft.com/office/drawing/2014/chart" uri="{C3380CC4-5D6E-409C-BE32-E72D297353CC}">
              <c16:uniqueId val="{00000011-A017-4323-BB1C-D511DA3BB74C}"/>
            </c:ext>
          </c:extLst>
        </c:ser>
        <c:ser>
          <c:idx val="3"/>
          <c:order val="3"/>
          <c:tx>
            <c:strRef>
              <c:f>Slide43_Datenblatt!$A$53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3-A017-4323-BB1C-D511DA3BB74C}"/>
              </c:ext>
            </c:extLst>
          </c:dPt>
          <c:dPt>
            <c:idx val="1"/>
            <c:invertIfNegative val="0"/>
            <c:bubble3D val="0"/>
            <c:extLst>
              <c:ext xmlns:c16="http://schemas.microsoft.com/office/drawing/2014/chart" uri="{C3380CC4-5D6E-409C-BE32-E72D297353CC}">
                <c16:uniqueId val="{00000014-A017-4323-BB1C-D511DA3BB74C}"/>
              </c:ext>
            </c:extLst>
          </c:dPt>
          <c:dPt>
            <c:idx val="2"/>
            <c:invertIfNegative val="0"/>
            <c:bubble3D val="0"/>
            <c:spPr>
              <a:solidFill>
                <a:srgbClr val="4848FF"/>
              </a:solidFill>
              <a:ln w="25400">
                <a:noFill/>
              </a:ln>
            </c:spPr>
            <c:extLst>
              <c:ext xmlns:c16="http://schemas.microsoft.com/office/drawing/2014/chart" uri="{C3380CC4-5D6E-409C-BE32-E72D297353CC}">
                <c16:uniqueId val="{00000016-A017-4323-BB1C-D511DA3BB74C}"/>
              </c:ext>
            </c:extLst>
          </c:dPt>
          <c:dLbls>
            <c:dLbl>
              <c:idx val="0"/>
              <c:tx>
                <c:strRef>
                  <c:f>Slide43_Datenblatt!$E$53</c:f>
                  <c:strCache>
                    <c:ptCount val="1"/>
                    <c:pt idx="0">
                      <c:v>30,5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{B1F0DB8A-8581-4684-B933-6A6FF7CC750F}</c15:txfldGUID>
                      <c15:f>Slide43_Datenblatt!$E$53</c15:f>
                      <c15:dlblFieldTableCache>
                        <c:ptCount val="1"/>
                        <c:pt idx="0">
                          <c:v>30,5</c:v>
                        </c:pt>
                      </c15:dlblFieldTableCache>
                    </c15:dlblFTEntry>
                  </c15:dlblFieldTable>
                  <c15:showDataLabelsRange val="0"/>
                </c:ext>
                <c:ext xmlns:c16="http://schemas.microsoft.com/office/drawing/2014/chart" uri="{C3380CC4-5D6E-409C-BE32-E72D297353CC}">
                  <c16:uniqueId val="{00000013-A017-4323-BB1C-D511DA3BB74C}"/>
                </c:ext>
              </c:extLst>
            </c:dLbl>
            <c:dLbl>
              <c:idx val="1"/>
              <c:tx>
                <c:strRef>
                  <c:f>Slide43_Datenblatt!$F$53</c:f>
                  <c:strCache>
                    <c:ptCount val="1"/>
                    <c:pt idx="0">
                      <c:v>212,1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{D9283553-1915-4E9B-9D6C-18C6FBA72DA0}</c15:txfldGUID>
                      <c15:f>Slide43_Datenblatt!$F$53</c15:f>
                      <c15:dlblFieldTableCache>
                        <c:ptCount val="1"/>
                        <c:pt idx="0">
                          <c:v>212,1</c:v>
                        </c:pt>
                      </c15:dlblFieldTableCache>
                    </c15:dlblFTEntry>
                  </c15:dlblFieldTable>
                  <c15:showDataLabelsRange val="0"/>
                </c:ext>
                <c:ext xmlns:c16="http://schemas.microsoft.com/office/drawing/2014/chart" uri="{C3380CC4-5D6E-409C-BE32-E72D297353CC}">
                  <c16:uniqueId val="{00000014-A017-4323-BB1C-D511DA3BB74C}"/>
                </c:ext>
              </c:extLst>
            </c:dLbl>
            <c:dLbl>
              <c:idx val="2"/>
              <c:tx>
                <c:strRef>
                  <c:f>Slide43_Datenblatt!$G$53</c:f>
                  <c:strCache>
                    <c:ptCount val="1"/>
                    <c:pt idx="0">
                      <c:v>2.501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{6C3CACC7-9089-4012-8025-973BD6511AC1}</c15:txfldGUID>
                      <c15:f>Slide43_Datenblatt!$G$53</c15:f>
                      <c15:dlblFieldTableCache>
                        <c:ptCount val="1"/>
                        <c:pt idx="0">
                          <c:v>2.501</c:v>
                        </c:pt>
                      </c15:dlblFieldTableCache>
                    </c15:dlblFTEntry>
                  </c15:dlblFieldTable>
                  <c15:showDataLabelsRange val="0"/>
                </c:ext>
                <c:ext xmlns:c16="http://schemas.microsoft.com/office/drawing/2014/chart" uri="{C3380CC4-5D6E-409C-BE32-E72D297353CC}">
                  <c16:uniqueId val="{00000016-A017-4323-BB1C-D511DA3BB74C}"/>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Slide43_Datenblatt!$B$49:$D$49</c:f>
              <c:strCache>
                <c:ptCount val="3"/>
                <c:pt idx="0">
                  <c:v>Kapitalbindungs-     dauer in Tagen</c:v>
                </c:pt>
                <c:pt idx="1">
                  <c:v>Lieferanten- und Wechselverbindlich-keiten</c:v>
                </c:pt>
                <c:pt idx="2">
                  <c:v>Umsatzerlöse</c:v>
                </c:pt>
              </c:strCache>
            </c:strRef>
          </c:cat>
          <c:val>
            <c:numRef>
              <c:f>Slide43_Datenblatt!$I$53:$K$53</c:f>
              <c:numCache>
                <c:formatCode>General</c:formatCode>
                <c:ptCount val="3"/>
                <c:pt idx="0">
                  <c:v>4636303</c:v>
                </c:pt>
                <c:pt idx="1">
                  <c:v>212120</c:v>
                </c:pt>
                <c:pt idx="2">
                  <c:v>2501071</c:v>
                </c:pt>
              </c:numCache>
            </c:numRef>
          </c:val>
          <c:extLst>
            <c:ext xmlns:c16="http://schemas.microsoft.com/office/drawing/2014/chart" uri="{C3380CC4-5D6E-409C-BE32-E72D297353CC}">
              <c16:uniqueId val="{00000017-A017-4323-BB1C-D511DA3BB74C}"/>
            </c:ext>
          </c:extLst>
        </c:ser>
        <c:ser>
          <c:idx val="4"/>
          <c:order val="4"/>
          <c:tx>
            <c:strRef>
              <c:f>Slide43_Datenblatt!$A$54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9-A017-4323-BB1C-D511DA3BB74C}"/>
              </c:ext>
            </c:extLst>
          </c:dPt>
          <c:dPt>
            <c:idx val="1"/>
            <c:invertIfNegative val="0"/>
            <c:bubble3D val="0"/>
            <c:extLst>
              <c:ext xmlns:c16="http://schemas.microsoft.com/office/drawing/2014/chart" uri="{C3380CC4-5D6E-409C-BE32-E72D297353CC}">
                <c16:uniqueId val="{0000001A-A017-4323-BB1C-D511DA3BB74C}"/>
              </c:ext>
            </c:extLst>
          </c:dPt>
          <c:dPt>
            <c:idx val="2"/>
            <c:invertIfNegative val="0"/>
            <c:bubble3D val="0"/>
            <c:spPr>
              <a:solidFill>
                <a:srgbClr val="4848FF"/>
              </a:solidFill>
              <a:ln w="25400">
                <a:noFill/>
              </a:ln>
            </c:spPr>
            <c:extLst>
              <c:ext xmlns:c16="http://schemas.microsoft.com/office/drawing/2014/chart" uri="{C3380CC4-5D6E-409C-BE32-E72D297353CC}">
                <c16:uniqueId val="{0000001C-A017-4323-BB1C-D511DA3BB74C}"/>
              </c:ext>
            </c:extLst>
          </c:dPt>
          <c:dLbls>
            <c:dLbl>
              <c:idx val="0"/>
              <c:tx>
                <c:strRef>
                  <c:f>Slide43_Datenblatt!$E$54</c:f>
                  <c:strCache>
                    <c:ptCount val="1"/>
                    <c:pt idx="0">
                      <c:v>21,1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{F19ED72A-DD5D-40EF-A3A3-71FB865168FA}</c15:txfldGUID>
                      <c15:f>Slide43_Datenblatt!$E$54</c15:f>
                      <c15:dlblFieldTableCache>
                        <c:ptCount val="1"/>
                        <c:pt idx="0">
                          <c:v>21,1</c:v>
                        </c:pt>
                      </c15:dlblFieldTableCache>
                    </c15:dlblFTEntry>
                  </c15:dlblFieldTable>
                  <c15:showDataLabelsRange val="0"/>
                </c:ext>
                <c:ext xmlns:c16="http://schemas.microsoft.com/office/drawing/2014/chart" uri="{C3380CC4-5D6E-409C-BE32-E72D297353CC}">
                  <c16:uniqueId val="{00000019-A017-4323-BB1C-D511DA3BB74C}"/>
                </c:ext>
              </c:extLst>
            </c:dLbl>
            <c:dLbl>
              <c:idx val="1"/>
              <c:tx>
                <c:strRef>
                  <c:f>Slide43_Datenblatt!$F$54</c:f>
                  <c:strCache>
                    <c:ptCount val="1"/>
                    <c:pt idx="0">
                      <c:v>134,9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{B78402D4-F082-4187-B928-28D9211A0318}</c15:txfldGUID>
                      <c15:f>Slide43_Datenblatt!$F$54</c15:f>
                      <c15:dlblFieldTableCache>
                        <c:ptCount val="1"/>
                        <c:pt idx="0">
                          <c:v>134,9</c:v>
                        </c:pt>
                      </c15:dlblFieldTableCache>
                    </c15:dlblFTEntry>
                  </c15:dlblFieldTable>
                  <c15:showDataLabelsRange val="0"/>
                </c:ext>
                <c:ext xmlns:c16="http://schemas.microsoft.com/office/drawing/2014/chart" uri="{C3380CC4-5D6E-409C-BE32-E72D297353CC}">
                  <c16:uniqueId val="{0000001A-A017-4323-BB1C-D511DA3BB74C}"/>
                </c:ext>
              </c:extLst>
            </c:dLbl>
            <c:dLbl>
              <c:idx val="2"/>
              <c:tx>
                <c:strRef>
                  <c:f>Slide43_Datenblatt!$G$54</c:f>
                  <c:strCache>
                    <c:ptCount val="1"/>
                    <c:pt idx="0">
                      <c:v>2.299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{C689B3E9-9A72-4BAB-8D83-3D210C8EFAB9}</c15:txfldGUID>
                      <c15:f>Slide43_Datenblatt!$G$54</c15:f>
                      <c15:dlblFieldTableCache>
                        <c:ptCount val="1"/>
                        <c:pt idx="0">
                          <c:v>2.299</c:v>
                        </c:pt>
                      </c15:dlblFieldTableCache>
                    </c15:dlblFTEntry>
                  </c15:dlblFieldTable>
                  <c15:showDataLabelsRange val="0"/>
                </c:ext>
                <c:ext xmlns:c16="http://schemas.microsoft.com/office/drawing/2014/chart" uri="{C3380CC4-5D6E-409C-BE32-E72D297353CC}">
                  <c16:uniqueId val="{0000001C-A017-4323-BB1C-D511DA3BB74C}"/>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Slide43_Datenblatt!$B$49:$D$49</c:f>
              <c:strCache>
                <c:ptCount val="3"/>
                <c:pt idx="0">
                  <c:v>Kapitalbindungs-     dauer in Tagen</c:v>
                </c:pt>
                <c:pt idx="1">
                  <c:v>Lieferanten- und Wechselverbindlich-keiten</c:v>
                </c:pt>
                <c:pt idx="2">
                  <c:v>Umsatzerlöse</c:v>
                </c:pt>
              </c:strCache>
            </c:strRef>
          </c:cat>
          <c:val>
            <c:numRef>
              <c:f>Slide43_Datenblatt!$I$54:$K$54</c:f>
              <c:numCache>
                <c:formatCode>General</c:formatCode>
                <c:ptCount val="3"/>
                <c:pt idx="0">
                  <c:v>3207295.0985915493</c:v>
                </c:pt>
                <c:pt idx="1">
                  <c:v>134895</c:v>
                </c:pt>
                <c:pt idx="2">
                  <c:v>2298984</c:v>
                </c:pt>
              </c:numCache>
            </c:numRef>
          </c:val>
          <c:extLst>
            <c:ext xmlns:c16="http://schemas.microsoft.com/office/drawing/2014/chart" uri="{C3380CC4-5D6E-409C-BE32-E72D297353CC}">
              <c16:uniqueId val="{0000001D-A017-4323-BB1C-D511DA3BB74C}"/>
            </c:ext>
          </c:extLst>
        </c:ser>
        <c:dLbls>
          <c:showLegendKey val="0"/>
          <c:showVal val="0"/>
          <c:showCatName val="0"/>
          <c:showSerName val="0"/>
          <c:showPercent val="0"/>
          <c:showBubbleSize val="0"/>
        </c:dLbls>
        <c:gapWidth val="50"/>
        <c:overlap val="-10"/>
        <c:axId val="325566848"/>
        <c:axId val="325568384"/>
      </c:barChart>
      <c:barChart>
        <c:barDir val="col"/>
        <c:grouping val="clustered"/>
        <c:varyColors val="0"/>
        <c:ser>
          <c:idx val="5"/>
          <c:order val="8"/>
          <c:tx>
            <c:strRef>
              <c:f>Slide43_Datenblatt!$A$59</c:f>
              <c:strCache>
                <c:ptCount val="1"/>
                <c:pt idx="0">
                  <c:v>unsichtbar</c:v>
                </c:pt>
              </c:strCache>
            </c:strRef>
          </c:tx>
          <c:spPr>
            <a:noFill/>
            <a:ln w="25400">
              <a:noFill/>
            </a:ln>
          </c:spPr>
          <c:invertIfNegative val="0"/>
          <c:val>
            <c:numRef>
              <c:f>Slide43_Datenblatt!$B$59</c:f>
              <c:numCache>
                <c:formatCode>General</c:formatCode>
                <c:ptCount val="1"/>
                <c:pt idx="0">
                  <c:v>0</c:v>
                </c:pt>
              </c:numCache>
            </c:numRef>
          </c:val>
          <c:extLst>
            <c:ext xmlns:c16="http://schemas.microsoft.com/office/drawing/2014/chart" uri="{C3380CC4-5D6E-409C-BE32-E72D297353CC}">
              <c16:uniqueId val="{0000001E-A017-4323-BB1C-D511DA3BB74C}"/>
            </c:ext>
          </c:extLst>
        </c:ser>
        <c:dLbls>
          <c:showLegendKey val="0"/>
          <c:showVal val="0"/>
          <c:showCatName val="0"/>
          <c:showSerName val="0"/>
          <c:showPercent val="0"/>
          <c:showBubbleSize val="0"/>
        </c:dLbls>
        <c:gapWidth val="150"/>
        <c:axId val="325569920"/>
        <c:axId val="325584000"/>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Slide43_Datenblatt!$L$68:$L$73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Slide43_Datenblatt!$M$68:$M$73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F-A017-4323-BB1C-D511DA3BB74C}"/>
            </c:ext>
          </c:extLst>
        </c:ser>
        <c:ser>
          <c:idx val="7"/>
          <c:order val="10"/>
          <c:tx>
            <c:v>Achse3</c:v>
          </c:tx>
          <c:spPr>
            <a:ln w="38100">
              <a:solidFill>
                <a:srgbClr val="000000"/>
              </a:solidFill>
              <a:prstDash val="solid"/>
            </a:ln>
          </c:spPr>
          <c:marker>
            <c:symbol val="square"/>
            <c:size val="9"/>
            <c:spPr>
              <a:noFill/>
              <a:ln w="9525">
                <a:noFill/>
              </a:ln>
            </c:spPr>
          </c:marker>
          <c:xVal>
            <c:numRef>
              <c:f>Slide43_Datenblatt!$L$74:$L$79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Slide43_Datenblatt!$M$74:$M$79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0-A017-4323-BB1C-D511DA3BB74C}"/>
            </c:ext>
          </c:extLst>
        </c:ser>
        <c:dLbls>
          <c:showLegendKey val="0"/>
          <c:showVal val="0"/>
          <c:showCatName val="0"/>
          <c:showSerName val="0"/>
          <c:showPercent val="0"/>
          <c:showBubbleSize val="0"/>
        </c:dLbls>
        <c:axId val="325566848"/>
        <c:axId val="325568384"/>
      </c:scatterChart>
      <c:scatterChart>
        <c:scatterStyle val="lineMarker"/>
        <c:varyColors val="0"/>
        <c:ser>
          <c:idx val="10"/>
          <c:order val="5"/>
          <c:tx>
            <c:v>beschriftung</c:v>
          </c:tx>
          <c:spPr>
            <a:ln w="28575">
              <a:noFill/>
            </a:ln>
          </c:spPr>
          <c:marker>
            <c:symbol val="none"/>
          </c:marker>
          <c:dLbls>
            <c:dLbl>
              <c:idx val="1"/>
              <c:layout>
                <c:manualLayout>
                  <c:x val="-9.5178633368019436E-3"/>
                  <c:y val="-4.5741757027844751E-4"/>
                </c:manualLayout>
              </c:layout>
              <c:tx>
                <c:strRef>
                  <c:f>Slide43_Datenblatt!$J$62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{C75F630E-B86B-4915-9AEF-06E6ED050E43}</c15:txfldGUID>
                      <c15:f>Slide43_Datenblatt!$J$62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1-A017-4323-BB1C-D511DA3BB74C}"/>
                </c:ext>
              </c:extLst>
            </c:dLbl>
            <c:dLbl>
              <c:idx val="2"/>
              <c:layout>
                <c:manualLayout>
                  <c:x val="-9.5828656173441284E-3"/>
                  <c:y val="-4.5741757027844751E-4"/>
                </c:manualLayout>
              </c:layout>
              <c:tx>
                <c:strRef>
                  <c:f>Slide43_Datenblatt!$J$63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{9BE4BBE4-C818-408A-9220-71F107CC44B5}</c15:txfldGUID>
                      <c15:f>Slide43_Datenblatt!$J$63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2-A017-4323-BB1C-D511DA3BB74C}"/>
                </c:ext>
              </c:extLst>
            </c:dLbl>
            <c:dLbl>
              <c:idx val="3"/>
              <c:layout>
                <c:manualLayout>
                  <c:x val="-9.6479771454166426E-3"/>
                  <c:y val="-4.5741757027844751E-4"/>
                </c:manualLayout>
              </c:layout>
              <c:tx>
                <c:strRef>
                  <c:f>Slide43_Datenblatt!$J$64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{A77E7C38-1C62-478A-972D-CECE070DD485}</c15:txfldGUID>
                      <c15:f>Slide43_Datenblatt!$J$64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3-A017-4323-BB1C-D511DA3BB74C}"/>
                </c:ext>
              </c:extLst>
            </c:dLbl>
            <c:dLbl>
              <c:idx val="4"/>
              <c:layout>
                <c:manualLayout>
                  <c:x val="-9.7129794259588481E-3"/>
                  <c:y val="-4.5741757027844751E-4"/>
                </c:manualLayout>
              </c:layout>
              <c:tx>
                <c:strRef>
                  <c:f>Slide43_Datenblatt!$J$65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{6DF820D6-6E30-4EF9-B7F8-B8B38D19B304}</c15:txfldGUID>
                      <c15:f>Slide43_Datenblatt!$J$65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4-A017-4323-BB1C-D511DA3BB74C}"/>
                </c:ext>
              </c:extLst>
            </c:dLbl>
            <c:dLbl>
              <c:idx val="5"/>
              <c:layout>
                <c:manualLayout>
                  <c:x val="-1.1859147159154548E-2"/>
                  <c:y val="-4.5741757027844751E-4"/>
                </c:manualLayout>
              </c:layout>
              <c:tx>
                <c:strRef>
                  <c:f>Slide43_Datenblatt!$J$66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{10B7DC5D-80D5-475A-983C-ECE619423EB2}</c15:txfldGUID>
                      <c15:f>Slide43_Datenblatt!$J$66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5-A017-4323-BB1C-D511DA3BB74C}"/>
                </c:ext>
              </c:extLst>
            </c:dLbl>
            <c:dLbl>
              <c:idx val="6"/>
              <c:layout>
                <c:manualLayout>
                  <c:x val="-9.864724245577515E-3"/>
                  <c:y val="-4.5741757027844751E-4"/>
                </c:manualLayout>
              </c:layout>
              <c:tx>
                <c:strRef>
                  <c:f>Slide43_Datenblatt!$J$68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{29C42C5F-622C-416E-9E0A-E6C579D3B9C4}</c15:txfldGUID>
                      <c15:f>Slide43_Datenblatt!$J$68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6-A017-4323-BB1C-D511DA3BB74C}"/>
                </c:ext>
              </c:extLst>
            </c:dLbl>
            <c:dLbl>
              <c:idx val="7"/>
              <c:layout>
                <c:manualLayout>
                  <c:x val="-9.9297265261196928E-3"/>
                  <c:y val="-4.5741757027844751E-4"/>
                </c:manualLayout>
              </c:layout>
              <c:tx>
                <c:strRef>
                  <c:f>Slide43_Datenblatt!$J$69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{9C67633C-0317-4DC9-B52E-BEEC5A8E9720}</c15:txfldGUID>
                      <c15:f>Slide43_Datenblatt!$J$69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7-A017-4323-BB1C-D511DA3BB74C}"/>
                </c:ext>
              </c:extLst>
            </c:dLbl>
            <c:dLbl>
              <c:idx val="8"/>
              <c:layout>
                <c:manualLayout>
                  <c:x val="-9.9948380541922486E-3"/>
                  <c:y val="-4.5741757027844751E-4"/>
                </c:manualLayout>
              </c:layout>
              <c:tx>
                <c:strRef>
                  <c:f>Slide43_Datenblatt!$J$70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{3F0CAD3C-8591-448F-9E5D-46F7ACE88ACD}</c15:txfldGUID>
                      <c15:f>Slide43_Datenblatt!$J$70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8-A017-4323-BB1C-D511DA3BB74C}"/>
                </c:ext>
              </c:extLst>
            </c:dLbl>
            <c:dLbl>
              <c:idx val="9"/>
              <c:layout>
                <c:manualLayout>
                  <c:x val="-1.0059840334734426E-2"/>
                  <c:y val="-4.5741757027844751E-4"/>
                </c:manualLayout>
              </c:layout>
              <c:tx>
                <c:strRef>
                  <c:f>Slide43_Datenblatt!$J$71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{557F2214-8A9B-4822-998A-BA54202B9FE5}</c15:txfldGUID>
                      <c15:f>Slide43_Datenblatt!$J$71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9-A017-4323-BB1C-D511DA3BB74C}"/>
                </c:ext>
              </c:extLst>
            </c:dLbl>
            <c:dLbl>
              <c:idx val="10"/>
              <c:layout>
                <c:manualLayout>
                  <c:x val="-1.2206008067930126E-2"/>
                  <c:y val="-4.5741757027844751E-4"/>
                </c:manualLayout>
              </c:layout>
              <c:tx>
                <c:strRef>
                  <c:f>Slide43_Datenblatt!$J$72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{22F9CEAE-876E-4CD3-A8D8-45AED5908A8E}</c15:txfldGUID>
                      <c15:f>Slide43_Datenblatt!$J$72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A-A017-4323-BB1C-D511DA3BB74C}"/>
                </c:ext>
              </c:extLst>
            </c:dLbl>
            <c:dLbl>
              <c:idx val="11"/>
              <c:delete val="1"/>
              <c:extLst>
                <c:ext xmlns:c15="http://schemas.microsoft.com/office/drawing/2012/chart" uri="{CE6537A1-D6FC-4f65-9D91-7224C49458BB}"/>
                <c:ext xmlns:c16="http://schemas.microsoft.com/office/drawing/2014/chart" uri="{C3380CC4-5D6E-409C-BE32-E72D297353CC}">
                  <c16:uniqueId val="{0000002B-A017-4323-BB1C-D511DA3BB74C}"/>
                </c:ext>
              </c:extLst>
            </c:dLbl>
            <c:dLbl>
              <c:idx val="12"/>
              <c:layout>
                <c:manualLayout>
                  <c:x val="5.6217686628921206E-3"/>
                  <c:y val="-4.5741757027844751E-4"/>
                </c:manualLayout>
              </c:layout>
              <c:tx>
                <c:strRef>
                  <c:f>Slide43_Datenblatt!$J$74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{1EA1A292-6DF0-4389-B468-A989AF0F2F9A}</c15:txfldGUID>
                      <c15:f>Slide43_Datenblatt!$J$74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2C-A017-4323-BB1C-D511DA3BB74C}"/>
                </c:ext>
              </c:extLst>
            </c:dLbl>
            <c:dLbl>
              <c:idx val="13"/>
              <c:layout>
                <c:manualLayout>
                  <c:x val="4.5160744084928872E-3"/>
                  <c:y val="-4.5741757027844751E-4"/>
                </c:manualLayout>
              </c:layout>
              <c:tx>
                <c:strRef>
                  <c:f>Slide43_Datenblatt!$J$75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{3261E3C3-D3E7-4E8C-BD1B-91DB485C3BFC}</c15:txfldGUID>
                      <c15:f>Slide43_Datenblatt!$J$75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2D-A017-4323-BB1C-D511DA3BB74C}"/>
                </c:ext>
              </c:extLst>
            </c:dLbl>
            <c:dLbl>
              <c:idx val="14"/>
              <c:layout>
                <c:manualLayout>
                  <c:x val="5.4916548542774425E-3"/>
                  <c:y val="-4.5741757027844751E-4"/>
                </c:manualLayout>
              </c:layout>
              <c:tx>
                <c:strRef>
                  <c:f>Slide43_Datenblatt!$J$76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{08CC3D0C-0078-4A49-8A17-9644ED988219}</c15:txfldGUID>
                      <c15:f>Slide43_Datenblatt!$J$76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2E-A017-4323-BB1C-D511DA3BB74C}"/>
                </c:ext>
              </c:extLst>
            </c:dLbl>
            <c:dLbl>
              <c:idx val="15"/>
              <c:layout>
                <c:manualLayout>
                  <c:x val="7.5078180263887864E-3"/>
                  <c:y val="-4.5741757027844751E-4"/>
                </c:manualLayout>
              </c:layout>
              <c:tx>
                <c:strRef>
                  <c:f>Slide43_Datenblatt!$J$77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{5E7F6F06-8B99-43BE-9199-FD0AB593AA89}</c15:txfldGUID>
                      <c15:f>Slide43_Datenblatt!$J$77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2F-A017-4323-BB1C-D511DA3BB74C}"/>
                </c:ext>
              </c:extLst>
            </c:dLbl>
            <c:dLbl>
              <c:idx val="16"/>
              <c:layout>
                <c:manualLayout>
                  <c:x val="6.4022330195197654E-3"/>
                  <c:y val="-4.5741757027844751E-4"/>
                </c:manualLayout>
              </c:layout>
              <c:tx>
                <c:strRef>
                  <c:f>Slide43_Datenblatt!$J$78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{79BAF918-2621-4951-8FC8-0F949FF41844}</c15:txfldGUID>
                      <c15:f>Slide43_Datenblatt!$J$78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0-A017-4323-BB1C-D511DA3BB74C}"/>
                </c:ext>
              </c:extLst>
            </c:dLbl>
            <c:dLbl>
              <c:idx val="17"/>
              <c:delete val="1"/>
              <c:extLst>
                <c:ext xmlns:c15="http://schemas.microsoft.com/office/drawing/2012/chart" uri="{CE6537A1-D6FC-4f65-9D91-7224C49458BB}"/>
                <c:ext xmlns:c16="http://schemas.microsoft.com/office/drawing/2014/chart" uri="{C3380CC4-5D6E-409C-BE32-E72D297353CC}">
                  <c16:uniqueId val="{00000031-A017-4323-BB1C-D511DA3BB74C}"/>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Slide43_Datenblatt!$G$61:$G$78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Slide43_Datenblatt!$H$61:$H$78</c:f>
              <c:numCache>
                <c:formatCode>0.00</c:formatCode>
                <c:ptCount val="18"/>
                <c:pt idx="1">
                  <c:v>-231815.15000000002</c:v>
                </c:pt>
                <c:pt idx="2">
                  <c:v>-231815.15000000002</c:v>
                </c:pt>
                <c:pt idx="3">
                  <c:v>-231815.15000000002</c:v>
                </c:pt>
                <c:pt idx="4">
                  <c:v>-231815.15000000002</c:v>
                </c:pt>
                <c:pt idx="5">
                  <c:v>-231815.15000000002</c:v>
                </c:pt>
                <c:pt idx="6">
                  <c:v>-231815.15000000002</c:v>
                </c:pt>
                <c:pt idx="7">
                  <c:v>-231815.15000000002</c:v>
                </c:pt>
                <c:pt idx="8">
                  <c:v>-231815.15000000002</c:v>
                </c:pt>
                <c:pt idx="9">
                  <c:v>-231815.15000000002</c:v>
                </c:pt>
                <c:pt idx="10">
                  <c:v>-231815.15000000002</c:v>
                </c:pt>
                <c:pt idx="11">
                  <c:v>-231815.15000000002</c:v>
                </c:pt>
                <c:pt idx="12">
                  <c:v>-231815.15000000002</c:v>
                </c:pt>
                <c:pt idx="13">
                  <c:v>-231815.15000000002</c:v>
                </c:pt>
                <c:pt idx="14">
                  <c:v>-231815.15000000002</c:v>
                </c:pt>
                <c:pt idx="15">
                  <c:v>-231815.15000000002</c:v>
                </c:pt>
                <c:pt idx="16">
                  <c:v>-231815.15000000002</c:v>
                </c:pt>
                <c:pt idx="17">
                  <c:v>-231815.15000000002</c:v>
                </c:pt>
              </c:numCache>
            </c:numRef>
          </c:yVal>
          <c:smooth val="0"/>
          <c:extLst>
            <c:ext xmlns:c16="http://schemas.microsoft.com/office/drawing/2014/chart" uri="{C3380CC4-5D6E-409C-BE32-E72D297353CC}">
              <c16:uniqueId val="{00000032-A017-4323-BB1C-D511DA3BB74C}"/>
            </c:ext>
          </c:extLst>
        </c:ser>
        <c:ser>
          <c:idx val="9"/>
          <c:order val="6"/>
          <c:tx>
            <c:v>Achse</c:v>
          </c:tx>
          <c:spPr>
            <a:ln w="38100">
              <a:solidFill>
                <a:srgbClr val="000000"/>
              </a:solidFill>
              <a:prstDash val="solid"/>
            </a:ln>
          </c:spPr>
          <c:marker>
            <c:symbol val="none"/>
          </c:marker>
          <c:xVal>
            <c:numRef>
              <c:f>Slide43_Datenblatt!$L$61:$L$67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Slide43_Datenblatt!$M$61:$M$67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3-A017-4323-BB1C-D511DA3BB74C}"/>
            </c:ext>
          </c:extLst>
        </c:ser>
        <c:ser>
          <c:idx val="11"/>
          <c:order val="7"/>
          <c:tx>
            <c:v>rubrik</c:v>
          </c:tx>
          <c:spPr>
            <a:ln w="28575">
              <a:noFill/>
            </a:ln>
          </c:spPr>
          <c:marker>
            <c:symbol val="none"/>
          </c:marker>
          <c:dLbls>
            <c:dLbl>
              <c:idx val="0"/>
              <c:layout>
                <c:manualLayout>
                  <c:x val="7.9691703469428402E-3"/>
                  <c:y val="-5.6199793207667237E-3"/>
                </c:manualLayout>
              </c:layout>
              <c:tx>
                <c:strRef>
                  <c:f>Slide43_Datenblatt!$A$4</c:f>
                  <c:strCache>
                    <c:ptCount val="1"/>
                    <c:pt idx="0">
                      <c:v>Kapitalbindungs-     dauer in Tagen</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{3E341526-DE01-4A84-939B-4DE9A07A1D0B}</c15:txfldGUID>
                      <c15:f>Slide43_Datenblatt!$A$4</c15:f>
                      <c15:dlblFieldTableCache>
                        <c:ptCount val="1"/>
                        <c:pt idx="0">
                          <c:v>Kapitalbindungs-     dauer in Tagen</c:v>
                        </c:pt>
                      </c15:dlblFieldTableCache>
                    </c15:dlblFTEntry>
                  </c15:dlblFieldTable>
                  <c15:showDataLabelsRange val="0"/>
                </c:ext>
                <c:ext xmlns:c16="http://schemas.microsoft.com/office/drawing/2014/chart" uri="{C3380CC4-5D6E-409C-BE32-E72D297353CC}">
                  <c16:uniqueId val="{00000034-A017-4323-BB1C-D511DA3BB74C}"/>
                </c:ext>
              </c:extLst>
            </c:dLbl>
            <c:dLbl>
              <c:idx val="1"/>
              <c:delete val="1"/>
              <c:extLst>
                <c:ext xmlns:c15="http://schemas.microsoft.com/office/drawing/2012/chart" uri="{CE6537A1-D6FC-4f65-9D91-7224C49458BB}"/>
                <c:ext xmlns:c16="http://schemas.microsoft.com/office/drawing/2014/chart" uri="{C3380CC4-5D6E-409C-BE32-E72D297353CC}">
                  <c16:uniqueId val="{00000035-A017-4323-BB1C-D511DA3BB74C}"/>
                </c:ext>
              </c:extLst>
            </c:dLbl>
            <c:dLbl>
              <c:idx val="2"/>
              <c:delete val="1"/>
              <c:extLst>
                <c:ext xmlns:c15="http://schemas.microsoft.com/office/drawing/2012/chart" uri="{CE6537A1-D6FC-4f65-9D91-7224C49458BB}"/>
                <c:ext xmlns:c16="http://schemas.microsoft.com/office/drawing/2014/chart" uri="{C3380CC4-5D6E-409C-BE32-E72D297353CC}">
                  <c16:uniqueId val="{00000036-A017-4323-BB1C-D511DA3BB74C}"/>
                </c:ext>
              </c:extLst>
            </c:dLbl>
            <c:dLbl>
              <c:idx val="3"/>
              <c:delete val="1"/>
              <c:extLst>
                <c:ext xmlns:c15="http://schemas.microsoft.com/office/drawing/2012/chart" uri="{CE6537A1-D6FC-4f65-9D91-7224C49458BB}"/>
                <c:ext xmlns:c16="http://schemas.microsoft.com/office/drawing/2014/chart" uri="{C3380CC4-5D6E-409C-BE32-E72D297353CC}">
                  <c16:uniqueId val="{00000037-A017-4323-BB1C-D511DA3BB74C}"/>
                </c:ext>
              </c:extLst>
            </c:dLbl>
            <c:dLbl>
              <c:idx val="4"/>
              <c:delete val="1"/>
              <c:extLst>
                <c:ext xmlns:c15="http://schemas.microsoft.com/office/drawing/2012/chart" uri="{CE6537A1-D6FC-4f65-9D91-7224C49458BB}"/>
                <c:ext xmlns:c16="http://schemas.microsoft.com/office/drawing/2014/chart" uri="{C3380CC4-5D6E-409C-BE32-E72D297353CC}">
                  <c16:uniqueId val="{00000038-A017-4323-BB1C-D511DA3BB74C}"/>
                </c:ext>
              </c:extLst>
            </c:dLbl>
            <c:dLbl>
              <c:idx val="5"/>
              <c:delete val="1"/>
              <c:extLst>
                <c:ext xmlns:c15="http://schemas.microsoft.com/office/drawing/2012/chart" uri="{CE6537A1-D6FC-4f65-9D91-7224C49458BB}"/>
                <c:ext xmlns:c16="http://schemas.microsoft.com/office/drawing/2014/chart" uri="{C3380CC4-5D6E-409C-BE32-E72D297353CC}">
                  <c16:uniqueId val="{00000039-A017-4323-BB1C-D511DA3BB74C}"/>
                </c:ext>
              </c:extLst>
            </c:dLbl>
            <c:dLbl>
              <c:idx val="6"/>
              <c:layout>
                <c:manualLayout>
                  <c:x val="1.0744057617147508E-2"/>
                  <c:y val="-5.6199793207667237E-3"/>
                </c:manualLayout>
              </c:layout>
              <c:tx>
                <c:strRef>
                  <c:f>Slide43_Datenblatt!$A$5</c:f>
                  <c:strCache>
                    <c:ptCount val="1"/>
                    <c:pt idx="0">
                      <c:v>Lieferanten- und Wechselverbindlich-keiten</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{34256AFA-BD55-4925-921A-407CB4FD53BD}</c15:txfldGUID>
                      <c15:f>Slide43_Datenblatt!$A$5</c15:f>
                      <c15:dlblFieldTableCache>
                        <c:ptCount val="1"/>
                        <c:pt idx="0">
                          <c:v>Lieferanten- und Wechselverbindlich-keiten</c:v>
                        </c:pt>
                      </c15:dlblFieldTableCache>
                    </c15:dlblFTEntry>
                  </c15:dlblFieldTable>
                  <c15:showDataLabelsRange val="0"/>
                </c:ext>
                <c:ext xmlns:c16="http://schemas.microsoft.com/office/drawing/2014/chart" uri="{C3380CC4-5D6E-409C-BE32-E72D297353CC}">
                  <c16:uniqueId val="{0000003A-A017-4323-BB1C-D511DA3BB74C}"/>
                </c:ext>
              </c:extLst>
            </c:dLbl>
            <c:dLbl>
              <c:idx val="7"/>
              <c:delete val="1"/>
              <c:extLst>
                <c:ext xmlns:c15="http://schemas.microsoft.com/office/drawing/2012/chart" uri="{CE6537A1-D6FC-4f65-9D91-7224C49458BB}"/>
                <c:ext xmlns:c16="http://schemas.microsoft.com/office/drawing/2014/chart" uri="{C3380CC4-5D6E-409C-BE32-E72D297353CC}">
                  <c16:uniqueId val="{0000003B-A017-4323-BB1C-D511DA3BB74C}"/>
                </c:ext>
              </c:extLst>
            </c:dLbl>
            <c:dLbl>
              <c:idx val="8"/>
              <c:delete val="1"/>
              <c:extLst>
                <c:ext xmlns:c15="http://schemas.microsoft.com/office/drawing/2012/chart" uri="{CE6537A1-D6FC-4f65-9D91-7224C49458BB}"/>
                <c:ext xmlns:c16="http://schemas.microsoft.com/office/drawing/2014/chart" uri="{C3380CC4-5D6E-409C-BE32-E72D297353CC}">
                  <c16:uniqueId val="{0000003C-A017-4323-BB1C-D511DA3BB74C}"/>
                </c:ext>
              </c:extLst>
            </c:dLbl>
            <c:dLbl>
              <c:idx val="9"/>
              <c:delete val="1"/>
              <c:extLst>
                <c:ext xmlns:c15="http://schemas.microsoft.com/office/drawing/2012/chart" uri="{CE6537A1-D6FC-4f65-9D91-7224C49458BB}"/>
                <c:ext xmlns:c16="http://schemas.microsoft.com/office/drawing/2014/chart" uri="{C3380CC4-5D6E-409C-BE32-E72D297353CC}">
                  <c16:uniqueId val="{0000003D-A017-4323-BB1C-D511DA3BB74C}"/>
                </c:ext>
              </c:extLst>
            </c:dLbl>
            <c:dLbl>
              <c:idx val="10"/>
              <c:delete val="1"/>
              <c:extLst>
                <c:ext xmlns:c15="http://schemas.microsoft.com/office/drawing/2012/chart" uri="{CE6537A1-D6FC-4f65-9D91-7224C49458BB}"/>
                <c:ext xmlns:c16="http://schemas.microsoft.com/office/drawing/2014/chart" uri="{C3380CC4-5D6E-409C-BE32-E72D297353CC}">
                  <c16:uniqueId val="{0000003E-A017-4323-BB1C-D511DA3BB74C}"/>
                </c:ext>
              </c:extLst>
            </c:dLbl>
            <c:dLbl>
              <c:idx val="11"/>
              <c:delete val="1"/>
              <c:extLst>
                <c:ext xmlns:c15="http://schemas.microsoft.com/office/drawing/2012/chart" uri="{CE6537A1-D6FC-4f65-9D91-7224C49458BB}"/>
                <c:ext xmlns:c16="http://schemas.microsoft.com/office/drawing/2014/chart" uri="{C3380CC4-5D6E-409C-BE32-E72D297353CC}">
                  <c16:uniqueId val="{0000003F-A017-4323-BB1C-D511DA3BB74C}"/>
                </c:ext>
              </c:extLst>
            </c:dLbl>
            <c:dLbl>
              <c:idx val="12"/>
              <c:delete val="1"/>
              <c:extLst>
                <c:ext xmlns:c15="http://schemas.microsoft.com/office/drawing/2012/chart" uri="{CE6537A1-D6FC-4f65-9D91-7224C49458BB}"/>
                <c:ext xmlns:c16="http://schemas.microsoft.com/office/drawing/2014/chart" uri="{C3380CC4-5D6E-409C-BE32-E72D297353CC}">
                  <c16:uniqueId val="{00000040-A017-4323-BB1C-D511DA3BB74C}"/>
                </c:ext>
              </c:extLst>
            </c:dLbl>
            <c:dLbl>
              <c:idx val="13"/>
              <c:tx>
                <c:strRef>
                  <c:f>Slide43_Datenblatt!$A$6</c:f>
                  <c:strCache>
                    <c:ptCount val="1"/>
                    <c:pt idx="0">
                      <c:v>Umsatzerlöse</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{6A907E51-BA3D-4B1E-B177-35A19C8A7138}</c15:txfldGUID>
                      <c15:f>Slide43_Datenblatt!$A$6</c15:f>
                      <c15:dlblFieldTableCache>
                        <c:ptCount val="1"/>
                        <c:pt idx="0">
                          <c:v>Umsatzerlöse</c:v>
                        </c:pt>
                      </c15:dlblFieldTableCache>
                    </c15:dlblFTEntry>
                  </c15:dlblFieldTable>
                  <c15:showDataLabelsRange val="0"/>
                </c:ext>
                <c:ext xmlns:c16="http://schemas.microsoft.com/office/drawing/2014/chart" uri="{C3380CC4-5D6E-409C-BE32-E72D297353CC}">
                  <c16:uniqueId val="{00000041-A017-4323-BB1C-D511DA3BB74C}"/>
                </c:ext>
              </c:extLst>
            </c:dLbl>
            <c:dLbl>
              <c:idx val="14"/>
              <c:delete val="1"/>
              <c:extLst>
                <c:ext xmlns:c15="http://schemas.microsoft.com/office/drawing/2012/chart" uri="{CE6537A1-D6FC-4f65-9D91-7224C49458BB}"/>
                <c:ext xmlns:c16="http://schemas.microsoft.com/office/drawing/2014/chart" uri="{C3380CC4-5D6E-409C-BE32-E72D297353CC}">
                  <c16:uniqueId val="{00000042-A017-4323-BB1C-D511DA3BB74C}"/>
                </c:ext>
              </c:extLst>
            </c:dLbl>
            <c:dLbl>
              <c:idx val="15"/>
              <c:delete val="1"/>
              <c:extLst>
                <c:ext xmlns:c15="http://schemas.microsoft.com/office/drawing/2012/chart" uri="{CE6537A1-D6FC-4f65-9D91-7224C49458BB}"/>
                <c:ext xmlns:c16="http://schemas.microsoft.com/office/drawing/2014/chart" uri="{C3380CC4-5D6E-409C-BE32-E72D297353CC}">
                  <c16:uniqueId val="{00000043-A017-4323-BB1C-D511DA3BB74C}"/>
                </c:ext>
              </c:extLst>
            </c:dLbl>
            <c:dLbl>
              <c:idx val="16"/>
              <c:delete val="1"/>
              <c:extLst>
                <c:ext xmlns:c15="http://schemas.microsoft.com/office/drawing/2012/chart" uri="{CE6537A1-D6FC-4f65-9D91-7224C49458BB}"/>
                <c:ext xmlns:c16="http://schemas.microsoft.com/office/drawing/2014/chart" uri="{C3380CC4-5D6E-409C-BE32-E72D297353CC}">
                  <c16:uniqueId val="{00000044-A017-4323-BB1C-D511DA3BB74C}"/>
                </c:ext>
              </c:extLst>
            </c:dLbl>
            <c:dLbl>
              <c:idx val="17"/>
              <c:delete val="1"/>
              <c:extLst>
                <c:ext xmlns:c15="http://schemas.microsoft.com/office/drawing/2012/chart" uri="{CE6537A1-D6FC-4f65-9D91-7224C49458BB}"/>
                <c:ext xmlns:c16="http://schemas.microsoft.com/office/drawing/2014/chart" uri="{C3380CC4-5D6E-409C-BE32-E72D297353CC}">
                  <c16:uniqueId val="{00000045-A017-4323-BB1C-D511DA3BB74C}"/>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Slide43_Datenblatt!$O$61:$O$78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Slide43_Datenblatt!$P$61:$P$78</c:f>
              <c:numCache>
                <c:formatCode>#,##0</c:formatCode>
                <c:ptCount val="18"/>
                <c:pt idx="0">
                  <c:v>-1159075.75</c:v>
                </c:pt>
                <c:pt idx="1">
                  <c:v>-1159075.75</c:v>
                </c:pt>
                <c:pt idx="2">
                  <c:v>-1159075.75</c:v>
                </c:pt>
                <c:pt idx="3">
                  <c:v>-1159075.75</c:v>
                </c:pt>
                <c:pt idx="4">
                  <c:v>-1159075.75</c:v>
                </c:pt>
                <c:pt idx="5">
                  <c:v>-1159075.75</c:v>
                </c:pt>
                <c:pt idx="6">
                  <c:v>-1159075.75</c:v>
                </c:pt>
                <c:pt idx="7">
                  <c:v>-1159075.75</c:v>
                </c:pt>
                <c:pt idx="8">
                  <c:v>-1159075.75</c:v>
                </c:pt>
                <c:pt idx="9">
                  <c:v>-1159075.75</c:v>
                </c:pt>
                <c:pt idx="10">
                  <c:v>-1159075.75</c:v>
                </c:pt>
                <c:pt idx="11">
                  <c:v>-1159075.75</c:v>
                </c:pt>
                <c:pt idx="12">
                  <c:v>-1159075.75</c:v>
                </c:pt>
                <c:pt idx="13">
                  <c:v>-1159075.75</c:v>
                </c:pt>
                <c:pt idx="14">
                  <c:v>-1159075.75</c:v>
                </c:pt>
                <c:pt idx="15">
                  <c:v>-1159075.75</c:v>
                </c:pt>
                <c:pt idx="16">
                  <c:v>-1159075.75</c:v>
                </c:pt>
                <c:pt idx="17">
                  <c:v>-1159075.75</c:v>
                </c:pt>
              </c:numCache>
            </c:numRef>
          </c:yVal>
          <c:smooth val="0"/>
          <c:extLst>
            <c:ext xmlns:c16="http://schemas.microsoft.com/office/drawing/2014/chart" uri="{C3380CC4-5D6E-409C-BE32-E72D297353CC}">
              <c16:uniqueId val="{00000046-A017-4323-BB1C-D511DA3BB74C}"/>
            </c:ext>
          </c:extLst>
        </c:ser>
        <c:dLbls>
          <c:showLegendKey val="0"/>
          <c:showVal val="0"/>
          <c:showCatName val="0"/>
          <c:showSerName val="0"/>
          <c:showPercent val="0"/>
          <c:showBubbleSize val="0"/>
        </c:dLbls>
        <c:axId val="325569920"/>
        <c:axId val="325584000"/>
      </c:scatterChart>
      <c:catAx>
        <c:axId val="325566848"/>
        <c:scaling>
          <c:orientation val="minMax"/>
        </c:scaling>
        <c:delete val="1"/>
        <c:axPos val="b"/>
        <c:numFmt formatCode="General" sourceLinked="0"/>
        <c:majorTickMark val="out"/>
        <c:minorTickMark val="none"/>
        <c:tickLblPos val="nextTo"/>
        <c:crossAx val="325568384"/>
        <c:crosses val="autoZero"/>
        <c:auto val="0"/>
        <c:lblAlgn val="ctr"/>
        <c:lblOffset val="100"/>
        <c:noMultiLvlLbl val="0"/>
      </c:catAx>
      <c:valAx>
        <c:axId val="325568384"/>
        <c:scaling>
          <c:orientation val="minMax"/>
        </c:scaling>
        <c:delete val="1"/>
        <c:axPos val="l"/>
        <c:numFmt formatCode="General" sourceLinked="1"/>
        <c:majorTickMark val="out"/>
        <c:minorTickMark val="none"/>
        <c:tickLblPos val="nextTo"/>
        <c:crossAx val="325566848"/>
        <c:crosses val="autoZero"/>
        <c:crossBetween val="between"/>
      </c:valAx>
      <c:catAx>
        <c:axId val="325569920"/>
        <c:scaling>
          <c:orientation val="minMax"/>
        </c:scaling>
        <c:delete val="1"/>
        <c:axPos val="b"/>
        <c:majorTickMark val="out"/>
        <c:minorTickMark val="none"/>
        <c:tickLblPos val="nextTo"/>
        <c:crossAx val="325584000"/>
        <c:crosses val="autoZero"/>
        <c:auto val="1"/>
        <c:lblAlgn val="ctr"/>
        <c:lblOffset val="100"/>
        <c:noMultiLvlLbl val="0"/>
      </c:catAx>
      <c:valAx>
        <c:axId val="325584000"/>
        <c:scaling>
          <c:orientation val="minMax"/>
        </c:scaling>
        <c:delete val="1"/>
        <c:axPos val="r"/>
        <c:numFmt formatCode="General" sourceLinked="1"/>
        <c:majorTickMark val="out"/>
        <c:minorTickMark val="none"/>
        <c:tickLblPos val="nextTo"/>
        <c:crossAx val="325569920"/>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5613486270420578E-3"/>
          <c:y val="8.9786756453423128E-3"/>
          <c:w val="0.99443867570972544"/>
          <c:h val="0.99102138903805159"/>
        </c:manualLayout>
      </c:layout>
      <c:barChart>
        <c:barDir val="col"/>
        <c:grouping val="clustered"/>
        <c:varyColors val="0"/>
        <c:ser>
          <c:idx val="0"/>
          <c:order val="0"/>
          <c:tx>
            <c:strRef>
              <c:f>Slide44_Datenblatt!$A$50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AB58-4BBE-AB9F-305CDA251DB9}"/>
              </c:ext>
            </c:extLst>
          </c:dPt>
          <c:dPt>
            <c:idx val="1"/>
            <c:invertIfNegative val="0"/>
            <c:bubble3D val="0"/>
            <c:extLst>
              <c:ext xmlns:c16="http://schemas.microsoft.com/office/drawing/2014/chart" uri="{C3380CC4-5D6E-409C-BE32-E72D297353CC}">
                <c16:uniqueId val="{00000002-AB58-4BBE-AB9F-305CDA251DB9}"/>
              </c:ext>
            </c:extLst>
          </c:dPt>
          <c:dPt>
            <c:idx val="2"/>
            <c:invertIfNegative val="0"/>
            <c:bubble3D val="0"/>
            <c:spPr>
              <a:solidFill>
                <a:srgbClr val="4848FF"/>
              </a:solidFill>
              <a:ln w="25400">
                <a:noFill/>
              </a:ln>
            </c:spPr>
            <c:extLst>
              <c:ext xmlns:c16="http://schemas.microsoft.com/office/drawing/2014/chart" uri="{C3380CC4-5D6E-409C-BE32-E72D297353CC}">
                <c16:uniqueId val="{00000004-AB58-4BBE-AB9F-305CDA251DB9}"/>
              </c:ext>
            </c:extLst>
          </c:dPt>
          <c:dLbls>
            <c:dLbl>
              <c:idx val="0"/>
              <c:tx>
                <c:strRef>
                  <c:f>Slide44_Datenblatt!$E$50</c:f>
                  <c:strCache>
                    <c:ptCount val="1"/>
                    <c:pt idx="0">
                      <c:v>5,8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{E48EB01A-080D-4A6A-A258-56221D22EE5C}</c15:txfldGUID>
                      <c15:f>Slide44_Datenblatt!$E$50</c15:f>
                      <c15:dlblFieldTableCache>
                        <c:ptCount val="1"/>
                        <c:pt idx="0">
                          <c:v>5,8</c:v>
                        </c:pt>
                      </c15:dlblFieldTableCache>
                    </c15:dlblFTEntry>
                  </c15:dlblFieldTable>
                  <c15:showDataLabelsRange val="0"/>
                </c:ext>
                <c:ext xmlns:c16="http://schemas.microsoft.com/office/drawing/2014/chart" uri="{C3380CC4-5D6E-409C-BE32-E72D297353CC}">
                  <c16:uniqueId val="{00000001-AB58-4BBE-AB9F-305CDA251DB9}"/>
                </c:ext>
              </c:extLst>
            </c:dLbl>
            <c:dLbl>
              <c:idx val="1"/>
              <c:tx>
                <c:strRef>
                  <c:f>Slide44_Datenblatt!$F$50</c:f>
                  <c:strCache>
                    <c:ptCount val="1"/>
                    <c:pt idx="0">
                      <c:v>270,3</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{A4FC2F5F-73C5-48FD-9E2F-D5775903A51F}</c15:txfldGUID>
                      <c15:f>Slide44_Datenblatt!$F$50</c15:f>
                      <c15:dlblFieldTableCache>
                        <c:ptCount val="1"/>
                        <c:pt idx="0">
                          <c:v>270,3</c:v>
                        </c:pt>
                      </c15:dlblFieldTableCache>
                    </c15:dlblFTEntry>
                  </c15:dlblFieldTable>
                  <c15:showDataLabelsRange val="0"/>
                </c:ext>
                <c:ext xmlns:c16="http://schemas.microsoft.com/office/drawing/2014/chart" uri="{C3380CC4-5D6E-409C-BE32-E72D297353CC}">
                  <c16:uniqueId val="{00000002-AB58-4BBE-AB9F-305CDA251DB9}"/>
                </c:ext>
              </c:extLst>
            </c:dLbl>
            <c:dLbl>
              <c:idx val="2"/>
              <c:tx>
                <c:strRef>
                  <c:f>Slide44_Datenblatt!$G$50</c:f>
                  <c:strCache>
                    <c:ptCount val="1"/>
                    <c:pt idx="0">
                      <c:v>4.636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{4618B5A5-466D-4904-80DD-8E90553B3CD1}</c15:txfldGUID>
                      <c15:f>Slide44_Datenblatt!$G$50</c15:f>
                      <c15:dlblFieldTableCache>
                        <c:ptCount val="1"/>
                        <c:pt idx="0">
                          <c:v>4.636</c:v>
                        </c:pt>
                      </c15:dlblFieldTableCache>
                    </c15:dlblFTEntry>
                  </c15:dlblFieldTable>
                  <c15:showDataLabelsRange val="0"/>
                </c:ext>
                <c:ext xmlns:c16="http://schemas.microsoft.com/office/drawing/2014/chart" uri="{C3380CC4-5D6E-409C-BE32-E72D297353CC}">
                  <c16:uniqueId val="{00000004-AB58-4BBE-AB9F-305CDA251DB9}"/>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Slide44_Datenblatt!$B$49:$D$49</c:f>
              <c:strCache>
                <c:ptCount val="3"/>
                <c:pt idx="0">
                  <c:v>Kurzfristige Kapitalbindung in %</c:v>
                </c:pt>
                <c:pt idx="1">
                  <c:v>Kurzfristige Verbindlichkeiten</c:v>
                </c:pt>
                <c:pt idx="2">
                  <c:v>Umsatzerlöse</c:v>
                </c:pt>
              </c:strCache>
            </c:strRef>
          </c:cat>
          <c:val>
            <c:numRef>
              <c:f>Slide44_Datenblatt!$I$50:$K$50</c:f>
              <c:numCache>
                <c:formatCode>General</c:formatCode>
                <c:ptCount val="3"/>
                <c:pt idx="0">
                  <c:v>3033630.3580246912</c:v>
                </c:pt>
                <c:pt idx="1">
                  <c:v>270306</c:v>
                </c:pt>
                <c:pt idx="2">
                  <c:v>4636303</c:v>
                </c:pt>
              </c:numCache>
            </c:numRef>
          </c:val>
          <c:extLst>
            <c:ext xmlns:c16="http://schemas.microsoft.com/office/drawing/2014/chart" uri="{C3380CC4-5D6E-409C-BE32-E72D297353CC}">
              <c16:uniqueId val="{00000005-AB58-4BBE-AB9F-305CDA251DB9}"/>
            </c:ext>
          </c:extLst>
        </c:ser>
        <c:ser>
          <c:idx val="2"/>
          <c:order val="1"/>
          <c:tx>
            <c:strRef>
              <c:f>Slide44_Datenblatt!$A$51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7-AB58-4BBE-AB9F-305CDA251DB9}"/>
              </c:ext>
            </c:extLst>
          </c:dPt>
          <c:dPt>
            <c:idx val="1"/>
            <c:invertIfNegative val="0"/>
            <c:bubble3D val="0"/>
            <c:extLst>
              <c:ext xmlns:c16="http://schemas.microsoft.com/office/drawing/2014/chart" uri="{C3380CC4-5D6E-409C-BE32-E72D297353CC}">
                <c16:uniqueId val="{00000008-AB58-4BBE-AB9F-305CDA251DB9}"/>
              </c:ext>
            </c:extLst>
          </c:dPt>
          <c:dPt>
            <c:idx val="2"/>
            <c:invertIfNegative val="0"/>
            <c:bubble3D val="0"/>
            <c:spPr>
              <a:solidFill>
                <a:srgbClr val="4848FF"/>
              </a:solidFill>
              <a:ln w="25400">
                <a:noFill/>
              </a:ln>
            </c:spPr>
            <c:extLst>
              <c:ext xmlns:c16="http://schemas.microsoft.com/office/drawing/2014/chart" uri="{C3380CC4-5D6E-409C-BE32-E72D297353CC}">
                <c16:uniqueId val="{0000000A-AB58-4BBE-AB9F-305CDA251DB9}"/>
              </c:ext>
            </c:extLst>
          </c:dPt>
          <c:dLbls>
            <c:dLbl>
              <c:idx val="0"/>
              <c:tx>
                <c:strRef>
                  <c:f>Slide44_Datenblatt!$E$51</c:f>
                  <c:strCache>
                    <c:ptCount val="1"/>
                    <c:pt idx="0">
                      <c:v>5,2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{08212732-D47B-4A07-BC7C-2574E1AF075B}</c15:txfldGUID>
                      <c15:f>Slide44_Datenblatt!$E$51</c15:f>
                      <c15:dlblFieldTableCache>
                        <c:ptCount val="1"/>
                        <c:pt idx="0">
                          <c:v>5,2</c:v>
                        </c:pt>
                      </c15:dlblFieldTableCache>
                    </c15:dlblFTEntry>
                  </c15:dlblFieldTable>
                  <c15:showDataLabelsRange val="0"/>
                </c:ext>
                <c:ext xmlns:c16="http://schemas.microsoft.com/office/drawing/2014/chart" uri="{C3380CC4-5D6E-409C-BE32-E72D297353CC}">
                  <c16:uniqueId val="{00000007-AB58-4BBE-AB9F-305CDA251DB9}"/>
                </c:ext>
              </c:extLst>
            </c:dLbl>
            <c:dLbl>
              <c:idx val="1"/>
              <c:tx>
                <c:strRef>
                  <c:f>Slide44_Datenblatt!$F$51</c:f>
                  <c:strCache>
                    <c:ptCount val="1"/>
                    <c:pt idx="0">
                      <c:v>238,9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{25198DE4-D8D9-488B-AD72-FBA79D4F590C}</c15:txfldGUID>
                      <c15:f>Slide44_Datenblatt!$F$51</c15:f>
                      <c15:dlblFieldTableCache>
                        <c:ptCount val="1"/>
                        <c:pt idx="0">
                          <c:v>238,9</c:v>
                        </c:pt>
                      </c15:dlblFieldTableCache>
                    </c15:dlblFTEntry>
                  </c15:dlblFieldTable>
                  <c15:showDataLabelsRange val="0"/>
                </c:ext>
                <c:ext xmlns:c16="http://schemas.microsoft.com/office/drawing/2014/chart" uri="{C3380CC4-5D6E-409C-BE32-E72D297353CC}">
                  <c16:uniqueId val="{00000008-AB58-4BBE-AB9F-305CDA251DB9}"/>
                </c:ext>
              </c:extLst>
            </c:dLbl>
            <c:dLbl>
              <c:idx val="2"/>
              <c:tx>
                <c:strRef>
                  <c:f>Slide44_Datenblatt!$G$51</c:f>
                  <c:strCache>
                    <c:ptCount val="1"/>
                    <c:pt idx="0">
                      <c:v>4.567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{0EB4C706-4BC4-4835-A96E-12A8B886B9D5}</c15:txfldGUID>
                      <c15:f>Slide44_Datenblatt!$G$51</c15:f>
                      <c15:dlblFieldTableCache>
                        <c:ptCount val="1"/>
                        <c:pt idx="0">
                          <c:v>4.567</c:v>
                        </c:pt>
                      </c15:dlblFieldTableCache>
                    </c15:dlblFTEntry>
                  </c15:dlblFieldTable>
                  <c15:showDataLabelsRange val="0"/>
                </c:ext>
                <c:ext xmlns:c16="http://schemas.microsoft.com/office/drawing/2014/chart" uri="{C3380CC4-5D6E-409C-BE32-E72D297353CC}">
                  <c16:uniqueId val="{0000000A-AB58-4BBE-AB9F-305CDA251DB9}"/>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Slide44_Datenblatt!$B$49:$D$49</c:f>
              <c:strCache>
                <c:ptCount val="3"/>
                <c:pt idx="0">
                  <c:v>Kurzfristige Kapitalbindung in %</c:v>
                </c:pt>
                <c:pt idx="1">
                  <c:v>Kurzfristige Verbindlichkeiten</c:v>
                </c:pt>
                <c:pt idx="2">
                  <c:v>Umsatzerlöse</c:v>
                </c:pt>
              </c:strCache>
            </c:strRef>
          </c:cat>
          <c:val>
            <c:numRef>
              <c:f>Slide44_Datenblatt!$I$51:$K$51</c:f>
              <c:numCache>
                <c:formatCode>General</c:formatCode>
                <c:ptCount val="3"/>
                <c:pt idx="0">
                  <c:v>2721421.4017957356</c:v>
                </c:pt>
                <c:pt idx="1">
                  <c:v>238876</c:v>
                </c:pt>
                <c:pt idx="2">
                  <c:v>4567244</c:v>
                </c:pt>
              </c:numCache>
            </c:numRef>
          </c:val>
          <c:extLst>
            <c:ext xmlns:c16="http://schemas.microsoft.com/office/drawing/2014/chart" uri="{C3380CC4-5D6E-409C-BE32-E72D297353CC}">
              <c16:uniqueId val="{0000000B-AB58-4BBE-AB9F-305CDA251DB9}"/>
            </c:ext>
          </c:extLst>
        </c:ser>
        <c:ser>
          <c:idx val="1"/>
          <c:order val="2"/>
          <c:tx>
            <c:strRef>
              <c:f>Slide44_Datenblatt!$A$52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D-AB58-4BBE-AB9F-305CDA251DB9}"/>
              </c:ext>
            </c:extLst>
          </c:dPt>
          <c:dPt>
            <c:idx val="1"/>
            <c:invertIfNegative val="0"/>
            <c:bubble3D val="0"/>
            <c:extLst>
              <c:ext xmlns:c16="http://schemas.microsoft.com/office/drawing/2014/chart" uri="{C3380CC4-5D6E-409C-BE32-E72D297353CC}">
                <c16:uniqueId val="{0000000E-AB58-4BBE-AB9F-305CDA251DB9}"/>
              </c:ext>
            </c:extLst>
          </c:dPt>
          <c:dPt>
            <c:idx val="2"/>
            <c:invertIfNegative val="0"/>
            <c:bubble3D val="0"/>
            <c:spPr>
              <a:solidFill>
                <a:srgbClr val="4848FF"/>
              </a:solidFill>
              <a:ln w="25400">
                <a:noFill/>
              </a:ln>
            </c:spPr>
            <c:extLst>
              <c:ext xmlns:c16="http://schemas.microsoft.com/office/drawing/2014/chart" uri="{C3380CC4-5D6E-409C-BE32-E72D297353CC}">
                <c16:uniqueId val="{00000010-AB58-4BBE-AB9F-305CDA251DB9}"/>
              </c:ext>
            </c:extLst>
          </c:dPt>
          <c:dLbls>
            <c:dLbl>
              <c:idx val="0"/>
              <c:tx>
                <c:strRef>
                  <c:f>Slide44_Datenblatt!$E$52</c:f>
                  <c:strCache>
                    <c:ptCount val="1"/>
                    <c:pt idx="0">
                      <c:v>4,7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{2A623603-4127-4DEC-89DE-26A6EEBB355E}</c15:txfldGUID>
                      <c15:f>Slide44_Datenblatt!$E$52</c15:f>
                      <c15:dlblFieldTableCache>
                        <c:ptCount val="1"/>
                        <c:pt idx="0">
                          <c:v>4,7</c:v>
                        </c:pt>
                      </c15:dlblFieldTableCache>
                    </c15:dlblFTEntry>
                  </c15:dlblFieldTable>
                  <c15:showDataLabelsRange val="0"/>
                </c:ext>
                <c:ext xmlns:c16="http://schemas.microsoft.com/office/drawing/2014/chart" uri="{C3380CC4-5D6E-409C-BE32-E72D297353CC}">
                  <c16:uniqueId val="{0000000D-AB58-4BBE-AB9F-305CDA251DB9}"/>
                </c:ext>
              </c:extLst>
            </c:dLbl>
            <c:dLbl>
              <c:idx val="1"/>
              <c:tx>
                <c:strRef>
                  <c:f>Slide44_Datenblatt!$F$52</c:f>
                  <c:strCache>
                    <c:ptCount val="1"/>
                    <c:pt idx="0">
                      <c:v>157,2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{4D567E31-957B-44DA-AA7B-872CF74E78F4}</c15:txfldGUID>
                      <c15:f>Slide44_Datenblatt!$F$52</c15:f>
                      <c15:dlblFieldTableCache>
                        <c:ptCount val="1"/>
                        <c:pt idx="0">
                          <c:v>157,2</c:v>
                        </c:pt>
                      </c15:dlblFieldTableCache>
                    </c15:dlblFTEntry>
                  </c15:dlblFieldTable>
                  <c15:showDataLabelsRange val="0"/>
                </c:ext>
                <c:ext xmlns:c16="http://schemas.microsoft.com/office/drawing/2014/chart" uri="{C3380CC4-5D6E-409C-BE32-E72D297353CC}">
                  <c16:uniqueId val="{0000000E-AB58-4BBE-AB9F-305CDA251DB9}"/>
                </c:ext>
              </c:extLst>
            </c:dLbl>
            <c:dLbl>
              <c:idx val="2"/>
              <c:tx>
                <c:strRef>
                  <c:f>Slide44_Datenblatt!$G$52</c:f>
                  <c:strCache>
                    <c:ptCount val="1"/>
                    <c:pt idx="0">
                      <c:v>3.313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{D2026CA0-9648-4AE1-A6DE-1DF16CFAE506}</c15:txfldGUID>
                      <c15:f>Slide44_Datenblatt!$G$52</c15:f>
                      <c15:dlblFieldTableCache>
                        <c:ptCount val="1"/>
                        <c:pt idx="0">
                          <c:v>3.313</c:v>
                        </c:pt>
                      </c15:dlblFieldTableCache>
                    </c15:dlblFTEntry>
                  </c15:dlblFieldTable>
                  <c15:showDataLabelsRange val="0"/>
                </c:ext>
                <c:ext xmlns:c16="http://schemas.microsoft.com/office/drawing/2014/chart" uri="{C3380CC4-5D6E-409C-BE32-E72D297353CC}">
                  <c16:uniqueId val="{00000010-AB58-4BBE-AB9F-305CDA251DB9}"/>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Slide44_Datenblatt!$B$49:$D$49</c:f>
              <c:strCache>
                <c:ptCount val="3"/>
                <c:pt idx="0">
                  <c:v>Kurzfristige Kapitalbindung in %</c:v>
                </c:pt>
                <c:pt idx="1">
                  <c:v>Kurzfristige Verbindlichkeiten</c:v>
                </c:pt>
                <c:pt idx="2">
                  <c:v>Umsatzerlöse</c:v>
                </c:pt>
              </c:strCache>
            </c:strRef>
          </c:cat>
          <c:val>
            <c:numRef>
              <c:f>Slide44_Datenblatt!$I$52:$K$52</c:f>
              <c:numCache>
                <c:formatCode>General</c:formatCode>
                <c:ptCount val="3"/>
                <c:pt idx="0">
                  <c:v>2466450.7542087543</c:v>
                </c:pt>
                <c:pt idx="1">
                  <c:v>157191</c:v>
                </c:pt>
                <c:pt idx="2">
                  <c:v>3313137</c:v>
                </c:pt>
              </c:numCache>
            </c:numRef>
          </c:val>
          <c:extLst>
            <c:ext xmlns:c16="http://schemas.microsoft.com/office/drawing/2014/chart" uri="{C3380CC4-5D6E-409C-BE32-E72D297353CC}">
              <c16:uniqueId val="{00000011-AB58-4BBE-AB9F-305CDA251DB9}"/>
            </c:ext>
          </c:extLst>
        </c:ser>
        <c:ser>
          <c:idx val="3"/>
          <c:order val="3"/>
          <c:tx>
            <c:strRef>
              <c:f>Slide44_Datenblatt!$A$53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3-AB58-4BBE-AB9F-305CDA251DB9}"/>
              </c:ext>
            </c:extLst>
          </c:dPt>
          <c:dPt>
            <c:idx val="1"/>
            <c:invertIfNegative val="0"/>
            <c:bubble3D val="0"/>
            <c:extLst>
              <c:ext xmlns:c16="http://schemas.microsoft.com/office/drawing/2014/chart" uri="{C3380CC4-5D6E-409C-BE32-E72D297353CC}">
                <c16:uniqueId val="{00000014-AB58-4BBE-AB9F-305CDA251DB9}"/>
              </c:ext>
            </c:extLst>
          </c:dPt>
          <c:dPt>
            <c:idx val="2"/>
            <c:invertIfNegative val="0"/>
            <c:bubble3D val="0"/>
            <c:spPr>
              <a:solidFill>
                <a:srgbClr val="4848FF"/>
              </a:solidFill>
              <a:ln w="25400">
                <a:noFill/>
              </a:ln>
            </c:spPr>
            <c:extLst>
              <c:ext xmlns:c16="http://schemas.microsoft.com/office/drawing/2014/chart" uri="{C3380CC4-5D6E-409C-BE32-E72D297353CC}">
                <c16:uniqueId val="{00000016-AB58-4BBE-AB9F-305CDA251DB9}"/>
              </c:ext>
            </c:extLst>
          </c:dPt>
          <c:dLbls>
            <c:dLbl>
              <c:idx val="0"/>
              <c:tx>
                <c:strRef>
                  <c:f>Slide44_Datenblatt!$E$53</c:f>
                  <c:strCache>
                    <c:ptCount val="1"/>
                    <c:pt idx="0">
                      <c:v>5,4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{EDABBB7B-9AD9-4B5A-ABC6-B7B389B9421B}</c15:txfldGUID>
                      <c15:f>Slide44_Datenblatt!$E$53</c15:f>
                      <c15:dlblFieldTableCache>
                        <c:ptCount val="1"/>
                        <c:pt idx="0">
                          <c:v>5,4</c:v>
                        </c:pt>
                      </c15:dlblFieldTableCache>
                    </c15:dlblFTEntry>
                  </c15:dlblFieldTable>
                  <c15:showDataLabelsRange val="0"/>
                </c:ext>
                <c:ext xmlns:c16="http://schemas.microsoft.com/office/drawing/2014/chart" uri="{C3380CC4-5D6E-409C-BE32-E72D297353CC}">
                  <c16:uniqueId val="{00000013-AB58-4BBE-AB9F-305CDA251DB9}"/>
                </c:ext>
              </c:extLst>
            </c:dLbl>
            <c:dLbl>
              <c:idx val="1"/>
              <c:tx>
                <c:strRef>
                  <c:f>Slide44_Datenblatt!$F$53</c:f>
                  <c:strCache>
                    <c:ptCount val="1"/>
                    <c:pt idx="0">
                      <c:v>135,1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{4A21D3FB-768C-4C6A-BDAE-FE60387F1B45}</c15:txfldGUID>
                      <c15:f>Slide44_Datenblatt!$F$53</c15:f>
                      <c15:dlblFieldTableCache>
                        <c:ptCount val="1"/>
                        <c:pt idx="0">
                          <c:v>135,1</c:v>
                        </c:pt>
                      </c15:dlblFieldTableCache>
                    </c15:dlblFTEntry>
                  </c15:dlblFieldTable>
                  <c15:showDataLabelsRange val="0"/>
                </c:ext>
                <c:ext xmlns:c16="http://schemas.microsoft.com/office/drawing/2014/chart" uri="{C3380CC4-5D6E-409C-BE32-E72D297353CC}">
                  <c16:uniqueId val="{00000014-AB58-4BBE-AB9F-305CDA251DB9}"/>
                </c:ext>
              </c:extLst>
            </c:dLbl>
            <c:dLbl>
              <c:idx val="2"/>
              <c:tx>
                <c:strRef>
                  <c:f>Slide44_Datenblatt!$G$53</c:f>
                  <c:strCache>
                    <c:ptCount val="1"/>
                    <c:pt idx="0">
                      <c:v>2.501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{69DF68DF-D858-4B3B-BD0F-CE7FBDC6C0C9}</c15:txfldGUID>
                      <c15:f>Slide44_Datenblatt!$G$53</c15:f>
                      <c15:dlblFieldTableCache>
                        <c:ptCount val="1"/>
                        <c:pt idx="0">
                          <c:v>2.501</c:v>
                        </c:pt>
                      </c15:dlblFieldTableCache>
                    </c15:dlblFTEntry>
                  </c15:dlblFieldTable>
                  <c15:showDataLabelsRange val="0"/>
                </c:ext>
                <c:ext xmlns:c16="http://schemas.microsoft.com/office/drawing/2014/chart" uri="{C3380CC4-5D6E-409C-BE32-E72D297353CC}">
                  <c16:uniqueId val="{00000016-AB58-4BBE-AB9F-305CDA251DB9}"/>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Slide44_Datenblatt!$B$49:$D$49</c:f>
              <c:strCache>
                <c:ptCount val="3"/>
                <c:pt idx="0">
                  <c:v>Kurzfristige Kapitalbindung in %</c:v>
                </c:pt>
                <c:pt idx="1">
                  <c:v>Kurzfristige Verbindlichkeiten</c:v>
                </c:pt>
                <c:pt idx="2">
                  <c:v>Umsatzerlöse</c:v>
                </c:pt>
              </c:strCache>
            </c:strRef>
          </c:cat>
          <c:val>
            <c:numRef>
              <c:f>Slide44_Datenblatt!$I$53:$K$53</c:f>
              <c:numCache>
                <c:formatCode>General</c:formatCode>
                <c:ptCount val="3"/>
                <c:pt idx="0">
                  <c:v>2809880.6060606064</c:v>
                </c:pt>
                <c:pt idx="1">
                  <c:v>135059</c:v>
                </c:pt>
                <c:pt idx="2">
                  <c:v>2501071</c:v>
                </c:pt>
              </c:numCache>
            </c:numRef>
          </c:val>
          <c:extLst>
            <c:ext xmlns:c16="http://schemas.microsoft.com/office/drawing/2014/chart" uri="{C3380CC4-5D6E-409C-BE32-E72D297353CC}">
              <c16:uniqueId val="{00000017-AB58-4BBE-AB9F-305CDA251DB9}"/>
            </c:ext>
          </c:extLst>
        </c:ser>
        <c:ser>
          <c:idx val="4"/>
          <c:order val="4"/>
          <c:tx>
            <c:strRef>
              <c:f>Slide44_Datenblatt!$A$54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9-AB58-4BBE-AB9F-305CDA251DB9}"/>
              </c:ext>
            </c:extLst>
          </c:dPt>
          <c:dPt>
            <c:idx val="1"/>
            <c:invertIfNegative val="0"/>
            <c:bubble3D val="0"/>
            <c:extLst>
              <c:ext xmlns:c16="http://schemas.microsoft.com/office/drawing/2014/chart" uri="{C3380CC4-5D6E-409C-BE32-E72D297353CC}">
                <c16:uniqueId val="{0000001A-AB58-4BBE-AB9F-305CDA251DB9}"/>
              </c:ext>
            </c:extLst>
          </c:dPt>
          <c:dPt>
            <c:idx val="2"/>
            <c:invertIfNegative val="0"/>
            <c:bubble3D val="0"/>
            <c:spPr>
              <a:solidFill>
                <a:srgbClr val="4848FF"/>
              </a:solidFill>
              <a:ln w="25400">
                <a:noFill/>
              </a:ln>
            </c:spPr>
            <c:extLst>
              <c:ext xmlns:c16="http://schemas.microsoft.com/office/drawing/2014/chart" uri="{C3380CC4-5D6E-409C-BE32-E72D297353CC}">
                <c16:uniqueId val="{0000001C-AB58-4BBE-AB9F-305CDA251DB9}"/>
              </c:ext>
            </c:extLst>
          </c:dPt>
          <c:dLbls>
            <c:dLbl>
              <c:idx val="0"/>
              <c:tx>
                <c:strRef>
                  <c:f>Slide44_Datenblatt!$E$54</c:f>
                  <c:strCache>
                    <c:ptCount val="1"/>
                    <c:pt idx="0">
                      <c:v>8,9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{BFD1071E-D868-4755-B2EC-02DD486812C9}</c15:txfldGUID>
                      <c15:f>Slide44_Datenblatt!$E$54</c15:f>
                      <c15:dlblFieldTableCache>
                        <c:ptCount val="1"/>
                        <c:pt idx="0">
                          <c:v>8,9</c:v>
                        </c:pt>
                      </c15:dlblFieldTableCache>
                    </c15:dlblFTEntry>
                  </c15:dlblFieldTable>
                  <c15:showDataLabelsRange val="0"/>
                </c:ext>
                <c:ext xmlns:c16="http://schemas.microsoft.com/office/drawing/2014/chart" uri="{C3380CC4-5D6E-409C-BE32-E72D297353CC}">
                  <c16:uniqueId val="{00000019-AB58-4BBE-AB9F-305CDA251DB9}"/>
                </c:ext>
              </c:extLst>
            </c:dLbl>
            <c:dLbl>
              <c:idx val="1"/>
              <c:tx>
                <c:strRef>
                  <c:f>Slide44_Datenblatt!$F$54</c:f>
                  <c:strCache>
                    <c:ptCount val="1"/>
                    <c:pt idx="0">
                      <c:v>204,9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{0A419242-C943-4243-BE91-8EEEB725294A}</c15:txfldGUID>
                      <c15:f>Slide44_Datenblatt!$F$54</c15:f>
                      <c15:dlblFieldTableCache>
                        <c:ptCount val="1"/>
                        <c:pt idx="0">
                          <c:v>204,9</c:v>
                        </c:pt>
                      </c15:dlblFieldTableCache>
                    </c15:dlblFTEntry>
                  </c15:dlblFieldTable>
                  <c15:showDataLabelsRange val="0"/>
                </c:ext>
                <c:ext xmlns:c16="http://schemas.microsoft.com/office/drawing/2014/chart" uri="{C3380CC4-5D6E-409C-BE32-E72D297353CC}">
                  <c16:uniqueId val="{0000001A-AB58-4BBE-AB9F-305CDA251DB9}"/>
                </c:ext>
              </c:extLst>
            </c:dLbl>
            <c:dLbl>
              <c:idx val="2"/>
              <c:tx>
                <c:strRef>
                  <c:f>Slide44_Datenblatt!$G$54</c:f>
                  <c:strCache>
                    <c:ptCount val="1"/>
                    <c:pt idx="0">
                      <c:v>2.299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{AED272D7-A68B-4DD7-A33C-E4F8F13B22AD}</c15:txfldGUID>
                      <c15:f>Slide44_Datenblatt!$G$54</c15:f>
                      <c15:dlblFieldTableCache>
                        <c:ptCount val="1"/>
                        <c:pt idx="0">
                          <c:v>2.299</c:v>
                        </c:pt>
                      </c15:dlblFieldTableCache>
                    </c15:dlblFTEntry>
                  </c15:dlblFieldTable>
                  <c15:showDataLabelsRange val="0"/>
                </c:ext>
                <c:ext xmlns:c16="http://schemas.microsoft.com/office/drawing/2014/chart" uri="{C3380CC4-5D6E-409C-BE32-E72D297353CC}">
                  <c16:uniqueId val="{0000001C-AB58-4BBE-AB9F-305CDA251DB9}"/>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Slide44_Datenblatt!$B$49:$D$49</c:f>
              <c:strCache>
                <c:ptCount val="3"/>
                <c:pt idx="0">
                  <c:v>Kurzfristige Kapitalbindung in %</c:v>
                </c:pt>
                <c:pt idx="1">
                  <c:v>Kurzfristige Verbindlichkeiten</c:v>
                </c:pt>
                <c:pt idx="2">
                  <c:v>Umsatzerlöse</c:v>
                </c:pt>
              </c:strCache>
            </c:strRef>
          </c:cat>
          <c:val>
            <c:numRef>
              <c:f>Slide44_Datenblatt!$I$54:$K$54</c:f>
              <c:numCache>
                <c:formatCode>General</c:formatCode>
                <c:ptCount val="3"/>
                <c:pt idx="0">
                  <c:v>4636303</c:v>
                </c:pt>
                <c:pt idx="1">
                  <c:v>204870</c:v>
                </c:pt>
                <c:pt idx="2">
                  <c:v>2298984</c:v>
                </c:pt>
              </c:numCache>
            </c:numRef>
          </c:val>
          <c:extLst>
            <c:ext xmlns:c16="http://schemas.microsoft.com/office/drawing/2014/chart" uri="{C3380CC4-5D6E-409C-BE32-E72D297353CC}">
              <c16:uniqueId val="{0000001D-AB58-4BBE-AB9F-305CDA251DB9}"/>
            </c:ext>
          </c:extLst>
        </c:ser>
        <c:dLbls>
          <c:showLegendKey val="0"/>
          <c:showVal val="0"/>
          <c:showCatName val="0"/>
          <c:showSerName val="0"/>
          <c:showPercent val="0"/>
          <c:showBubbleSize val="0"/>
        </c:dLbls>
        <c:gapWidth val="50"/>
        <c:overlap val="-10"/>
        <c:axId val="325977600"/>
        <c:axId val="325979136"/>
      </c:barChart>
      <c:barChart>
        <c:barDir val="col"/>
        <c:grouping val="clustered"/>
        <c:varyColors val="0"/>
        <c:ser>
          <c:idx val="5"/>
          <c:order val="8"/>
          <c:tx>
            <c:strRef>
              <c:f>Slide44_Datenblatt!$A$59</c:f>
              <c:strCache>
                <c:ptCount val="1"/>
                <c:pt idx="0">
                  <c:v>unsichtbar</c:v>
                </c:pt>
              </c:strCache>
            </c:strRef>
          </c:tx>
          <c:spPr>
            <a:noFill/>
            <a:ln w="25400">
              <a:noFill/>
            </a:ln>
          </c:spPr>
          <c:invertIfNegative val="0"/>
          <c:val>
            <c:numRef>
              <c:f>Slide44_Datenblatt!$B$59</c:f>
              <c:numCache>
                <c:formatCode>General</c:formatCode>
                <c:ptCount val="1"/>
                <c:pt idx="0">
                  <c:v>0</c:v>
                </c:pt>
              </c:numCache>
            </c:numRef>
          </c:val>
          <c:extLst>
            <c:ext xmlns:c16="http://schemas.microsoft.com/office/drawing/2014/chart" uri="{C3380CC4-5D6E-409C-BE32-E72D297353CC}">
              <c16:uniqueId val="{0000001E-AB58-4BBE-AB9F-305CDA251DB9}"/>
            </c:ext>
          </c:extLst>
        </c:ser>
        <c:dLbls>
          <c:showLegendKey val="0"/>
          <c:showVal val="0"/>
          <c:showCatName val="0"/>
          <c:showSerName val="0"/>
          <c:showPercent val="0"/>
          <c:showBubbleSize val="0"/>
        </c:dLbls>
        <c:gapWidth val="150"/>
        <c:axId val="326005504"/>
        <c:axId val="326007040"/>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Slide44_Datenblatt!$L$68:$L$73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Slide44_Datenblatt!$M$68:$M$73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F-AB58-4BBE-AB9F-305CDA251DB9}"/>
            </c:ext>
          </c:extLst>
        </c:ser>
        <c:ser>
          <c:idx val="7"/>
          <c:order val="10"/>
          <c:tx>
            <c:v>Achse3</c:v>
          </c:tx>
          <c:spPr>
            <a:ln w="38100">
              <a:solidFill>
                <a:srgbClr val="000000"/>
              </a:solidFill>
              <a:prstDash val="solid"/>
            </a:ln>
          </c:spPr>
          <c:marker>
            <c:symbol val="square"/>
            <c:size val="9"/>
            <c:spPr>
              <a:noFill/>
              <a:ln w="9525">
                <a:noFill/>
              </a:ln>
            </c:spPr>
          </c:marker>
          <c:xVal>
            <c:numRef>
              <c:f>Slide44_Datenblatt!$L$74:$L$79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Slide44_Datenblatt!$M$74:$M$79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0-AB58-4BBE-AB9F-305CDA251DB9}"/>
            </c:ext>
          </c:extLst>
        </c:ser>
        <c:dLbls>
          <c:showLegendKey val="0"/>
          <c:showVal val="0"/>
          <c:showCatName val="0"/>
          <c:showSerName val="0"/>
          <c:showPercent val="0"/>
          <c:showBubbleSize val="0"/>
        </c:dLbls>
        <c:axId val="325977600"/>
        <c:axId val="325979136"/>
      </c:scatterChart>
      <c:scatterChart>
        <c:scatterStyle val="lineMarker"/>
        <c:varyColors val="0"/>
        <c:ser>
          <c:idx val="10"/>
          <c:order val="5"/>
          <c:tx>
            <c:v>beschriftung</c:v>
          </c:tx>
          <c:spPr>
            <a:ln w="28575">
              <a:noFill/>
            </a:ln>
          </c:spPr>
          <c:marker>
            <c:symbol val="none"/>
          </c:marker>
          <c:dLbls>
            <c:dLbl>
              <c:idx val="1"/>
              <c:layout>
                <c:manualLayout>
                  <c:x val="-9.5178633368019436E-3"/>
                  <c:y val="-4.5741757027844751E-4"/>
                </c:manualLayout>
              </c:layout>
              <c:tx>
                <c:strRef>
                  <c:f>Slide44_Datenblatt!$J$62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{B9565D8C-DCCE-4E28-B149-7B0A9D86BF3E}</c15:txfldGUID>
                      <c15:f>Slide44_Datenblatt!$J$62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1-AB58-4BBE-AB9F-305CDA251DB9}"/>
                </c:ext>
              </c:extLst>
            </c:dLbl>
            <c:dLbl>
              <c:idx val="2"/>
              <c:layout>
                <c:manualLayout>
                  <c:x val="-9.5828656173441284E-3"/>
                  <c:y val="-4.5741757027844751E-4"/>
                </c:manualLayout>
              </c:layout>
              <c:tx>
                <c:strRef>
                  <c:f>Slide44_Datenblatt!$J$63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{FF3D12D6-E1AB-4BE4-AB45-8788CACDEFF6}</c15:txfldGUID>
                      <c15:f>Slide44_Datenblatt!$J$63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2-AB58-4BBE-AB9F-305CDA251DB9}"/>
                </c:ext>
              </c:extLst>
            </c:dLbl>
            <c:dLbl>
              <c:idx val="3"/>
              <c:layout>
                <c:manualLayout>
                  <c:x val="-9.6479771454166426E-3"/>
                  <c:y val="-4.5741757027844751E-4"/>
                </c:manualLayout>
              </c:layout>
              <c:tx>
                <c:strRef>
                  <c:f>Slide44_Datenblatt!$J$64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{59516846-02EA-4C14-9E7D-9B20D7185170}</c15:txfldGUID>
                      <c15:f>Slide44_Datenblatt!$J$64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3-AB58-4BBE-AB9F-305CDA251DB9}"/>
                </c:ext>
              </c:extLst>
            </c:dLbl>
            <c:dLbl>
              <c:idx val="4"/>
              <c:layout>
                <c:manualLayout>
                  <c:x val="-9.7129794259588481E-3"/>
                  <c:y val="-4.5741757027844751E-4"/>
                </c:manualLayout>
              </c:layout>
              <c:tx>
                <c:strRef>
                  <c:f>Slide44_Datenblatt!$J$65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{0A90D707-4B8C-468A-867F-2FFC67F1173A}</c15:txfldGUID>
                      <c15:f>Slide44_Datenblatt!$J$65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4-AB58-4BBE-AB9F-305CDA251DB9}"/>
                </c:ext>
              </c:extLst>
            </c:dLbl>
            <c:dLbl>
              <c:idx val="5"/>
              <c:layout>
                <c:manualLayout>
                  <c:x val="-1.1859147159154548E-2"/>
                  <c:y val="-4.5741757027844751E-4"/>
                </c:manualLayout>
              </c:layout>
              <c:tx>
                <c:strRef>
                  <c:f>Slide44_Datenblatt!$J$66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{9FF71EE3-C0C0-48C6-B240-3DD17CBF2DA7}</c15:txfldGUID>
                      <c15:f>Slide44_Datenblatt!$J$66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5-AB58-4BBE-AB9F-305CDA251DB9}"/>
                </c:ext>
              </c:extLst>
            </c:dLbl>
            <c:dLbl>
              <c:idx val="6"/>
              <c:layout>
                <c:manualLayout>
                  <c:x val="-9.864724245577515E-3"/>
                  <c:y val="-4.5741757027844751E-4"/>
                </c:manualLayout>
              </c:layout>
              <c:tx>
                <c:strRef>
                  <c:f>Slide44_Datenblatt!$J$68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{1596E116-E7DD-4543-8634-F15EF444AD25}</c15:txfldGUID>
                      <c15:f>Slide44_Datenblatt!$J$68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6-AB58-4BBE-AB9F-305CDA251DB9}"/>
                </c:ext>
              </c:extLst>
            </c:dLbl>
            <c:dLbl>
              <c:idx val="7"/>
              <c:layout>
                <c:manualLayout>
                  <c:x val="-9.9297265261196928E-3"/>
                  <c:y val="-4.5741757027844751E-4"/>
                </c:manualLayout>
              </c:layout>
              <c:tx>
                <c:strRef>
                  <c:f>Slide44_Datenblatt!$J$69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{1424FFBF-B6FF-4BE7-933F-B3E0026755CE}</c15:txfldGUID>
                      <c15:f>Slide44_Datenblatt!$J$69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7-AB58-4BBE-AB9F-305CDA251DB9}"/>
                </c:ext>
              </c:extLst>
            </c:dLbl>
            <c:dLbl>
              <c:idx val="8"/>
              <c:layout>
                <c:manualLayout>
                  <c:x val="-9.9948380541922486E-3"/>
                  <c:y val="-4.5741757027844751E-4"/>
                </c:manualLayout>
              </c:layout>
              <c:tx>
                <c:strRef>
                  <c:f>Slide44_Datenblatt!$J$70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{F1FE2D6B-81BD-4F33-A197-207A5FB772D0}</c15:txfldGUID>
                      <c15:f>Slide44_Datenblatt!$J$70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8-AB58-4BBE-AB9F-305CDA251DB9}"/>
                </c:ext>
              </c:extLst>
            </c:dLbl>
            <c:dLbl>
              <c:idx val="9"/>
              <c:layout>
                <c:manualLayout>
                  <c:x val="-1.0059840334734426E-2"/>
                  <c:y val="-4.5741757027844751E-4"/>
                </c:manualLayout>
              </c:layout>
              <c:tx>
                <c:strRef>
                  <c:f>Slide44_Datenblatt!$J$71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{A2F9E4F3-E0C3-468E-B6CE-408DA4725737}</c15:txfldGUID>
                      <c15:f>Slide44_Datenblatt!$J$71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9-AB58-4BBE-AB9F-305CDA251DB9}"/>
                </c:ext>
              </c:extLst>
            </c:dLbl>
            <c:dLbl>
              <c:idx val="10"/>
              <c:layout>
                <c:manualLayout>
                  <c:x val="-1.2206008067930126E-2"/>
                  <c:y val="-4.5741757027844751E-4"/>
                </c:manualLayout>
              </c:layout>
              <c:tx>
                <c:strRef>
                  <c:f>Slide44_Datenblatt!$J$72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{E8425827-D7FC-409E-AC7C-367960B9C153}</c15:txfldGUID>
                      <c15:f>Slide44_Datenblatt!$J$72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A-AB58-4BBE-AB9F-305CDA251DB9}"/>
                </c:ext>
              </c:extLst>
            </c:dLbl>
            <c:dLbl>
              <c:idx val="11"/>
              <c:delete val="1"/>
              <c:extLst>
                <c:ext xmlns:c15="http://schemas.microsoft.com/office/drawing/2012/chart" uri="{CE6537A1-D6FC-4f65-9D91-7224C49458BB}"/>
                <c:ext xmlns:c16="http://schemas.microsoft.com/office/drawing/2014/chart" uri="{C3380CC4-5D6E-409C-BE32-E72D297353CC}">
                  <c16:uniqueId val="{0000002B-AB58-4BBE-AB9F-305CDA251DB9}"/>
                </c:ext>
              </c:extLst>
            </c:dLbl>
            <c:dLbl>
              <c:idx val="12"/>
              <c:layout>
                <c:manualLayout>
                  <c:x val="5.6217686628921206E-3"/>
                  <c:y val="-4.5741757027844751E-4"/>
                </c:manualLayout>
              </c:layout>
              <c:tx>
                <c:strRef>
                  <c:f>Slide44_Datenblatt!$J$74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{F9725917-0FB4-4B2E-A087-4C12DAFF6EAC}</c15:txfldGUID>
                      <c15:f>Slide44_Datenblatt!$J$74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2C-AB58-4BBE-AB9F-305CDA251DB9}"/>
                </c:ext>
              </c:extLst>
            </c:dLbl>
            <c:dLbl>
              <c:idx val="13"/>
              <c:layout>
                <c:manualLayout>
                  <c:x val="4.5160744084928872E-3"/>
                  <c:y val="-4.5741757027844751E-4"/>
                </c:manualLayout>
              </c:layout>
              <c:tx>
                <c:strRef>
                  <c:f>Slide44_Datenblatt!$J$75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{E9AD1082-E76E-4A4F-843D-5363793C5C21}</c15:txfldGUID>
                      <c15:f>Slide44_Datenblatt!$J$75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2D-AB58-4BBE-AB9F-305CDA251DB9}"/>
                </c:ext>
              </c:extLst>
            </c:dLbl>
            <c:dLbl>
              <c:idx val="14"/>
              <c:layout>
                <c:manualLayout>
                  <c:x val="5.4916548542774425E-3"/>
                  <c:y val="-4.5741757027844751E-4"/>
                </c:manualLayout>
              </c:layout>
              <c:tx>
                <c:strRef>
                  <c:f>Slide44_Datenblatt!$J$76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{5694079A-8505-4791-8354-EC0017904108}</c15:txfldGUID>
                      <c15:f>Slide44_Datenblatt!$J$76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2E-AB58-4BBE-AB9F-305CDA251DB9}"/>
                </c:ext>
              </c:extLst>
            </c:dLbl>
            <c:dLbl>
              <c:idx val="15"/>
              <c:layout>
                <c:manualLayout>
                  <c:x val="7.5078180263887864E-3"/>
                  <c:y val="-4.5741757027844751E-4"/>
                </c:manualLayout>
              </c:layout>
              <c:tx>
                <c:strRef>
                  <c:f>Slide44_Datenblatt!$J$77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{C8B4FE7C-2AAA-4629-894C-B49D5A71364B}</c15:txfldGUID>
                      <c15:f>Slide44_Datenblatt!$J$77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2F-AB58-4BBE-AB9F-305CDA251DB9}"/>
                </c:ext>
              </c:extLst>
            </c:dLbl>
            <c:dLbl>
              <c:idx val="16"/>
              <c:layout>
                <c:manualLayout>
                  <c:x val="6.4022330195197654E-3"/>
                  <c:y val="-4.5741757027844751E-4"/>
                </c:manualLayout>
              </c:layout>
              <c:tx>
                <c:strRef>
                  <c:f>Slide44_Datenblatt!$J$78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{18BBF722-572B-49FE-A5DB-2ACFC2E8BAE7}</c15:txfldGUID>
                      <c15:f>Slide44_Datenblatt!$J$78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0-AB58-4BBE-AB9F-305CDA251DB9}"/>
                </c:ext>
              </c:extLst>
            </c:dLbl>
            <c:dLbl>
              <c:idx val="17"/>
              <c:delete val="1"/>
              <c:extLst>
                <c:ext xmlns:c15="http://schemas.microsoft.com/office/drawing/2012/chart" uri="{CE6537A1-D6FC-4f65-9D91-7224C49458BB}"/>
                <c:ext xmlns:c16="http://schemas.microsoft.com/office/drawing/2014/chart" uri="{C3380CC4-5D6E-409C-BE32-E72D297353CC}">
                  <c16:uniqueId val="{00000031-AB58-4BBE-AB9F-305CDA251DB9}"/>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Slide44_Datenblatt!$G$61:$G$78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Slide44_Datenblatt!$H$61:$H$78</c:f>
              <c:numCache>
                <c:formatCode>0.00</c:formatCode>
                <c:ptCount val="18"/>
                <c:pt idx="1">
                  <c:v>-231815.15000000002</c:v>
                </c:pt>
                <c:pt idx="2">
                  <c:v>-231815.15000000002</c:v>
                </c:pt>
                <c:pt idx="3">
                  <c:v>-231815.15000000002</c:v>
                </c:pt>
                <c:pt idx="4">
                  <c:v>-231815.15000000002</c:v>
                </c:pt>
                <c:pt idx="5">
                  <c:v>-231815.15000000002</c:v>
                </c:pt>
                <c:pt idx="6">
                  <c:v>-231815.15000000002</c:v>
                </c:pt>
                <c:pt idx="7">
                  <c:v>-231815.15000000002</c:v>
                </c:pt>
                <c:pt idx="8">
                  <c:v>-231815.15000000002</c:v>
                </c:pt>
                <c:pt idx="9">
                  <c:v>-231815.15000000002</c:v>
                </c:pt>
                <c:pt idx="10">
                  <c:v>-231815.15000000002</c:v>
                </c:pt>
                <c:pt idx="11">
                  <c:v>-231815.15000000002</c:v>
                </c:pt>
                <c:pt idx="12">
                  <c:v>-231815.15000000002</c:v>
                </c:pt>
                <c:pt idx="13">
                  <c:v>-231815.15000000002</c:v>
                </c:pt>
                <c:pt idx="14">
                  <c:v>-231815.15000000002</c:v>
                </c:pt>
                <c:pt idx="15">
                  <c:v>-231815.15000000002</c:v>
                </c:pt>
                <c:pt idx="16">
                  <c:v>-231815.15000000002</c:v>
                </c:pt>
                <c:pt idx="17">
                  <c:v>-231815.15000000002</c:v>
                </c:pt>
              </c:numCache>
            </c:numRef>
          </c:yVal>
          <c:smooth val="0"/>
          <c:extLst>
            <c:ext xmlns:c16="http://schemas.microsoft.com/office/drawing/2014/chart" uri="{C3380CC4-5D6E-409C-BE32-E72D297353CC}">
              <c16:uniqueId val="{00000032-AB58-4BBE-AB9F-305CDA251DB9}"/>
            </c:ext>
          </c:extLst>
        </c:ser>
        <c:ser>
          <c:idx val="9"/>
          <c:order val="6"/>
          <c:tx>
            <c:v>Achse</c:v>
          </c:tx>
          <c:spPr>
            <a:ln w="38100">
              <a:solidFill>
                <a:srgbClr val="000000"/>
              </a:solidFill>
              <a:prstDash val="solid"/>
            </a:ln>
          </c:spPr>
          <c:marker>
            <c:symbol val="none"/>
          </c:marker>
          <c:xVal>
            <c:numRef>
              <c:f>Slide44_Datenblatt!$L$61:$L$67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Slide44_Datenblatt!$M$61:$M$67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3-AB58-4BBE-AB9F-305CDA251DB9}"/>
            </c:ext>
          </c:extLst>
        </c:ser>
        <c:ser>
          <c:idx val="11"/>
          <c:order val="7"/>
          <c:tx>
            <c:v>rubrik</c:v>
          </c:tx>
          <c:spPr>
            <a:ln w="28575">
              <a:noFill/>
            </a:ln>
          </c:spPr>
          <c:marker>
            <c:symbol val="none"/>
          </c:marker>
          <c:dLbls>
            <c:dLbl>
              <c:idx val="0"/>
              <c:layout>
                <c:manualLayout>
                  <c:x val="7.9691703469428402E-3"/>
                  <c:y val="-5.6199793207667237E-3"/>
                </c:manualLayout>
              </c:layout>
              <c:tx>
                <c:strRef>
                  <c:f>Slide44_Datenblatt!$A$4</c:f>
                  <c:strCache>
                    <c:ptCount val="1"/>
                    <c:pt idx="0">
                      <c:v>Kurzfristige Kapitalbindung in %</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{A35CDEB7-7077-4D89-875E-A0F295998E30}</c15:txfldGUID>
                      <c15:f>Slide44_Datenblatt!$A$4</c15:f>
                      <c15:dlblFieldTableCache>
                        <c:ptCount val="1"/>
                        <c:pt idx="0">
                          <c:v>Kurzfristige Kapitalbindung in %</c:v>
                        </c:pt>
                      </c15:dlblFieldTableCache>
                    </c15:dlblFTEntry>
                  </c15:dlblFieldTable>
                  <c15:showDataLabelsRange val="0"/>
                </c:ext>
                <c:ext xmlns:c16="http://schemas.microsoft.com/office/drawing/2014/chart" uri="{C3380CC4-5D6E-409C-BE32-E72D297353CC}">
                  <c16:uniqueId val="{00000034-AB58-4BBE-AB9F-305CDA251DB9}"/>
                </c:ext>
              </c:extLst>
            </c:dLbl>
            <c:dLbl>
              <c:idx val="1"/>
              <c:delete val="1"/>
              <c:extLst>
                <c:ext xmlns:c15="http://schemas.microsoft.com/office/drawing/2012/chart" uri="{CE6537A1-D6FC-4f65-9D91-7224C49458BB}"/>
                <c:ext xmlns:c16="http://schemas.microsoft.com/office/drawing/2014/chart" uri="{C3380CC4-5D6E-409C-BE32-E72D297353CC}">
                  <c16:uniqueId val="{00000035-AB58-4BBE-AB9F-305CDA251DB9}"/>
                </c:ext>
              </c:extLst>
            </c:dLbl>
            <c:dLbl>
              <c:idx val="2"/>
              <c:delete val="1"/>
              <c:extLst>
                <c:ext xmlns:c15="http://schemas.microsoft.com/office/drawing/2012/chart" uri="{CE6537A1-D6FC-4f65-9D91-7224C49458BB}"/>
                <c:ext xmlns:c16="http://schemas.microsoft.com/office/drawing/2014/chart" uri="{C3380CC4-5D6E-409C-BE32-E72D297353CC}">
                  <c16:uniqueId val="{00000036-AB58-4BBE-AB9F-305CDA251DB9}"/>
                </c:ext>
              </c:extLst>
            </c:dLbl>
            <c:dLbl>
              <c:idx val="3"/>
              <c:delete val="1"/>
              <c:extLst>
                <c:ext xmlns:c15="http://schemas.microsoft.com/office/drawing/2012/chart" uri="{CE6537A1-D6FC-4f65-9D91-7224C49458BB}"/>
                <c:ext xmlns:c16="http://schemas.microsoft.com/office/drawing/2014/chart" uri="{C3380CC4-5D6E-409C-BE32-E72D297353CC}">
                  <c16:uniqueId val="{00000037-AB58-4BBE-AB9F-305CDA251DB9}"/>
                </c:ext>
              </c:extLst>
            </c:dLbl>
            <c:dLbl>
              <c:idx val="4"/>
              <c:delete val="1"/>
              <c:extLst>
                <c:ext xmlns:c15="http://schemas.microsoft.com/office/drawing/2012/chart" uri="{CE6537A1-D6FC-4f65-9D91-7224C49458BB}"/>
                <c:ext xmlns:c16="http://schemas.microsoft.com/office/drawing/2014/chart" uri="{C3380CC4-5D6E-409C-BE32-E72D297353CC}">
                  <c16:uniqueId val="{00000038-AB58-4BBE-AB9F-305CDA251DB9}"/>
                </c:ext>
              </c:extLst>
            </c:dLbl>
            <c:dLbl>
              <c:idx val="5"/>
              <c:delete val="1"/>
              <c:extLst>
                <c:ext xmlns:c15="http://schemas.microsoft.com/office/drawing/2012/chart" uri="{CE6537A1-D6FC-4f65-9D91-7224C49458BB}"/>
                <c:ext xmlns:c16="http://schemas.microsoft.com/office/drawing/2014/chart" uri="{C3380CC4-5D6E-409C-BE32-E72D297353CC}">
                  <c16:uniqueId val="{00000039-AB58-4BBE-AB9F-305CDA251DB9}"/>
                </c:ext>
              </c:extLst>
            </c:dLbl>
            <c:dLbl>
              <c:idx val="6"/>
              <c:layout>
                <c:manualLayout>
                  <c:x val="1.0744057617147508E-2"/>
                  <c:y val="-5.6199793207667237E-3"/>
                </c:manualLayout>
              </c:layout>
              <c:tx>
                <c:strRef>
                  <c:f>Slide44_Datenblatt!$A$5</c:f>
                  <c:strCache>
                    <c:ptCount val="1"/>
                    <c:pt idx="0">
                      <c:v>Kurzfristige Verbindlichkeiten</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{EB37706F-28FF-4A61-9970-2A53D5BE085C}</c15:txfldGUID>
                      <c15:f>Slide44_Datenblatt!$A$5</c15:f>
                      <c15:dlblFieldTableCache>
                        <c:ptCount val="1"/>
                        <c:pt idx="0">
                          <c:v>Kurzfristige Verbindlichkeiten</c:v>
                        </c:pt>
                      </c15:dlblFieldTableCache>
                    </c15:dlblFTEntry>
                  </c15:dlblFieldTable>
                  <c15:showDataLabelsRange val="0"/>
                </c:ext>
                <c:ext xmlns:c16="http://schemas.microsoft.com/office/drawing/2014/chart" uri="{C3380CC4-5D6E-409C-BE32-E72D297353CC}">
                  <c16:uniqueId val="{0000003A-AB58-4BBE-AB9F-305CDA251DB9}"/>
                </c:ext>
              </c:extLst>
            </c:dLbl>
            <c:dLbl>
              <c:idx val="7"/>
              <c:delete val="1"/>
              <c:extLst>
                <c:ext xmlns:c15="http://schemas.microsoft.com/office/drawing/2012/chart" uri="{CE6537A1-D6FC-4f65-9D91-7224C49458BB}"/>
                <c:ext xmlns:c16="http://schemas.microsoft.com/office/drawing/2014/chart" uri="{C3380CC4-5D6E-409C-BE32-E72D297353CC}">
                  <c16:uniqueId val="{0000003B-AB58-4BBE-AB9F-305CDA251DB9}"/>
                </c:ext>
              </c:extLst>
            </c:dLbl>
            <c:dLbl>
              <c:idx val="8"/>
              <c:delete val="1"/>
              <c:extLst>
                <c:ext xmlns:c15="http://schemas.microsoft.com/office/drawing/2012/chart" uri="{CE6537A1-D6FC-4f65-9D91-7224C49458BB}"/>
                <c:ext xmlns:c16="http://schemas.microsoft.com/office/drawing/2014/chart" uri="{C3380CC4-5D6E-409C-BE32-E72D297353CC}">
                  <c16:uniqueId val="{0000003C-AB58-4BBE-AB9F-305CDA251DB9}"/>
                </c:ext>
              </c:extLst>
            </c:dLbl>
            <c:dLbl>
              <c:idx val="9"/>
              <c:delete val="1"/>
              <c:extLst>
                <c:ext xmlns:c15="http://schemas.microsoft.com/office/drawing/2012/chart" uri="{CE6537A1-D6FC-4f65-9D91-7224C49458BB}"/>
                <c:ext xmlns:c16="http://schemas.microsoft.com/office/drawing/2014/chart" uri="{C3380CC4-5D6E-409C-BE32-E72D297353CC}">
                  <c16:uniqueId val="{0000003D-AB58-4BBE-AB9F-305CDA251DB9}"/>
                </c:ext>
              </c:extLst>
            </c:dLbl>
            <c:dLbl>
              <c:idx val="10"/>
              <c:delete val="1"/>
              <c:extLst>
                <c:ext xmlns:c15="http://schemas.microsoft.com/office/drawing/2012/chart" uri="{CE6537A1-D6FC-4f65-9D91-7224C49458BB}"/>
                <c:ext xmlns:c16="http://schemas.microsoft.com/office/drawing/2014/chart" uri="{C3380CC4-5D6E-409C-BE32-E72D297353CC}">
                  <c16:uniqueId val="{0000003E-AB58-4BBE-AB9F-305CDA251DB9}"/>
                </c:ext>
              </c:extLst>
            </c:dLbl>
            <c:dLbl>
              <c:idx val="11"/>
              <c:delete val="1"/>
              <c:extLst>
                <c:ext xmlns:c15="http://schemas.microsoft.com/office/drawing/2012/chart" uri="{CE6537A1-D6FC-4f65-9D91-7224C49458BB}"/>
                <c:ext xmlns:c16="http://schemas.microsoft.com/office/drawing/2014/chart" uri="{C3380CC4-5D6E-409C-BE32-E72D297353CC}">
                  <c16:uniqueId val="{0000003F-AB58-4BBE-AB9F-305CDA251DB9}"/>
                </c:ext>
              </c:extLst>
            </c:dLbl>
            <c:dLbl>
              <c:idx val="12"/>
              <c:delete val="1"/>
              <c:extLst>
                <c:ext xmlns:c15="http://schemas.microsoft.com/office/drawing/2012/chart" uri="{CE6537A1-D6FC-4f65-9D91-7224C49458BB}"/>
                <c:ext xmlns:c16="http://schemas.microsoft.com/office/drawing/2014/chart" uri="{C3380CC4-5D6E-409C-BE32-E72D297353CC}">
                  <c16:uniqueId val="{00000040-AB58-4BBE-AB9F-305CDA251DB9}"/>
                </c:ext>
              </c:extLst>
            </c:dLbl>
            <c:dLbl>
              <c:idx val="13"/>
              <c:tx>
                <c:strRef>
                  <c:f>Slide44_Datenblatt!$A$6</c:f>
                  <c:strCache>
                    <c:ptCount val="1"/>
                    <c:pt idx="0">
                      <c:v>Umsatzerlöse</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{52C53411-C1E9-42E3-A2DB-649C4A43294C}</c15:txfldGUID>
                      <c15:f>Slide44_Datenblatt!$A$6</c15:f>
                      <c15:dlblFieldTableCache>
                        <c:ptCount val="1"/>
                        <c:pt idx="0">
                          <c:v>Umsatzerlöse</c:v>
                        </c:pt>
                      </c15:dlblFieldTableCache>
                    </c15:dlblFTEntry>
                  </c15:dlblFieldTable>
                  <c15:showDataLabelsRange val="0"/>
                </c:ext>
                <c:ext xmlns:c16="http://schemas.microsoft.com/office/drawing/2014/chart" uri="{C3380CC4-5D6E-409C-BE32-E72D297353CC}">
                  <c16:uniqueId val="{00000041-AB58-4BBE-AB9F-305CDA251DB9}"/>
                </c:ext>
              </c:extLst>
            </c:dLbl>
            <c:dLbl>
              <c:idx val="14"/>
              <c:delete val="1"/>
              <c:extLst>
                <c:ext xmlns:c15="http://schemas.microsoft.com/office/drawing/2012/chart" uri="{CE6537A1-D6FC-4f65-9D91-7224C49458BB}"/>
                <c:ext xmlns:c16="http://schemas.microsoft.com/office/drawing/2014/chart" uri="{C3380CC4-5D6E-409C-BE32-E72D297353CC}">
                  <c16:uniqueId val="{00000042-AB58-4BBE-AB9F-305CDA251DB9}"/>
                </c:ext>
              </c:extLst>
            </c:dLbl>
            <c:dLbl>
              <c:idx val="15"/>
              <c:delete val="1"/>
              <c:extLst>
                <c:ext xmlns:c15="http://schemas.microsoft.com/office/drawing/2012/chart" uri="{CE6537A1-D6FC-4f65-9D91-7224C49458BB}"/>
                <c:ext xmlns:c16="http://schemas.microsoft.com/office/drawing/2014/chart" uri="{C3380CC4-5D6E-409C-BE32-E72D297353CC}">
                  <c16:uniqueId val="{00000043-AB58-4BBE-AB9F-305CDA251DB9}"/>
                </c:ext>
              </c:extLst>
            </c:dLbl>
            <c:dLbl>
              <c:idx val="16"/>
              <c:delete val="1"/>
              <c:extLst>
                <c:ext xmlns:c15="http://schemas.microsoft.com/office/drawing/2012/chart" uri="{CE6537A1-D6FC-4f65-9D91-7224C49458BB}"/>
                <c:ext xmlns:c16="http://schemas.microsoft.com/office/drawing/2014/chart" uri="{C3380CC4-5D6E-409C-BE32-E72D297353CC}">
                  <c16:uniqueId val="{00000044-AB58-4BBE-AB9F-305CDA251DB9}"/>
                </c:ext>
              </c:extLst>
            </c:dLbl>
            <c:dLbl>
              <c:idx val="17"/>
              <c:delete val="1"/>
              <c:extLst>
                <c:ext xmlns:c15="http://schemas.microsoft.com/office/drawing/2012/chart" uri="{CE6537A1-D6FC-4f65-9D91-7224C49458BB}"/>
                <c:ext xmlns:c16="http://schemas.microsoft.com/office/drawing/2014/chart" uri="{C3380CC4-5D6E-409C-BE32-E72D297353CC}">
                  <c16:uniqueId val="{00000045-AB58-4BBE-AB9F-305CDA251DB9}"/>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Slide44_Datenblatt!$O$61:$O$78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Slide44_Datenblatt!$P$61:$P$78</c:f>
              <c:numCache>
                <c:formatCode>#,##0</c:formatCode>
                <c:ptCount val="18"/>
                <c:pt idx="0">
                  <c:v>-1159075.75</c:v>
                </c:pt>
                <c:pt idx="1">
                  <c:v>-1159075.75</c:v>
                </c:pt>
                <c:pt idx="2">
                  <c:v>-1159075.75</c:v>
                </c:pt>
                <c:pt idx="3">
                  <c:v>-1159075.75</c:v>
                </c:pt>
                <c:pt idx="4">
                  <c:v>-1159075.75</c:v>
                </c:pt>
                <c:pt idx="5">
                  <c:v>-1159075.75</c:v>
                </c:pt>
                <c:pt idx="6">
                  <c:v>-1159075.75</c:v>
                </c:pt>
                <c:pt idx="7">
                  <c:v>-1159075.75</c:v>
                </c:pt>
                <c:pt idx="8">
                  <c:v>-1159075.75</c:v>
                </c:pt>
                <c:pt idx="9">
                  <c:v>-1159075.75</c:v>
                </c:pt>
                <c:pt idx="10">
                  <c:v>-1159075.75</c:v>
                </c:pt>
                <c:pt idx="11">
                  <c:v>-1159075.75</c:v>
                </c:pt>
                <c:pt idx="12">
                  <c:v>-1159075.75</c:v>
                </c:pt>
                <c:pt idx="13">
                  <c:v>-1159075.75</c:v>
                </c:pt>
                <c:pt idx="14">
                  <c:v>-1159075.75</c:v>
                </c:pt>
                <c:pt idx="15">
                  <c:v>-1159075.75</c:v>
                </c:pt>
                <c:pt idx="16">
                  <c:v>-1159075.75</c:v>
                </c:pt>
                <c:pt idx="17">
                  <c:v>-1159075.75</c:v>
                </c:pt>
              </c:numCache>
            </c:numRef>
          </c:yVal>
          <c:smooth val="0"/>
          <c:extLst>
            <c:ext xmlns:c16="http://schemas.microsoft.com/office/drawing/2014/chart" uri="{C3380CC4-5D6E-409C-BE32-E72D297353CC}">
              <c16:uniqueId val="{00000046-AB58-4BBE-AB9F-305CDA251DB9}"/>
            </c:ext>
          </c:extLst>
        </c:ser>
        <c:dLbls>
          <c:showLegendKey val="0"/>
          <c:showVal val="0"/>
          <c:showCatName val="0"/>
          <c:showSerName val="0"/>
          <c:showPercent val="0"/>
          <c:showBubbleSize val="0"/>
        </c:dLbls>
        <c:axId val="326005504"/>
        <c:axId val="326007040"/>
      </c:scatterChart>
      <c:catAx>
        <c:axId val="325977600"/>
        <c:scaling>
          <c:orientation val="minMax"/>
        </c:scaling>
        <c:delete val="1"/>
        <c:axPos val="b"/>
        <c:numFmt formatCode="General" sourceLinked="0"/>
        <c:majorTickMark val="out"/>
        <c:minorTickMark val="none"/>
        <c:tickLblPos val="nextTo"/>
        <c:crossAx val="325979136"/>
        <c:crosses val="autoZero"/>
        <c:auto val="0"/>
        <c:lblAlgn val="ctr"/>
        <c:lblOffset val="100"/>
        <c:noMultiLvlLbl val="0"/>
      </c:catAx>
      <c:valAx>
        <c:axId val="325979136"/>
        <c:scaling>
          <c:orientation val="minMax"/>
        </c:scaling>
        <c:delete val="1"/>
        <c:axPos val="l"/>
        <c:numFmt formatCode="General" sourceLinked="1"/>
        <c:majorTickMark val="out"/>
        <c:minorTickMark val="none"/>
        <c:tickLblPos val="nextTo"/>
        <c:crossAx val="325977600"/>
        <c:crosses val="autoZero"/>
        <c:crossBetween val="between"/>
      </c:valAx>
      <c:catAx>
        <c:axId val="326005504"/>
        <c:scaling>
          <c:orientation val="minMax"/>
        </c:scaling>
        <c:delete val="1"/>
        <c:axPos val="b"/>
        <c:majorTickMark val="out"/>
        <c:minorTickMark val="none"/>
        <c:tickLblPos val="nextTo"/>
        <c:crossAx val="326007040"/>
        <c:crosses val="autoZero"/>
        <c:auto val="1"/>
        <c:lblAlgn val="ctr"/>
        <c:lblOffset val="100"/>
        <c:noMultiLvlLbl val="0"/>
      </c:catAx>
      <c:valAx>
        <c:axId val="326007040"/>
        <c:scaling>
          <c:orientation val="minMax"/>
        </c:scaling>
        <c:delete val="1"/>
        <c:axPos val="r"/>
        <c:numFmt formatCode="General" sourceLinked="1"/>
        <c:majorTickMark val="out"/>
        <c:minorTickMark val="none"/>
        <c:tickLblPos val="nextTo"/>
        <c:crossAx val="326005504"/>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5613486270420578E-3"/>
          <c:y val="8.9786756453423128E-3"/>
          <c:w val="0.99443867570972544"/>
          <c:h val="0.99102138903805159"/>
        </c:manualLayout>
      </c:layout>
      <c:barChart>
        <c:barDir val="col"/>
        <c:grouping val="clustered"/>
        <c:varyColors val="0"/>
        <c:ser>
          <c:idx val="0"/>
          <c:order val="0"/>
          <c:tx>
            <c:strRef>
              <c:f>Slide45_Datenblatt!$A$50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BD3A-43E0-B04A-8055957A23ED}"/>
              </c:ext>
            </c:extLst>
          </c:dPt>
          <c:dPt>
            <c:idx val="1"/>
            <c:invertIfNegative val="0"/>
            <c:bubble3D val="0"/>
            <c:extLst>
              <c:ext xmlns:c16="http://schemas.microsoft.com/office/drawing/2014/chart" uri="{C3380CC4-5D6E-409C-BE32-E72D297353CC}">
                <c16:uniqueId val="{00000002-BD3A-43E0-B04A-8055957A23ED}"/>
              </c:ext>
            </c:extLst>
          </c:dPt>
          <c:dPt>
            <c:idx val="2"/>
            <c:invertIfNegative val="0"/>
            <c:bubble3D val="0"/>
            <c:spPr>
              <a:solidFill>
                <a:srgbClr val="4848FF"/>
              </a:solidFill>
              <a:ln w="25400">
                <a:noFill/>
              </a:ln>
            </c:spPr>
            <c:extLst>
              <c:ext xmlns:c16="http://schemas.microsoft.com/office/drawing/2014/chart" uri="{C3380CC4-5D6E-409C-BE32-E72D297353CC}">
                <c16:uniqueId val="{00000004-BD3A-43E0-B04A-8055957A23ED}"/>
              </c:ext>
            </c:extLst>
          </c:dPt>
          <c:dLbls>
            <c:dLbl>
              <c:idx val="0"/>
              <c:tx>
                <c:strRef>
                  <c:f>Slide45_Datenblatt!$E$50</c:f>
                  <c:strCache>
                    <c:ptCount val="1"/>
                    <c:pt idx="0">
                      <c:v>4,5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{4949253D-4F90-441E-A2EE-1DB46A997933}</c15:txfldGUID>
                      <c15:f>Slide45_Datenblatt!$E$50</c15:f>
                      <c15:dlblFieldTableCache>
                        <c:ptCount val="1"/>
                        <c:pt idx="0">
                          <c:v>4,5</c:v>
                        </c:pt>
                      </c15:dlblFieldTableCache>
                    </c15:dlblFTEntry>
                  </c15:dlblFieldTable>
                  <c15:showDataLabelsRange val="0"/>
                </c:ext>
                <c:ext xmlns:c16="http://schemas.microsoft.com/office/drawing/2014/chart" uri="{C3380CC4-5D6E-409C-BE32-E72D297353CC}">
                  <c16:uniqueId val="{00000001-BD3A-43E0-B04A-8055957A23ED}"/>
                </c:ext>
              </c:extLst>
            </c:dLbl>
            <c:dLbl>
              <c:idx val="1"/>
              <c:tx>
                <c:strRef>
                  <c:f>Slide45_Datenblatt!$F$50</c:f>
                  <c:strCache>
                    <c:ptCount val="1"/>
                    <c:pt idx="0">
                      <c:v>161,3</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{93BAF668-EB0D-43FD-A184-6607FB3937EA}</c15:txfldGUID>
                      <c15:f>Slide45_Datenblatt!$F$50</c15:f>
                      <c15:dlblFieldTableCache>
                        <c:ptCount val="1"/>
                        <c:pt idx="0">
                          <c:v>161,3</c:v>
                        </c:pt>
                      </c15:dlblFieldTableCache>
                    </c15:dlblFTEntry>
                  </c15:dlblFieldTable>
                  <c15:showDataLabelsRange val="0"/>
                </c:ext>
                <c:ext xmlns:c16="http://schemas.microsoft.com/office/drawing/2014/chart" uri="{C3380CC4-5D6E-409C-BE32-E72D297353CC}">
                  <c16:uniqueId val="{00000002-BD3A-43E0-B04A-8055957A23ED}"/>
                </c:ext>
              </c:extLst>
            </c:dLbl>
            <c:dLbl>
              <c:idx val="2"/>
              <c:tx>
                <c:strRef>
                  <c:f>Slide45_Datenblatt!$G$50</c:f>
                  <c:strCache>
                    <c:ptCount val="1"/>
                    <c:pt idx="0">
                      <c:v>3.550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{91545C5E-73BE-4116-8E2E-E3F27FB8A57B}</c15:txfldGUID>
                      <c15:f>Slide45_Datenblatt!$G$50</c15:f>
                      <c15:dlblFieldTableCache>
                        <c:ptCount val="1"/>
                        <c:pt idx="0">
                          <c:v>3.550</c:v>
                        </c:pt>
                      </c15:dlblFieldTableCache>
                    </c15:dlblFTEntry>
                  </c15:dlblFieldTable>
                  <c15:showDataLabelsRange val="0"/>
                </c:ext>
                <c:ext xmlns:c16="http://schemas.microsoft.com/office/drawing/2014/chart" uri="{C3380CC4-5D6E-409C-BE32-E72D297353CC}">
                  <c16:uniqueId val="{00000004-BD3A-43E0-B04A-8055957A23ED}"/>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Slide45_Datenblatt!$B$49:$D$49</c:f>
              <c:strCache>
                <c:ptCount val="3"/>
                <c:pt idx="0">
                  <c:v>Quote Verbindlichkeiten aus LuL in %</c:v>
                </c:pt>
                <c:pt idx="1">
                  <c:v>Verbindlichkeiten aus LuL</c:v>
                </c:pt>
                <c:pt idx="2">
                  <c:v>Bilanzsumme (ratingorientiert)</c:v>
                </c:pt>
              </c:strCache>
            </c:strRef>
          </c:cat>
          <c:val>
            <c:numRef>
              <c:f>Slide45_Datenblatt!$I$50:$K$50</c:f>
              <c:numCache>
                <c:formatCode>General</c:formatCode>
                <c:ptCount val="3"/>
                <c:pt idx="0">
                  <c:v>2279456.9420084865</c:v>
                </c:pt>
                <c:pt idx="1">
                  <c:v>161268</c:v>
                </c:pt>
                <c:pt idx="2">
                  <c:v>3549727</c:v>
                </c:pt>
              </c:numCache>
            </c:numRef>
          </c:val>
          <c:extLst>
            <c:ext xmlns:c16="http://schemas.microsoft.com/office/drawing/2014/chart" uri="{C3380CC4-5D6E-409C-BE32-E72D297353CC}">
              <c16:uniqueId val="{00000005-BD3A-43E0-B04A-8055957A23ED}"/>
            </c:ext>
          </c:extLst>
        </c:ser>
        <c:ser>
          <c:idx val="2"/>
          <c:order val="1"/>
          <c:tx>
            <c:strRef>
              <c:f>Slide45_Datenblatt!$A$51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7-BD3A-43E0-B04A-8055957A23ED}"/>
              </c:ext>
            </c:extLst>
          </c:dPt>
          <c:dPt>
            <c:idx val="1"/>
            <c:invertIfNegative val="0"/>
            <c:bubble3D val="0"/>
            <c:extLst>
              <c:ext xmlns:c16="http://schemas.microsoft.com/office/drawing/2014/chart" uri="{C3380CC4-5D6E-409C-BE32-E72D297353CC}">
                <c16:uniqueId val="{00000008-BD3A-43E0-B04A-8055957A23ED}"/>
              </c:ext>
            </c:extLst>
          </c:dPt>
          <c:dPt>
            <c:idx val="2"/>
            <c:invertIfNegative val="0"/>
            <c:bubble3D val="0"/>
            <c:spPr>
              <a:solidFill>
                <a:srgbClr val="4848FF"/>
              </a:solidFill>
              <a:ln w="25400">
                <a:noFill/>
              </a:ln>
            </c:spPr>
            <c:extLst>
              <c:ext xmlns:c16="http://schemas.microsoft.com/office/drawing/2014/chart" uri="{C3380CC4-5D6E-409C-BE32-E72D297353CC}">
                <c16:uniqueId val="{0000000A-BD3A-43E0-B04A-8055957A23ED}"/>
              </c:ext>
            </c:extLst>
          </c:dPt>
          <c:dLbls>
            <c:dLbl>
              <c:idx val="0"/>
              <c:tx>
                <c:strRef>
                  <c:f>Slide45_Datenblatt!$E$51</c:f>
                  <c:strCache>
                    <c:ptCount val="1"/>
                    <c:pt idx="0">
                      <c:v>4,8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{2C19155E-35EF-4AE6-8A25-5BDE98AFC357}</c15:txfldGUID>
                      <c15:f>Slide45_Datenblatt!$E$51</c15:f>
                      <c15:dlblFieldTableCache>
                        <c:ptCount val="1"/>
                        <c:pt idx="0">
                          <c:v>4,8</c:v>
                        </c:pt>
                      </c15:dlblFieldTableCache>
                    </c15:dlblFTEntry>
                  </c15:dlblFieldTable>
                  <c15:showDataLabelsRange val="0"/>
                </c:ext>
                <c:ext xmlns:c16="http://schemas.microsoft.com/office/drawing/2014/chart" uri="{C3380CC4-5D6E-409C-BE32-E72D297353CC}">
                  <c16:uniqueId val="{00000007-BD3A-43E0-B04A-8055957A23ED}"/>
                </c:ext>
              </c:extLst>
            </c:dLbl>
            <c:dLbl>
              <c:idx val="1"/>
              <c:tx>
                <c:strRef>
                  <c:f>Slide45_Datenblatt!$F$51</c:f>
                  <c:strCache>
                    <c:ptCount val="1"/>
                    <c:pt idx="0">
                      <c:v>168,3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{D0B83D36-C6DD-4779-9BBD-11263D02EB13}</c15:txfldGUID>
                      <c15:f>Slide45_Datenblatt!$F$51</c15:f>
                      <c15:dlblFieldTableCache>
                        <c:ptCount val="1"/>
                        <c:pt idx="0">
                          <c:v>168,3</c:v>
                        </c:pt>
                      </c15:dlblFieldTableCache>
                    </c15:dlblFTEntry>
                  </c15:dlblFieldTable>
                  <c15:showDataLabelsRange val="0"/>
                </c:ext>
                <c:ext xmlns:c16="http://schemas.microsoft.com/office/drawing/2014/chart" uri="{C3380CC4-5D6E-409C-BE32-E72D297353CC}">
                  <c16:uniqueId val="{00000008-BD3A-43E0-B04A-8055957A23ED}"/>
                </c:ext>
              </c:extLst>
            </c:dLbl>
            <c:dLbl>
              <c:idx val="2"/>
              <c:tx>
                <c:strRef>
                  <c:f>Slide45_Datenblatt!$G$51</c:f>
                  <c:strCache>
                    <c:ptCount val="1"/>
                    <c:pt idx="0">
                      <c:v>3.520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{D73DCBEF-3768-421D-B885-A99782A54B9E}</c15:txfldGUID>
                      <c15:f>Slide45_Datenblatt!$G$51</c15:f>
                      <c15:dlblFieldTableCache>
                        <c:ptCount val="1"/>
                        <c:pt idx="0">
                          <c:v>3.520</c:v>
                        </c:pt>
                      </c15:dlblFieldTableCache>
                    </c15:dlblFTEntry>
                  </c15:dlblFieldTable>
                  <c15:showDataLabelsRange val="0"/>
                </c:ext>
                <c:ext xmlns:c16="http://schemas.microsoft.com/office/drawing/2014/chart" uri="{C3380CC4-5D6E-409C-BE32-E72D297353CC}">
                  <c16:uniqueId val="{0000000A-BD3A-43E0-B04A-8055957A23ED}"/>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Slide45_Datenblatt!$B$49:$D$49</c:f>
              <c:strCache>
                <c:ptCount val="3"/>
                <c:pt idx="0">
                  <c:v>Quote Verbindlichkeiten aus LuL in %</c:v>
                </c:pt>
                <c:pt idx="1">
                  <c:v>Verbindlichkeiten aus LuL</c:v>
                </c:pt>
                <c:pt idx="2">
                  <c:v>Bilanzsumme (ratingorientiert)</c:v>
                </c:pt>
              </c:strCache>
            </c:strRef>
          </c:cat>
          <c:val>
            <c:numRef>
              <c:f>Slide45_Datenblatt!$I$51:$K$51</c:f>
              <c:numCache>
                <c:formatCode>General</c:formatCode>
                <c:ptCount val="3"/>
                <c:pt idx="0">
                  <c:v>2399956.8684582743</c:v>
                </c:pt>
                <c:pt idx="1">
                  <c:v>168260</c:v>
                </c:pt>
                <c:pt idx="2">
                  <c:v>3519633</c:v>
                </c:pt>
              </c:numCache>
            </c:numRef>
          </c:val>
          <c:extLst>
            <c:ext xmlns:c16="http://schemas.microsoft.com/office/drawing/2014/chart" uri="{C3380CC4-5D6E-409C-BE32-E72D297353CC}">
              <c16:uniqueId val="{0000000B-BD3A-43E0-B04A-8055957A23ED}"/>
            </c:ext>
          </c:extLst>
        </c:ser>
        <c:ser>
          <c:idx val="1"/>
          <c:order val="2"/>
          <c:tx>
            <c:strRef>
              <c:f>Slide45_Datenblatt!$A$52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D-BD3A-43E0-B04A-8055957A23ED}"/>
              </c:ext>
            </c:extLst>
          </c:dPt>
          <c:dPt>
            <c:idx val="1"/>
            <c:invertIfNegative val="0"/>
            <c:bubble3D val="0"/>
            <c:extLst>
              <c:ext xmlns:c16="http://schemas.microsoft.com/office/drawing/2014/chart" uri="{C3380CC4-5D6E-409C-BE32-E72D297353CC}">
                <c16:uniqueId val="{0000000E-BD3A-43E0-B04A-8055957A23ED}"/>
              </c:ext>
            </c:extLst>
          </c:dPt>
          <c:dPt>
            <c:idx val="2"/>
            <c:invertIfNegative val="0"/>
            <c:bubble3D val="0"/>
            <c:spPr>
              <a:solidFill>
                <a:srgbClr val="4848FF"/>
              </a:solidFill>
              <a:ln w="25400">
                <a:noFill/>
              </a:ln>
            </c:spPr>
            <c:extLst>
              <c:ext xmlns:c16="http://schemas.microsoft.com/office/drawing/2014/chart" uri="{C3380CC4-5D6E-409C-BE32-E72D297353CC}">
                <c16:uniqueId val="{00000010-BD3A-43E0-B04A-8055957A23ED}"/>
              </c:ext>
            </c:extLst>
          </c:dPt>
          <c:dLbls>
            <c:dLbl>
              <c:idx val="0"/>
              <c:tx>
                <c:strRef>
                  <c:f>Slide45_Datenblatt!$E$52</c:f>
                  <c:strCache>
                    <c:ptCount val="1"/>
                    <c:pt idx="0">
                      <c:v>5,4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{B1B952C1-487E-4192-BC88-2C238181D13D}</c15:txfldGUID>
                      <c15:f>Slide45_Datenblatt!$E$52</c15:f>
                      <c15:dlblFieldTableCache>
                        <c:ptCount val="1"/>
                        <c:pt idx="0">
                          <c:v>5,4</c:v>
                        </c:pt>
                      </c15:dlblFieldTableCache>
                    </c15:dlblFTEntry>
                  </c15:dlblFieldTable>
                  <c15:showDataLabelsRange val="0"/>
                </c:ext>
                <c:ext xmlns:c16="http://schemas.microsoft.com/office/drawing/2014/chart" uri="{C3380CC4-5D6E-409C-BE32-E72D297353CC}">
                  <c16:uniqueId val="{0000000D-BD3A-43E0-B04A-8055957A23ED}"/>
                </c:ext>
              </c:extLst>
            </c:dLbl>
            <c:dLbl>
              <c:idx val="1"/>
              <c:tx>
                <c:strRef>
                  <c:f>Slide45_Datenblatt!$F$52</c:f>
                  <c:strCache>
                    <c:ptCount val="1"/>
                    <c:pt idx="0">
                      <c:v>161,7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{8F10E669-666F-4979-B77E-502CA9AD94FA}</c15:txfldGUID>
                      <c15:f>Slide45_Datenblatt!$F$52</c15:f>
                      <c15:dlblFieldTableCache>
                        <c:ptCount val="1"/>
                        <c:pt idx="0">
                          <c:v>161,7</c:v>
                        </c:pt>
                      </c15:dlblFieldTableCache>
                    </c15:dlblFTEntry>
                  </c15:dlblFieldTable>
                  <c15:showDataLabelsRange val="0"/>
                </c:ext>
                <c:ext xmlns:c16="http://schemas.microsoft.com/office/drawing/2014/chart" uri="{C3380CC4-5D6E-409C-BE32-E72D297353CC}">
                  <c16:uniqueId val="{0000000E-BD3A-43E0-B04A-8055957A23ED}"/>
                </c:ext>
              </c:extLst>
            </c:dLbl>
            <c:dLbl>
              <c:idx val="2"/>
              <c:tx>
                <c:strRef>
                  <c:f>Slide45_Datenblatt!$G$52</c:f>
                  <c:strCache>
                    <c:ptCount val="1"/>
                    <c:pt idx="0">
                      <c:v>3.009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{14C0EC5E-636D-467C-A8BE-0A296865569C}</c15:txfldGUID>
                      <c15:f>Slide45_Datenblatt!$G$52</c15:f>
                      <c15:dlblFieldTableCache>
                        <c:ptCount val="1"/>
                        <c:pt idx="0">
                          <c:v>3.009</c:v>
                        </c:pt>
                      </c15:dlblFieldTableCache>
                    </c15:dlblFTEntry>
                  </c15:dlblFieldTable>
                  <c15:showDataLabelsRange val="0"/>
                </c:ext>
                <c:ext xmlns:c16="http://schemas.microsoft.com/office/drawing/2014/chart" uri="{C3380CC4-5D6E-409C-BE32-E72D297353CC}">
                  <c16:uniqueId val="{00000010-BD3A-43E0-B04A-8055957A23ED}"/>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Slide45_Datenblatt!$B$49:$D$49</c:f>
              <c:strCache>
                <c:ptCount val="3"/>
                <c:pt idx="0">
                  <c:v>Quote Verbindlichkeiten aus LuL in %</c:v>
                </c:pt>
                <c:pt idx="1">
                  <c:v>Verbindlichkeiten aus LuL</c:v>
                </c:pt>
                <c:pt idx="2">
                  <c:v>Bilanzsumme (ratingorientiert)</c:v>
                </c:pt>
              </c:strCache>
            </c:strRef>
          </c:cat>
          <c:val>
            <c:numRef>
              <c:f>Slide45_Datenblatt!$I$52:$K$52</c:f>
              <c:numCache>
                <c:formatCode>General</c:formatCode>
                <c:ptCount val="3"/>
                <c:pt idx="0">
                  <c:v>2696185.8543140027</c:v>
                </c:pt>
                <c:pt idx="1">
                  <c:v>161708</c:v>
                </c:pt>
                <c:pt idx="2">
                  <c:v>3009238</c:v>
                </c:pt>
              </c:numCache>
            </c:numRef>
          </c:val>
          <c:extLst>
            <c:ext xmlns:c16="http://schemas.microsoft.com/office/drawing/2014/chart" uri="{C3380CC4-5D6E-409C-BE32-E72D297353CC}">
              <c16:uniqueId val="{00000011-BD3A-43E0-B04A-8055957A23ED}"/>
            </c:ext>
          </c:extLst>
        </c:ser>
        <c:ser>
          <c:idx val="3"/>
          <c:order val="3"/>
          <c:tx>
            <c:strRef>
              <c:f>Slide45_Datenblatt!$A$53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3-BD3A-43E0-B04A-8055957A23ED}"/>
              </c:ext>
            </c:extLst>
          </c:dPt>
          <c:dPt>
            <c:idx val="1"/>
            <c:invertIfNegative val="0"/>
            <c:bubble3D val="0"/>
            <c:extLst>
              <c:ext xmlns:c16="http://schemas.microsoft.com/office/drawing/2014/chart" uri="{C3380CC4-5D6E-409C-BE32-E72D297353CC}">
                <c16:uniqueId val="{00000014-BD3A-43E0-B04A-8055957A23ED}"/>
              </c:ext>
            </c:extLst>
          </c:dPt>
          <c:dPt>
            <c:idx val="2"/>
            <c:invertIfNegative val="0"/>
            <c:bubble3D val="0"/>
            <c:spPr>
              <a:solidFill>
                <a:srgbClr val="4848FF"/>
              </a:solidFill>
              <a:ln w="25400">
                <a:noFill/>
              </a:ln>
            </c:spPr>
            <c:extLst>
              <c:ext xmlns:c16="http://schemas.microsoft.com/office/drawing/2014/chart" uri="{C3380CC4-5D6E-409C-BE32-E72D297353CC}">
                <c16:uniqueId val="{00000016-BD3A-43E0-B04A-8055957A23ED}"/>
              </c:ext>
            </c:extLst>
          </c:dPt>
          <c:dLbls>
            <c:dLbl>
              <c:idx val="0"/>
              <c:tx>
                <c:strRef>
                  <c:f>Slide45_Datenblatt!$E$53</c:f>
                  <c:strCache>
                    <c:ptCount val="1"/>
                    <c:pt idx="0">
                      <c:v>7,1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{A4511571-5292-4AE4-B54B-336337CA0358}</c15:txfldGUID>
                      <c15:f>Slide45_Datenblatt!$E$53</c15:f>
                      <c15:dlblFieldTableCache>
                        <c:ptCount val="1"/>
                        <c:pt idx="0">
                          <c:v>7,1</c:v>
                        </c:pt>
                      </c15:dlblFieldTableCache>
                    </c15:dlblFTEntry>
                  </c15:dlblFieldTable>
                  <c15:showDataLabelsRange val="0"/>
                </c:ext>
                <c:ext xmlns:c16="http://schemas.microsoft.com/office/drawing/2014/chart" uri="{C3380CC4-5D6E-409C-BE32-E72D297353CC}">
                  <c16:uniqueId val="{00000013-BD3A-43E0-B04A-8055957A23ED}"/>
                </c:ext>
              </c:extLst>
            </c:dLbl>
            <c:dLbl>
              <c:idx val="1"/>
              <c:tx>
                <c:strRef>
                  <c:f>Slide45_Datenblatt!$F$53</c:f>
                  <c:strCache>
                    <c:ptCount val="1"/>
                    <c:pt idx="0">
                      <c:v>212,1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{DB9A3AF7-FAC0-4560-88F2-A201CB3B6ADD}</c15:txfldGUID>
                      <c15:f>Slide45_Datenblatt!$F$53</c15:f>
                      <c15:dlblFieldTableCache>
                        <c:ptCount val="1"/>
                        <c:pt idx="0">
                          <c:v>212,1</c:v>
                        </c:pt>
                      </c15:dlblFieldTableCache>
                    </c15:dlblFTEntry>
                  </c15:dlblFieldTable>
                  <c15:showDataLabelsRange val="0"/>
                </c:ext>
                <c:ext xmlns:c16="http://schemas.microsoft.com/office/drawing/2014/chart" uri="{C3380CC4-5D6E-409C-BE32-E72D297353CC}">
                  <c16:uniqueId val="{00000014-BD3A-43E0-B04A-8055957A23ED}"/>
                </c:ext>
              </c:extLst>
            </c:dLbl>
            <c:dLbl>
              <c:idx val="2"/>
              <c:tx>
                <c:strRef>
                  <c:f>Slide45_Datenblatt!$G$53</c:f>
                  <c:strCache>
                    <c:ptCount val="1"/>
                    <c:pt idx="0">
                      <c:v>3.002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{81CDB5AA-46C0-4C82-8032-C1E1F95B9AE4}</c15:txfldGUID>
                      <c15:f>Slide45_Datenblatt!$G$53</c15:f>
                      <c15:dlblFieldTableCache>
                        <c:ptCount val="1"/>
                        <c:pt idx="0">
                          <c:v>3.002</c:v>
                        </c:pt>
                      </c15:dlblFieldTableCache>
                    </c15:dlblFTEntry>
                  </c15:dlblFieldTable>
                  <c15:showDataLabelsRange val="0"/>
                </c:ext>
                <c:ext xmlns:c16="http://schemas.microsoft.com/office/drawing/2014/chart" uri="{C3380CC4-5D6E-409C-BE32-E72D297353CC}">
                  <c16:uniqueId val="{00000016-BD3A-43E0-B04A-8055957A23ED}"/>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Slide45_Datenblatt!$B$49:$D$49</c:f>
              <c:strCache>
                <c:ptCount val="3"/>
                <c:pt idx="0">
                  <c:v>Quote Verbindlichkeiten aus LuL in %</c:v>
                </c:pt>
                <c:pt idx="1">
                  <c:v>Verbindlichkeiten aus LuL</c:v>
                </c:pt>
                <c:pt idx="2">
                  <c:v>Bilanzsumme (ratingorientiert)</c:v>
                </c:pt>
              </c:strCache>
            </c:strRef>
          </c:cat>
          <c:val>
            <c:numRef>
              <c:f>Slide45_Datenblatt!$I$53:$K$53</c:f>
              <c:numCache>
                <c:formatCode>General</c:formatCode>
                <c:ptCount val="3"/>
                <c:pt idx="0">
                  <c:v>3549727</c:v>
                </c:pt>
                <c:pt idx="1">
                  <c:v>212120</c:v>
                </c:pt>
                <c:pt idx="2">
                  <c:v>3002312</c:v>
                </c:pt>
              </c:numCache>
            </c:numRef>
          </c:val>
          <c:extLst>
            <c:ext xmlns:c16="http://schemas.microsoft.com/office/drawing/2014/chart" uri="{C3380CC4-5D6E-409C-BE32-E72D297353CC}">
              <c16:uniqueId val="{00000017-BD3A-43E0-B04A-8055957A23ED}"/>
            </c:ext>
          </c:extLst>
        </c:ser>
        <c:ser>
          <c:idx val="4"/>
          <c:order val="4"/>
          <c:tx>
            <c:strRef>
              <c:f>Slide45_Datenblatt!$A$54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9-BD3A-43E0-B04A-8055957A23ED}"/>
              </c:ext>
            </c:extLst>
          </c:dPt>
          <c:dPt>
            <c:idx val="1"/>
            <c:invertIfNegative val="0"/>
            <c:bubble3D val="0"/>
            <c:extLst>
              <c:ext xmlns:c16="http://schemas.microsoft.com/office/drawing/2014/chart" uri="{C3380CC4-5D6E-409C-BE32-E72D297353CC}">
                <c16:uniqueId val="{0000001A-BD3A-43E0-B04A-8055957A23ED}"/>
              </c:ext>
            </c:extLst>
          </c:dPt>
          <c:dPt>
            <c:idx val="2"/>
            <c:invertIfNegative val="0"/>
            <c:bubble3D val="0"/>
            <c:spPr>
              <a:solidFill>
                <a:srgbClr val="4848FF"/>
              </a:solidFill>
              <a:ln w="25400">
                <a:noFill/>
              </a:ln>
            </c:spPr>
            <c:extLst>
              <c:ext xmlns:c16="http://schemas.microsoft.com/office/drawing/2014/chart" uri="{C3380CC4-5D6E-409C-BE32-E72D297353CC}">
                <c16:uniqueId val="{0000001C-BD3A-43E0-B04A-8055957A23ED}"/>
              </c:ext>
            </c:extLst>
          </c:dPt>
          <c:dLbls>
            <c:dLbl>
              <c:idx val="0"/>
              <c:tx>
                <c:strRef>
                  <c:f>Slide45_Datenblatt!$E$54</c:f>
                  <c:strCache>
                    <c:ptCount val="1"/>
                    <c:pt idx="0">
                      <c:v>4,6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{5E663A09-0B41-432C-B5F6-E1DE500BA166}</c15:txfldGUID>
                      <c15:f>Slide45_Datenblatt!$E$54</c15:f>
                      <c15:dlblFieldTableCache>
                        <c:ptCount val="1"/>
                        <c:pt idx="0">
                          <c:v>4,6</c:v>
                        </c:pt>
                      </c15:dlblFieldTableCache>
                    </c15:dlblFTEntry>
                  </c15:dlblFieldTable>
                  <c15:showDataLabelsRange val="0"/>
                </c:ext>
                <c:ext xmlns:c16="http://schemas.microsoft.com/office/drawing/2014/chart" uri="{C3380CC4-5D6E-409C-BE32-E72D297353CC}">
                  <c16:uniqueId val="{00000019-BD3A-43E0-B04A-8055957A23ED}"/>
                </c:ext>
              </c:extLst>
            </c:dLbl>
            <c:dLbl>
              <c:idx val="1"/>
              <c:tx>
                <c:strRef>
                  <c:f>Slide45_Datenblatt!$F$54</c:f>
                  <c:strCache>
                    <c:ptCount val="1"/>
                    <c:pt idx="0">
                      <c:v>134,9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{08D69AB3-ADF6-4FE1-868F-FE544FFF7FBA}</c15:txfldGUID>
                      <c15:f>Slide45_Datenblatt!$F$54</c15:f>
                      <c15:dlblFieldTableCache>
                        <c:ptCount val="1"/>
                        <c:pt idx="0">
                          <c:v>134,9</c:v>
                        </c:pt>
                      </c15:dlblFieldTableCache>
                    </c15:dlblFTEntry>
                  </c15:dlblFieldTable>
                  <c15:showDataLabelsRange val="0"/>
                </c:ext>
                <c:ext xmlns:c16="http://schemas.microsoft.com/office/drawing/2014/chart" uri="{C3380CC4-5D6E-409C-BE32-E72D297353CC}">
                  <c16:uniqueId val="{0000001A-BD3A-43E0-B04A-8055957A23ED}"/>
                </c:ext>
              </c:extLst>
            </c:dLbl>
            <c:dLbl>
              <c:idx val="2"/>
              <c:tx>
                <c:strRef>
                  <c:f>Slide45_Datenblatt!$G$54</c:f>
                  <c:strCache>
                    <c:ptCount val="1"/>
                    <c:pt idx="0">
                      <c:v>2.962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{76587A4C-76E0-49B6-A291-F11874C6C9CC}</c15:txfldGUID>
                      <c15:f>Slide45_Datenblatt!$G$54</c15:f>
                      <c15:dlblFieldTableCache>
                        <c:ptCount val="1"/>
                        <c:pt idx="0">
                          <c:v>2.962</c:v>
                        </c:pt>
                      </c15:dlblFieldTableCache>
                    </c15:dlblFTEntry>
                  </c15:dlblFieldTable>
                  <c15:showDataLabelsRange val="0"/>
                </c:ext>
                <c:ext xmlns:c16="http://schemas.microsoft.com/office/drawing/2014/chart" uri="{C3380CC4-5D6E-409C-BE32-E72D297353CC}">
                  <c16:uniqueId val="{0000001C-BD3A-43E0-B04A-8055957A23ED}"/>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Slide45_Datenblatt!$B$49:$D$49</c:f>
              <c:strCache>
                <c:ptCount val="3"/>
                <c:pt idx="0">
                  <c:v>Quote Verbindlichkeiten aus LuL in %</c:v>
                </c:pt>
                <c:pt idx="1">
                  <c:v>Verbindlichkeiten aus LuL</c:v>
                </c:pt>
                <c:pt idx="2">
                  <c:v>Bilanzsumme (ratingorientiert)</c:v>
                </c:pt>
              </c:strCache>
            </c:strRef>
          </c:cat>
          <c:val>
            <c:numRef>
              <c:f>Slide45_Datenblatt!$I$54:$K$54</c:f>
              <c:numCache>
                <c:formatCode>General</c:formatCode>
                <c:ptCount val="3"/>
                <c:pt idx="0">
                  <c:v>2284477.7722772276</c:v>
                </c:pt>
                <c:pt idx="1">
                  <c:v>134895</c:v>
                </c:pt>
                <c:pt idx="2">
                  <c:v>2962394</c:v>
                </c:pt>
              </c:numCache>
            </c:numRef>
          </c:val>
          <c:extLst>
            <c:ext xmlns:c16="http://schemas.microsoft.com/office/drawing/2014/chart" uri="{C3380CC4-5D6E-409C-BE32-E72D297353CC}">
              <c16:uniqueId val="{0000001D-BD3A-43E0-B04A-8055957A23ED}"/>
            </c:ext>
          </c:extLst>
        </c:ser>
        <c:dLbls>
          <c:showLegendKey val="0"/>
          <c:showVal val="0"/>
          <c:showCatName val="0"/>
          <c:showSerName val="0"/>
          <c:showPercent val="0"/>
          <c:showBubbleSize val="0"/>
        </c:dLbls>
        <c:gapWidth val="50"/>
        <c:overlap val="-10"/>
        <c:axId val="326544000"/>
        <c:axId val="326578560"/>
      </c:barChart>
      <c:barChart>
        <c:barDir val="col"/>
        <c:grouping val="clustered"/>
        <c:varyColors val="0"/>
        <c:ser>
          <c:idx val="5"/>
          <c:order val="8"/>
          <c:tx>
            <c:strRef>
              <c:f>Slide45_Datenblatt!$A$59</c:f>
              <c:strCache>
                <c:ptCount val="1"/>
                <c:pt idx="0">
                  <c:v>unsichtbar</c:v>
                </c:pt>
              </c:strCache>
            </c:strRef>
          </c:tx>
          <c:spPr>
            <a:noFill/>
            <a:ln w="25400">
              <a:noFill/>
            </a:ln>
          </c:spPr>
          <c:invertIfNegative val="0"/>
          <c:val>
            <c:numRef>
              <c:f>Slide45_Datenblatt!$B$59</c:f>
              <c:numCache>
                <c:formatCode>General</c:formatCode>
                <c:ptCount val="1"/>
                <c:pt idx="0">
                  <c:v>0</c:v>
                </c:pt>
              </c:numCache>
            </c:numRef>
          </c:val>
          <c:extLst>
            <c:ext xmlns:c16="http://schemas.microsoft.com/office/drawing/2014/chart" uri="{C3380CC4-5D6E-409C-BE32-E72D297353CC}">
              <c16:uniqueId val="{0000001E-BD3A-43E0-B04A-8055957A23ED}"/>
            </c:ext>
          </c:extLst>
        </c:ser>
        <c:dLbls>
          <c:showLegendKey val="0"/>
          <c:showVal val="0"/>
          <c:showCatName val="0"/>
          <c:showSerName val="0"/>
          <c:showPercent val="0"/>
          <c:showBubbleSize val="0"/>
        </c:dLbls>
        <c:gapWidth val="150"/>
        <c:axId val="326580096"/>
        <c:axId val="326581632"/>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Slide45_Datenblatt!$L$68:$L$73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Slide45_Datenblatt!$M$68:$M$73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F-BD3A-43E0-B04A-8055957A23ED}"/>
            </c:ext>
          </c:extLst>
        </c:ser>
        <c:ser>
          <c:idx val="7"/>
          <c:order val="10"/>
          <c:tx>
            <c:v>Achse3</c:v>
          </c:tx>
          <c:spPr>
            <a:ln w="38100">
              <a:solidFill>
                <a:srgbClr val="000000"/>
              </a:solidFill>
              <a:prstDash val="solid"/>
            </a:ln>
          </c:spPr>
          <c:marker>
            <c:symbol val="square"/>
            <c:size val="9"/>
            <c:spPr>
              <a:noFill/>
              <a:ln w="9525">
                <a:noFill/>
              </a:ln>
            </c:spPr>
          </c:marker>
          <c:xVal>
            <c:numRef>
              <c:f>Slide45_Datenblatt!$L$74:$L$79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Slide45_Datenblatt!$M$74:$M$79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0-BD3A-43E0-B04A-8055957A23ED}"/>
            </c:ext>
          </c:extLst>
        </c:ser>
        <c:dLbls>
          <c:showLegendKey val="0"/>
          <c:showVal val="0"/>
          <c:showCatName val="0"/>
          <c:showSerName val="0"/>
          <c:showPercent val="0"/>
          <c:showBubbleSize val="0"/>
        </c:dLbls>
        <c:axId val="326544000"/>
        <c:axId val="326578560"/>
      </c:scatterChart>
      <c:scatterChart>
        <c:scatterStyle val="lineMarker"/>
        <c:varyColors val="0"/>
        <c:ser>
          <c:idx val="10"/>
          <c:order val="5"/>
          <c:tx>
            <c:v>beschriftung</c:v>
          </c:tx>
          <c:spPr>
            <a:ln w="28575">
              <a:noFill/>
            </a:ln>
          </c:spPr>
          <c:marker>
            <c:symbol val="none"/>
          </c:marker>
          <c:dLbls>
            <c:dLbl>
              <c:idx val="1"/>
              <c:layout>
                <c:manualLayout>
                  <c:x val="-9.5178633368019436E-3"/>
                  <c:y val="-4.5741757027844751E-4"/>
                </c:manualLayout>
              </c:layout>
              <c:tx>
                <c:strRef>
                  <c:f>Slide45_Datenblatt!$J$62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{C4143967-537E-49F1-BE84-B383400AEFC6}</c15:txfldGUID>
                      <c15:f>Slide45_Datenblatt!$J$62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1-BD3A-43E0-B04A-8055957A23ED}"/>
                </c:ext>
              </c:extLst>
            </c:dLbl>
            <c:dLbl>
              <c:idx val="2"/>
              <c:layout>
                <c:manualLayout>
                  <c:x val="-9.5828656173441284E-3"/>
                  <c:y val="-4.5741757027844751E-4"/>
                </c:manualLayout>
              </c:layout>
              <c:tx>
                <c:strRef>
                  <c:f>Slide45_Datenblatt!$J$63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{E28C747B-082F-49B1-A635-9EF03D06500E}</c15:txfldGUID>
                      <c15:f>Slide45_Datenblatt!$J$63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2-BD3A-43E0-B04A-8055957A23ED}"/>
                </c:ext>
              </c:extLst>
            </c:dLbl>
            <c:dLbl>
              <c:idx val="3"/>
              <c:layout>
                <c:manualLayout>
                  <c:x val="-9.6479771454166426E-3"/>
                  <c:y val="-4.5741757027844751E-4"/>
                </c:manualLayout>
              </c:layout>
              <c:tx>
                <c:strRef>
                  <c:f>Slide45_Datenblatt!$J$64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{BA5E29CB-2483-49CE-82E1-85AD37E114BF}</c15:txfldGUID>
                      <c15:f>Slide45_Datenblatt!$J$64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3-BD3A-43E0-B04A-8055957A23ED}"/>
                </c:ext>
              </c:extLst>
            </c:dLbl>
            <c:dLbl>
              <c:idx val="4"/>
              <c:layout>
                <c:manualLayout>
                  <c:x val="-9.7129794259588481E-3"/>
                  <c:y val="-4.5741757027844751E-4"/>
                </c:manualLayout>
              </c:layout>
              <c:tx>
                <c:strRef>
                  <c:f>Slide45_Datenblatt!$J$65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{10070872-6126-4BC4-A484-89BF8EF64CD0}</c15:txfldGUID>
                      <c15:f>Slide45_Datenblatt!$J$65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4-BD3A-43E0-B04A-8055957A23ED}"/>
                </c:ext>
              </c:extLst>
            </c:dLbl>
            <c:dLbl>
              <c:idx val="5"/>
              <c:layout>
                <c:manualLayout>
                  <c:x val="-1.1859147159154548E-2"/>
                  <c:y val="-4.5741757027844751E-4"/>
                </c:manualLayout>
              </c:layout>
              <c:tx>
                <c:strRef>
                  <c:f>Slide45_Datenblatt!$J$66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{B5E341F5-2EEC-43E2-BE69-00012C675679}</c15:txfldGUID>
                      <c15:f>Slide45_Datenblatt!$J$66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5-BD3A-43E0-B04A-8055957A23ED}"/>
                </c:ext>
              </c:extLst>
            </c:dLbl>
            <c:dLbl>
              <c:idx val="6"/>
              <c:layout>
                <c:manualLayout>
                  <c:x val="-9.864724245577515E-3"/>
                  <c:y val="-4.5741757027844751E-4"/>
                </c:manualLayout>
              </c:layout>
              <c:tx>
                <c:strRef>
                  <c:f>Slide45_Datenblatt!$J$68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{10997691-3A86-448E-BB7F-7E12B010482C}</c15:txfldGUID>
                      <c15:f>Slide45_Datenblatt!$J$68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6-BD3A-43E0-B04A-8055957A23ED}"/>
                </c:ext>
              </c:extLst>
            </c:dLbl>
            <c:dLbl>
              <c:idx val="7"/>
              <c:layout>
                <c:manualLayout>
                  <c:x val="-9.9297265261196928E-3"/>
                  <c:y val="-4.5741757027844751E-4"/>
                </c:manualLayout>
              </c:layout>
              <c:tx>
                <c:strRef>
                  <c:f>Slide45_Datenblatt!$J$69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{26C328DD-481B-4E55-AAB1-578AA8F42A21}</c15:txfldGUID>
                      <c15:f>Slide45_Datenblatt!$J$69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7-BD3A-43E0-B04A-8055957A23ED}"/>
                </c:ext>
              </c:extLst>
            </c:dLbl>
            <c:dLbl>
              <c:idx val="8"/>
              <c:layout>
                <c:manualLayout>
                  <c:x val="-9.9948380541922486E-3"/>
                  <c:y val="-4.5741757027844751E-4"/>
                </c:manualLayout>
              </c:layout>
              <c:tx>
                <c:strRef>
                  <c:f>Slide45_Datenblatt!$J$70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{6DB84E34-F4C8-4298-9CD4-035008FACD44}</c15:txfldGUID>
                      <c15:f>Slide45_Datenblatt!$J$70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8-BD3A-43E0-B04A-8055957A23ED}"/>
                </c:ext>
              </c:extLst>
            </c:dLbl>
            <c:dLbl>
              <c:idx val="9"/>
              <c:layout>
                <c:manualLayout>
                  <c:x val="-1.0059840334734426E-2"/>
                  <c:y val="-4.5741757027844751E-4"/>
                </c:manualLayout>
              </c:layout>
              <c:tx>
                <c:strRef>
                  <c:f>Slide45_Datenblatt!$J$71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{E79E6CE6-D396-45E1-8BED-93551DC9C63B}</c15:txfldGUID>
                      <c15:f>Slide45_Datenblatt!$J$71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9-BD3A-43E0-B04A-8055957A23ED}"/>
                </c:ext>
              </c:extLst>
            </c:dLbl>
            <c:dLbl>
              <c:idx val="10"/>
              <c:layout>
                <c:manualLayout>
                  <c:x val="-1.2206008067930126E-2"/>
                  <c:y val="-4.5741757027844751E-4"/>
                </c:manualLayout>
              </c:layout>
              <c:tx>
                <c:strRef>
                  <c:f>Slide45_Datenblatt!$J$72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{DB05E381-F35D-4260-981F-63AB9D65C44E}</c15:txfldGUID>
                      <c15:f>Slide45_Datenblatt!$J$72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A-BD3A-43E0-B04A-8055957A23ED}"/>
                </c:ext>
              </c:extLst>
            </c:dLbl>
            <c:dLbl>
              <c:idx val="11"/>
              <c:delete val="1"/>
              <c:extLst>
                <c:ext xmlns:c15="http://schemas.microsoft.com/office/drawing/2012/chart" uri="{CE6537A1-D6FC-4f65-9D91-7224C49458BB}"/>
                <c:ext xmlns:c16="http://schemas.microsoft.com/office/drawing/2014/chart" uri="{C3380CC4-5D6E-409C-BE32-E72D297353CC}">
                  <c16:uniqueId val="{0000002B-BD3A-43E0-B04A-8055957A23ED}"/>
                </c:ext>
              </c:extLst>
            </c:dLbl>
            <c:dLbl>
              <c:idx val="12"/>
              <c:layout>
                <c:manualLayout>
                  <c:x val="5.6217686628921206E-3"/>
                  <c:y val="-4.5741757027844751E-4"/>
                </c:manualLayout>
              </c:layout>
              <c:tx>
                <c:strRef>
                  <c:f>Slide45_Datenblatt!$J$74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{1868365C-0D42-4374-B51B-CC3770AE5E85}</c15:txfldGUID>
                      <c15:f>Slide45_Datenblatt!$J$74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2C-BD3A-43E0-B04A-8055957A23ED}"/>
                </c:ext>
              </c:extLst>
            </c:dLbl>
            <c:dLbl>
              <c:idx val="13"/>
              <c:layout>
                <c:manualLayout>
                  <c:x val="4.5160744084928872E-3"/>
                  <c:y val="-4.5741757027844751E-4"/>
                </c:manualLayout>
              </c:layout>
              <c:tx>
                <c:strRef>
                  <c:f>Slide45_Datenblatt!$J$75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{113760C4-2FB7-47B3-BAAF-C2A07FDCCE62}</c15:txfldGUID>
                      <c15:f>Slide45_Datenblatt!$J$75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2D-BD3A-43E0-B04A-8055957A23ED}"/>
                </c:ext>
              </c:extLst>
            </c:dLbl>
            <c:dLbl>
              <c:idx val="14"/>
              <c:layout>
                <c:manualLayout>
                  <c:x val="5.4916548542774425E-3"/>
                  <c:y val="-4.5741757027844751E-4"/>
                </c:manualLayout>
              </c:layout>
              <c:tx>
                <c:strRef>
                  <c:f>Slide45_Datenblatt!$J$76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{80B1BCE6-08A8-4BCA-9150-59D404FE3C4A}</c15:txfldGUID>
                      <c15:f>Slide45_Datenblatt!$J$76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2E-BD3A-43E0-B04A-8055957A23ED}"/>
                </c:ext>
              </c:extLst>
            </c:dLbl>
            <c:dLbl>
              <c:idx val="15"/>
              <c:layout>
                <c:manualLayout>
                  <c:x val="7.5078180263887864E-3"/>
                  <c:y val="-4.5741757027844751E-4"/>
                </c:manualLayout>
              </c:layout>
              <c:tx>
                <c:strRef>
                  <c:f>Slide45_Datenblatt!$J$77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{1CB3B453-ACA0-43E2-814C-1412F9FB6375}</c15:txfldGUID>
                      <c15:f>Slide45_Datenblatt!$J$77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2F-BD3A-43E0-B04A-8055957A23ED}"/>
                </c:ext>
              </c:extLst>
            </c:dLbl>
            <c:dLbl>
              <c:idx val="16"/>
              <c:layout>
                <c:manualLayout>
                  <c:x val="6.4022330195197654E-3"/>
                  <c:y val="-4.5741757027844751E-4"/>
                </c:manualLayout>
              </c:layout>
              <c:tx>
                <c:strRef>
                  <c:f>Slide45_Datenblatt!$J$78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{99993E1E-AFC6-4D73-97DB-BCB316C529D8}</c15:txfldGUID>
                      <c15:f>Slide45_Datenblatt!$J$78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0-BD3A-43E0-B04A-8055957A23ED}"/>
                </c:ext>
              </c:extLst>
            </c:dLbl>
            <c:dLbl>
              <c:idx val="17"/>
              <c:delete val="1"/>
              <c:extLst>
                <c:ext xmlns:c15="http://schemas.microsoft.com/office/drawing/2012/chart" uri="{CE6537A1-D6FC-4f65-9D91-7224C49458BB}"/>
                <c:ext xmlns:c16="http://schemas.microsoft.com/office/drawing/2014/chart" uri="{C3380CC4-5D6E-409C-BE32-E72D297353CC}">
                  <c16:uniqueId val="{00000031-BD3A-43E0-B04A-8055957A23ED}"/>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Slide45_Datenblatt!$G$61:$G$78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Slide45_Datenblatt!$H$61:$H$78</c:f>
              <c:numCache>
                <c:formatCode>0.00</c:formatCode>
                <c:ptCount val="18"/>
                <c:pt idx="1">
                  <c:v>-177486.35</c:v>
                </c:pt>
                <c:pt idx="2">
                  <c:v>-177486.35</c:v>
                </c:pt>
                <c:pt idx="3">
                  <c:v>-177486.35</c:v>
                </c:pt>
                <c:pt idx="4">
                  <c:v>-177486.35</c:v>
                </c:pt>
                <c:pt idx="5">
                  <c:v>-177486.35</c:v>
                </c:pt>
                <c:pt idx="6">
                  <c:v>-177486.35</c:v>
                </c:pt>
                <c:pt idx="7">
                  <c:v>-177486.35</c:v>
                </c:pt>
                <c:pt idx="8">
                  <c:v>-177486.35</c:v>
                </c:pt>
                <c:pt idx="9">
                  <c:v>-177486.35</c:v>
                </c:pt>
                <c:pt idx="10">
                  <c:v>-177486.35</c:v>
                </c:pt>
                <c:pt idx="11">
                  <c:v>-177486.35</c:v>
                </c:pt>
                <c:pt idx="12">
                  <c:v>-177486.35</c:v>
                </c:pt>
                <c:pt idx="13">
                  <c:v>-177486.35</c:v>
                </c:pt>
                <c:pt idx="14">
                  <c:v>-177486.35</c:v>
                </c:pt>
                <c:pt idx="15">
                  <c:v>-177486.35</c:v>
                </c:pt>
                <c:pt idx="16">
                  <c:v>-177486.35</c:v>
                </c:pt>
                <c:pt idx="17">
                  <c:v>-177486.35</c:v>
                </c:pt>
              </c:numCache>
            </c:numRef>
          </c:yVal>
          <c:smooth val="0"/>
          <c:extLst>
            <c:ext xmlns:c16="http://schemas.microsoft.com/office/drawing/2014/chart" uri="{C3380CC4-5D6E-409C-BE32-E72D297353CC}">
              <c16:uniqueId val="{00000032-BD3A-43E0-B04A-8055957A23ED}"/>
            </c:ext>
          </c:extLst>
        </c:ser>
        <c:ser>
          <c:idx val="9"/>
          <c:order val="6"/>
          <c:tx>
            <c:v>Achse</c:v>
          </c:tx>
          <c:spPr>
            <a:ln w="38100">
              <a:solidFill>
                <a:srgbClr val="000000"/>
              </a:solidFill>
              <a:prstDash val="solid"/>
            </a:ln>
          </c:spPr>
          <c:marker>
            <c:symbol val="none"/>
          </c:marker>
          <c:xVal>
            <c:numRef>
              <c:f>Slide45_Datenblatt!$L$61:$L$67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Slide45_Datenblatt!$M$61:$M$67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3-BD3A-43E0-B04A-8055957A23ED}"/>
            </c:ext>
          </c:extLst>
        </c:ser>
        <c:ser>
          <c:idx val="11"/>
          <c:order val="7"/>
          <c:tx>
            <c:v>rubrik</c:v>
          </c:tx>
          <c:spPr>
            <a:ln w="28575">
              <a:noFill/>
            </a:ln>
          </c:spPr>
          <c:marker>
            <c:symbol val="none"/>
          </c:marker>
          <c:dLbls>
            <c:dLbl>
              <c:idx val="0"/>
              <c:layout>
                <c:manualLayout>
                  <c:x val="7.9691703469428402E-3"/>
                  <c:y val="-5.6199793207667237E-3"/>
                </c:manualLayout>
              </c:layout>
              <c:tx>
                <c:strRef>
                  <c:f>Slide45_Datenblatt!$A$4</c:f>
                  <c:strCache>
                    <c:ptCount val="1"/>
                    <c:pt idx="0">
                      <c:v>Quote Verbindlichkeiten aus LuL in %</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{4228D994-AFE6-4576-A1C6-C50BE055B995}</c15:txfldGUID>
                      <c15:f>Slide45_Datenblatt!$A$4</c15:f>
                      <c15:dlblFieldTableCache>
                        <c:ptCount val="1"/>
                        <c:pt idx="0">
                          <c:v>Quote Verbindlichkeiten aus LuL in %</c:v>
                        </c:pt>
                      </c15:dlblFieldTableCache>
                    </c15:dlblFTEntry>
                  </c15:dlblFieldTable>
                  <c15:showDataLabelsRange val="0"/>
                </c:ext>
                <c:ext xmlns:c16="http://schemas.microsoft.com/office/drawing/2014/chart" uri="{C3380CC4-5D6E-409C-BE32-E72D297353CC}">
                  <c16:uniqueId val="{00000034-BD3A-43E0-B04A-8055957A23ED}"/>
                </c:ext>
              </c:extLst>
            </c:dLbl>
            <c:dLbl>
              <c:idx val="1"/>
              <c:delete val="1"/>
              <c:extLst>
                <c:ext xmlns:c15="http://schemas.microsoft.com/office/drawing/2012/chart" uri="{CE6537A1-D6FC-4f65-9D91-7224C49458BB}"/>
                <c:ext xmlns:c16="http://schemas.microsoft.com/office/drawing/2014/chart" uri="{C3380CC4-5D6E-409C-BE32-E72D297353CC}">
                  <c16:uniqueId val="{00000035-BD3A-43E0-B04A-8055957A23ED}"/>
                </c:ext>
              </c:extLst>
            </c:dLbl>
            <c:dLbl>
              <c:idx val="2"/>
              <c:delete val="1"/>
              <c:extLst>
                <c:ext xmlns:c15="http://schemas.microsoft.com/office/drawing/2012/chart" uri="{CE6537A1-D6FC-4f65-9D91-7224C49458BB}"/>
                <c:ext xmlns:c16="http://schemas.microsoft.com/office/drawing/2014/chart" uri="{C3380CC4-5D6E-409C-BE32-E72D297353CC}">
                  <c16:uniqueId val="{00000036-BD3A-43E0-B04A-8055957A23ED}"/>
                </c:ext>
              </c:extLst>
            </c:dLbl>
            <c:dLbl>
              <c:idx val="3"/>
              <c:delete val="1"/>
              <c:extLst>
                <c:ext xmlns:c15="http://schemas.microsoft.com/office/drawing/2012/chart" uri="{CE6537A1-D6FC-4f65-9D91-7224C49458BB}"/>
                <c:ext xmlns:c16="http://schemas.microsoft.com/office/drawing/2014/chart" uri="{C3380CC4-5D6E-409C-BE32-E72D297353CC}">
                  <c16:uniqueId val="{00000037-BD3A-43E0-B04A-8055957A23ED}"/>
                </c:ext>
              </c:extLst>
            </c:dLbl>
            <c:dLbl>
              <c:idx val="4"/>
              <c:delete val="1"/>
              <c:extLst>
                <c:ext xmlns:c15="http://schemas.microsoft.com/office/drawing/2012/chart" uri="{CE6537A1-D6FC-4f65-9D91-7224C49458BB}"/>
                <c:ext xmlns:c16="http://schemas.microsoft.com/office/drawing/2014/chart" uri="{C3380CC4-5D6E-409C-BE32-E72D297353CC}">
                  <c16:uniqueId val="{00000038-BD3A-43E0-B04A-8055957A23ED}"/>
                </c:ext>
              </c:extLst>
            </c:dLbl>
            <c:dLbl>
              <c:idx val="5"/>
              <c:delete val="1"/>
              <c:extLst>
                <c:ext xmlns:c15="http://schemas.microsoft.com/office/drawing/2012/chart" uri="{CE6537A1-D6FC-4f65-9D91-7224C49458BB}"/>
                <c:ext xmlns:c16="http://schemas.microsoft.com/office/drawing/2014/chart" uri="{C3380CC4-5D6E-409C-BE32-E72D297353CC}">
                  <c16:uniqueId val="{00000039-BD3A-43E0-B04A-8055957A23ED}"/>
                </c:ext>
              </c:extLst>
            </c:dLbl>
            <c:dLbl>
              <c:idx val="6"/>
              <c:layout>
                <c:manualLayout>
                  <c:x val="1.0744057617147508E-2"/>
                  <c:y val="-5.6199793207667237E-3"/>
                </c:manualLayout>
              </c:layout>
              <c:tx>
                <c:strRef>
                  <c:f>Slide45_Datenblatt!$A$5</c:f>
                  <c:strCache>
                    <c:ptCount val="1"/>
                    <c:pt idx="0">
                      <c:v>Verbindlichkeiten aus LuL</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{E18E7661-69F9-43BA-AE4C-85AAC178731C}</c15:txfldGUID>
                      <c15:f>Slide45_Datenblatt!$A$5</c15:f>
                      <c15:dlblFieldTableCache>
                        <c:ptCount val="1"/>
                        <c:pt idx="0">
                          <c:v>Verbindlichkeiten aus LuL</c:v>
                        </c:pt>
                      </c15:dlblFieldTableCache>
                    </c15:dlblFTEntry>
                  </c15:dlblFieldTable>
                  <c15:showDataLabelsRange val="0"/>
                </c:ext>
                <c:ext xmlns:c16="http://schemas.microsoft.com/office/drawing/2014/chart" uri="{C3380CC4-5D6E-409C-BE32-E72D297353CC}">
                  <c16:uniqueId val="{0000003A-BD3A-43E0-B04A-8055957A23ED}"/>
                </c:ext>
              </c:extLst>
            </c:dLbl>
            <c:dLbl>
              <c:idx val="7"/>
              <c:delete val="1"/>
              <c:extLst>
                <c:ext xmlns:c15="http://schemas.microsoft.com/office/drawing/2012/chart" uri="{CE6537A1-D6FC-4f65-9D91-7224C49458BB}"/>
                <c:ext xmlns:c16="http://schemas.microsoft.com/office/drawing/2014/chart" uri="{C3380CC4-5D6E-409C-BE32-E72D297353CC}">
                  <c16:uniqueId val="{0000003B-BD3A-43E0-B04A-8055957A23ED}"/>
                </c:ext>
              </c:extLst>
            </c:dLbl>
            <c:dLbl>
              <c:idx val="8"/>
              <c:delete val="1"/>
              <c:extLst>
                <c:ext xmlns:c15="http://schemas.microsoft.com/office/drawing/2012/chart" uri="{CE6537A1-D6FC-4f65-9D91-7224C49458BB}"/>
                <c:ext xmlns:c16="http://schemas.microsoft.com/office/drawing/2014/chart" uri="{C3380CC4-5D6E-409C-BE32-E72D297353CC}">
                  <c16:uniqueId val="{0000003C-BD3A-43E0-B04A-8055957A23ED}"/>
                </c:ext>
              </c:extLst>
            </c:dLbl>
            <c:dLbl>
              <c:idx val="9"/>
              <c:delete val="1"/>
              <c:extLst>
                <c:ext xmlns:c15="http://schemas.microsoft.com/office/drawing/2012/chart" uri="{CE6537A1-D6FC-4f65-9D91-7224C49458BB}"/>
                <c:ext xmlns:c16="http://schemas.microsoft.com/office/drawing/2014/chart" uri="{C3380CC4-5D6E-409C-BE32-E72D297353CC}">
                  <c16:uniqueId val="{0000003D-BD3A-43E0-B04A-8055957A23ED}"/>
                </c:ext>
              </c:extLst>
            </c:dLbl>
            <c:dLbl>
              <c:idx val="10"/>
              <c:delete val="1"/>
              <c:extLst>
                <c:ext xmlns:c15="http://schemas.microsoft.com/office/drawing/2012/chart" uri="{CE6537A1-D6FC-4f65-9D91-7224C49458BB}"/>
                <c:ext xmlns:c16="http://schemas.microsoft.com/office/drawing/2014/chart" uri="{C3380CC4-5D6E-409C-BE32-E72D297353CC}">
                  <c16:uniqueId val="{0000003E-BD3A-43E0-B04A-8055957A23ED}"/>
                </c:ext>
              </c:extLst>
            </c:dLbl>
            <c:dLbl>
              <c:idx val="11"/>
              <c:delete val="1"/>
              <c:extLst>
                <c:ext xmlns:c15="http://schemas.microsoft.com/office/drawing/2012/chart" uri="{CE6537A1-D6FC-4f65-9D91-7224C49458BB}"/>
                <c:ext xmlns:c16="http://schemas.microsoft.com/office/drawing/2014/chart" uri="{C3380CC4-5D6E-409C-BE32-E72D297353CC}">
                  <c16:uniqueId val="{0000003F-BD3A-43E0-B04A-8055957A23ED}"/>
                </c:ext>
              </c:extLst>
            </c:dLbl>
            <c:dLbl>
              <c:idx val="12"/>
              <c:delete val="1"/>
              <c:extLst>
                <c:ext xmlns:c15="http://schemas.microsoft.com/office/drawing/2012/chart" uri="{CE6537A1-D6FC-4f65-9D91-7224C49458BB}"/>
                <c:ext xmlns:c16="http://schemas.microsoft.com/office/drawing/2014/chart" uri="{C3380CC4-5D6E-409C-BE32-E72D297353CC}">
                  <c16:uniqueId val="{00000040-BD3A-43E0-B04A-8055957A23ED}"/>
                </c:ext>
              </c:extLst>
            </c:dLbl>
            <c:dLbl>
              <c:idx val="13"/>
              <c:tx>
                <c:strRef>
                  <c:f>Slide45_Datenblatt!$A$6</c:f>
                  <c:strCache>
                    <c:ptCount val="1"/>
                    <c:pt idx="0">
                      <c:v>Bilanzsumme (ratingorientiert)</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{27C45DDF-7FB4-4343-906D-27DCAE5C592E}</c15:txfldGUID>
                      <c15:f>Slide45_Datenblatt!$A$6</c15:f>
                      <c15:dlblFieldTableCache>
                        <c:ptCount val="1"/>
                        <c:pt idx="0">
                          <c:v>Bilanzsumme (ratingorientiert)</c:v>
                        </c:pt>
                      </c15:dlblFieldTableCache>
                    </c15:dlblFTEntry>
                  </c15:dlblFieldTable>
                  <c15:showDataLabelsRange val="0"/>
                </c:ext>
                <c:ext xmlns:c16="http://schemas.microsoft.com/office/drawing/2014/chart" uri="{C3380CC4-5D6E-409C-BE32-E72D297353CC}">
                  <c16:uniqueId val="{00000041-BD3A-43E0-B04A-8055957A23ED}"/>
                </c:ext>
              </c:extLst>
            </c:dLbl>
            <c:dLbl>
              <c:idx val="14"/>
              <c:delete val="1"/>
              <c:extLst>
                <c:ext xmlns:c15="http://schemas.microsoft.com/office/drawing/2012/chart" uri="{CE6537A1-D6FC-4f65-9D91-7224C49458BB}"/>
                <c:ext xmlns:c16="http://schemas.microsoft.com/office/drawing/2014/chart" uri="{C3380CC4-5D6E-409C-BE32-E72D297353CC}">
                  <c16:uniqueId val="{00000042-BD3A-43E0-B04A-8055957A23ED}"/>
                </c:ext>
              </c:extLst>
            </c:dLbl>
            <c:dLbl>
              <c:idx val="15"/>
              <c:delete val="1"/>
              <c:extLst>
                <c:ext xmlns:c15="http://schemas.microsoft.com/office/drawing/2012/chart" uri="{CE6537A1-D6FC-4f65-9D91-7224C49458BB}"/>
                <c:ext xmlns:c16="http://schemas.microsoft.com/office/drawing/2014/chart" uri="{C3380CC4-5D6E-409C-BE32-E72D297353CC}">
                  <c16:uniqueId val="{00000043-BD3A-43E0-B04A-8055957A23ED}"/>
                </c:ext>
              </c:extLst>
            </c:dLbl>
            <c:dLbl>
              <c:idx val="16"/>
              <c:delete val="1"/>
              <c:extLst>
                <c:ext xmlns:c15="http://schemas.microsoft.com/office/drawing/2012/chart" uri="{CE6537A1-D6FC-4f65-9D91-7224C49458BB}"/>
                <c:ext xmlns:c16="http://schemas.microsoft.com/office/drawing/2014/chart" uri="{C3380CC4-5D6E-409C-BE32-E72D297353CC}">
                  <c16:uniqueId val="{00000044-BD3A-43E0-B04A-8055957A23ED}"/>
                </c:ext>
              </c:extLst>
            </c:dLbl>
            <c:dLbl>
              <c:idx val="17"/>
              <c:delete val="1"/>
              <c:extLst>
                <c:ext xmlns:c15="http://schemas.microsoft.com/office/drawing/2012/chart" uri="{CE6537A1-D6FC-4f65-9D91-7224C49458BB}"/>
                <c:ext xmlns:c16="http://schemas.microsoft.com/office/drawing/2014/chart" uri="{C3380CC4-5D6E-409C-BE32-E72D297353CC}">
                  <c16:uniqueId val="{00000045-BD3A-43E0-B04A-8055957A23ED}"/>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Slide45_Datenblatt!$O$61:$O$78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Slide45_Datenblatt!$P$61:$P$78</c:f>
              <c:numCache>
                <c:formatCode>#,##0</c:formatCode>
                <c:ptCount val="18"/>
                <c:pt idx="0">
                  <c:v>-887431.75</c:v>
                </c:pt>
                <c:pt idx="1">
                  <c:v>-887431.75</c:v>
                </c:pt>
                <c:pt idx="2">
                  <c:v>-887431.75</c:v>
                </c:pt>
                <c:pt idx="3">
                  <c:v>-887431.75</c:v>
                </c:pt>
                <c:pt idx="4">
                  <c:v>-887431.75</c:v>
                </c:pt>
                <c:pt idx="5">
                  <c:v>-887431.75</c:v>
                </c:pt>
                <c:pt idx="6">
                  <c:v>-887431.75</c:v>
                </c:pt>
                <c:pt idx="7">
                  <c:v>-887431.75</c:v>
                </c:pt>
                <c:pt idx="8">
                  <c:v>-887431.75</c:v>
                </c:pt>
                <c:pt idx="9">
                  <c:v>-887431.75</c:v>
                </c:pt>
                <c:pt idx="10">
                  <c:v>-887431.75</c:v>
                </c:pt>
                <c:pt idx="11">
                  <c:v>-887431.75</c:v>
                </c:pt>
                <c:pt idx="12">
                  <c:v>-887431.75</c:v>
                </c:pt>
                <c:pt idx="13">
                  <c:v>-887431.75</c:v>
                </c:pt>
                <c:pt idx="14">
                  <c:v>-887431.75</c:v>
                </c:pt>
                <c:pt idx="15">
                  <c:v>-887431.75</c:v>
                </c:pt>
                <c:pt idx="16">
                  <c:v>-887431.75</c:v>
                </c:pt>
                <c:pt idx="17">
                  <c:v>-887431.75</c:v>
                </c:pt>
              </c:numCache>
            </c:numRef>
          </c:yVal>
          <c:smooth val="0"/>
          <c:extLst>
            <c:ext xmlns:c16="http://schemas.microsoft.com/office/drawing/2014/chart" uri="{C3380CC4-5D6E-409C-BE32-E72D297353CC}">
              <c16:uniqueId val="{00000046-BD3A-43E0-B04A-8055957A23ED}"/>
            </c:ext>
          </c:extLst>
        </c:ser>
        <c:dLbls>
          <c:showLegendKey val="0"/>
          <c:showVal val="0"/>
          <c:showCatName val="0"/>
          <c:showSerName val="0"/>
          <c:showPercent val="0"/>
          <c:showBubbleSize val="0"/>
        </c:dLbls>
        <c:axId val="326580096"/>
        <c:axId val="326581632"/>
      </c:scatterChart>
      <c:catAx>
        <c:axId val="326544000"/>
        <c:scaling>
          <c:orientation val="minMax"/>
        </c:scaling>
        <c:delete val="1"/>
        <c:axPos val="b"/>
        <c:numFmt formatCode="General" sourceLinked="0"/>
        <c:majorTickMark val="out"/>
        <c:minorTickMark val="none"/>
        <c:tickLblPos val="nextTo"/>
        <c:crossAx val="326578560"/>
        <c:crosses val="autoZero"/>
        <c:auto val="0"/>
        <c:lblAlgn val="ctr"/>
        <c:lblOffset val="100"/>
        <c:noMultiLvlLbl val="0"/>
      </c:catAx>
      <c:valAx>
        <c:axId val="326578560"/>
        <c:scaling>
          <c:orientation val="minMax"/>
        </c:scaling>
        <c:delete val="1"/>
        <c:axPos val="l"/>
        <c:numFmt formatCode="General" sourceLinked="1"/>
        <c:majorTickMark val="out"/>
        <c:minorTickMark val="none"/>
        <c:tickLblPos val="nextTo"/>
        <c:crossAx val="326544000"/>
        <c:crosses val="autoZero"/>
        <c:crossBetween val="between"/>
      </c:valAx>
      <c:catAx>
        <c:axId val="326580096"/>
        <c:scaling>
          <c:orientation val="minMax"/>
        </c:scaling>
        <c:delete val="1"/>
        <c:axPos val="b"/>
        <c:majorTickMark val="out"/>
        <c:minorTickMark val="none"/>
        <c:tickLblPos val="nextTo"/>
        <c:crossAx val="326581632"/>
        <c:crosses val="autoZero"/>
        <c:auto val="1"/>
        <c:lblAlgn val="ctr"/>
        <c:lblOffset val="100"/>
        <c:noMultiLvlLbl val="0"/>
      </c:catAx>
      <c:valAx>
        <c:axId val="326581632"/>
        <c:scaling>
          <c:orientation val="minMax"/>
        </c:scaling>
        <c:delete val="1"/>
        <c:axPos val="r"/>
        <c:numFmt formatCode="General" sourceLinked="1"/>
        <c:majorTickMark val="out"/>
        <c:minorTickMark val="none"/>
        <c:tickLblPos val="nextTo"/>
        <c:crossAx val="326580096"/>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Slide5_Datenblatt!$A$50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F8C7-4101-A56A-C81B8D8B33E5}"/>
              </c:ext>
            </c:extLst>
          </c:dPt>
          <c:dPt>
            <c:idx val="1"/>
            <c:invertIfNegative val="0"/>
            <c:bubble3D val="0"/>
            <c:spPr>
              <a:solidFill>
                <a:srgbClr val="4848FF"/>
              </a:solidFill>
              <a:ln w="25400">
                <a:noFill/>
              </a:ln>
            </c:spPr>
            <c:extLst>
              <c:ext xmlns:c16="http://schemas.microsoft.com/office/drawing/2014/chart" uri="{C3380CC4-5D6E-409C-BE32-E72D297353CC}">
                <c16:uniqueId val="{00000003-F8C7-4101-A56A-C81B8D8B33E5}"/>
              </c:ext>
            </c:extLst>
          </c:dPt>
          <c:dPt>
            <c:idx val="2"/>
            <c:invertIfNegative val="0"/>
            <c:bubble3D val="0"/>
            <c:spPr>
              <a:solidFill>
                <a:srgbClr val="4848FF"/>
              </a:solidFill>
              <a:ln w="25400">
                <a:noFill/>
              </a:ln>
            </c:spPr>
            <c:extLst>
              <c:ext xmlns:c16="http://schemas.microsoft.com/office/drawing/2014/chart" uri="{C3380CC4-5D6E-409C-BE32-E72D297353CC}">
                <c16:uniqueId val="{00000005-F8C7-4101-A56A-C81B8D8B33E5}"/>
              </c:ext>
            </c:extLst>
          </c:dPt>
          <c:dLbls>
            <c:dLbl>
              <c:idx val="0"/>
              <c:tx>
                <c:strRef>
                  <c:f>Slide5_Datenblatt!$E$50</c:f>
                  <c:strCache>
                    <c:ptCount val="1"/>
                    <c:pt idx="0">
                      <c:v>11,0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{C5E22154-06B9-4355-A294-F3F69636EE0B}</c15:txfldGUID>
                      <c15:f>Slide5_Datenblatt!$E$50</c15:f>
                      <c15:dlblFieldTableCache>
                        <c:ptCount val="1"/>
                        <c:pt idx="0">
                          <c:v>11,0</c:v>
                        </c:pt>
                      </c15:dlblFieldTableCache>
                    </c15:dlblFTEntry>
                  </c15:dlblFieldTable>
                  <c15:showDataLabelsRange val="0"/>
                </c:ext>
                <c:ext xmlns:c16="http://schemas.microsoft.com/office/drawing/2014/chart" uri="{C3380CC4-5D6E-409C-BE32-E72D297353CC}">
                  <c16:uniqueId val="{00000001-F8C7-4101-A56A-C81B8D8B33E5}"/>
                </c:ext>
              </c:extLst>
            </c:dLbl>
            <c:dLbl>
              <c:idx val="1"/>
              <c:tx>
                <c:strRef>
                  <c:f>Slide5_Datenblatt!$F$50</c:f>
                  <c:strCache>
                    <c:ptCount val="1"/>
                    <c:pt idx="0">
                      <c:v>394,0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{99D745B1-C093-4B3A-B243-C0D464283DCB}</c15:txfldGUID>
                      <c15:f>Slide5_Datenblatt!$F$50</c15:f>
                      <c15:dlblFieldTableCache>
                        <c:ptCount val="1"/>
                        <c:pt idx="0">
                          <c:v>394,0</c:v>
                        </c:pt>
                      </c15:dlblFieldTableCache>
                    </c15:dlblFTEntry>
                  </c15:dlblFieldTable>
                  <c15:showDataLabelsRange val="0"/>
                </c:ext>
                <c:ext xmlns:c16="http://schemas.microsoft.com/office/drawing/2014/chart" uri="{C3380CC4-5D6E-409C-BE32-E72D297353CC}">
                  <c16:uniqueId val="{00000003-F8C7-4101-A56A-C81B8D8B33E5}"/>
                </c:ext>
              </c:extLst>
            </c:dLbl>
            <c:dLbl>
              <c:idx val="2"/>
              <c:tx>
                <c:strRef>
                  <c:f>Slide5_Datenblatt!$G$50</c:f>
                  <c:strCache>
                    <c:ptCount val="1"/>
                    <c:pt idx="0">
                      <c:v>3.569</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{D2CB2D16-3185-4CAD-9EBD-3C7ABFCE6196}</c15:txfldGUID>
                      <c15:f>Slide5_Datenblatt!$G$50</c15:f>
                      <c15:dlblFieldTableCache>
                        <c:ptCount val="1"/>
                        <c:pt idx="0">
                          <c:v>3.569</c:v>
                        </c:pt>
                      </c15:dlblFieldTableCache>
                    </c15:dlblFTEntry>
                  </c15:dlblFieldTable>
                  <c15:showDataLabelsRange val="0"/>
                </c:ext>
                <c:ext xmlns:c16="http://schemas.microsoft.com/office/drawing/2014/chart" uri="{C3380CC4-5D6E-409C-BE32-E72D297353CC}">
                  <c16:uniqueId val="{00000005-F8C7-4101-A56A-C81B8D8B33E5}"/>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Slide5_Datenblatt!$B$49:$D$49</c:f>
              <c:strCache>
                <c:ptCount val="3"/>
                <c:pt idx="0">
                  <c:v>Gesamtkapital-
rendite in %</c:v>
                </c:pt>
                <c:pt idx="1">
                  <c:v>Erfolg vor Zins und Steuern</c:v>
                </c:pt>
                <c:pt idx="2">
                  <c:v>Gesamtkapital
</c:v>
                </c:pt>
              </c:strCache>
            </c:strRef>
          </c:cat>
          <c:val>
            <c:numRef>
              <c:f>Slide5_Datenblatt!$I$50:$K$50</c:f>
              <c:numCache>
                <c:formatCode>General</c:formatCode>
                <c:ptCount val="3"/>
                <c:pt idx="0">
                  <c:v>3353002.0902127656</c:v>
                </c:pt>
                <c:pt idx="1">
                  <c:v>393992</c:v>
                </c:pt>
                <c:pt idx="2">
                  <c:v>3568639</c:v>
                </c:pt>
              </c:numCache>
            </c:numRef>
          </c:val>
          <c:extLst>
            <c:ext xmlns:c16="http://schemas.microsoft.com/office/drawing/2014/chart" uri="{C3380CC4-5D6E-409C-BE32-E72D297353CC}">
              <c16:uniqueId val="{00000006-F8C7-4101-A56A-C81B8D8B33E5}"/>
            </c:ext>
          </c:extLst>
        </c:ser>
        <c:ser>
          <c:idx val="2"/>
          <c:order val="1"/>
          <c:tx>
            <c:strRef>
              <c:f>Slide5_Datenblatt!$A$51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8-F8C7-4101-A56A-C81B8D8B33E5}"/>
              </c:ext>
            </c:extLst>
          </c:dPt>
          <c:dPt>
            <c:idx val="1"/>
            <c:invertIfNegative val="0"/>
            <c:bubble3D val="0"/>
            <c:spPr>
              <a:solidFill>
                <a:srgbClr val="4848FF"/>
              </a:solidFill>
              <a:ln w="25400">
                <a:noFill/>
              </a:ln>
            </c:spPr>
            <c:extLst>
              <c:ext xmlns:c16="http://schemas.microsoft.com/office/drawing/2014/chart" uri="{C3380CC4-5D6E-409C-BE32-E72D297353CC}">
                <c16:uniqueId val="{0000000A-F8C7-4101-A56A-C81B8D8B33E5}"/>
              </c:ext>
            </c:extLst>
          </c:dPt>
          <c:dPt>
            <c:idx val="2"/>
            <c:invertIfNegative val="0"/>
            <c:bubble3D val="0"/>
            <c:spPr>
              <a:solidFill>
                <a:srgbClr val="4848FF"/>
              </a:solidFill>
              <a:ln w="25400">
                <a:noFill/>
              </a:ln>
            </c:spPr>
            <c:extLst>
              <c:ext xmlns:c16="http://schemas.microsoft.com/office/drawing/2014/chart" uri="{C3380CC4-5D6E-409C-BE32-E72D297353CC}">
                <c16:uniqueId val="{0000000C-F8C7-4101-A56A-C81B8D8B33E5}"/>
              </c:ext>
            </c:extLst>
          </c:dPt>
          <c:dLbls>
            <c:dLbl>
              <c:idx val="0"/>
              <c:tx>
                <c:strRef>
                  <c:f>Slide5_Datenblatt!$E$51</c:f>
                  <c:strCache>
                    <c:ptCount val="1"/>
                    <c:pt idx="0">
                      <c:v>11,8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{3956DCE6-C81A-4BFD-850D-80868F360DB7}</c15:txfldGUID>
                      <c15:f>Slide5_Datenblatt!$E$51</c15:f>
                      <c15:dlblFieldTableCache>
                        <c:ptCount val="1"/>
                        <c:pt idx="0">
                          <c:v>11,8</c:v>
                        </c:pt>
                      </c15:dlblFieldTableCache>
                    </c15:dlblFTEntry>
                  </c15:dlblFieldTable>
                  <c15:showDataLabelsRange val="0"/>
                </c:ext>
                <c:ext xmlns:c16="http://schemas.microsoft.com/office/drawing/2014/chart" uri="{C3380CC4-5D6E-409C-BE32-E72D297353CC}">
                  <c16:uniqueId val="{00000008-F8C7-4101-A56A-C81B8D8B33E5}"/>
                </c:ext>
              </c:extLst>
            </c:dLbl>
            <c:dLbl>
              <c:idx val="1"/>
              <c:tx>
                <c:strRef>
                  <c:f>Slide5_Datenblatt!$F$51</c:f>
                  <c:strCache>
                    <c:ptCount val="1"/>
                    <c:pt idx="0">
                      <c:v>415,2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{8A252573-ACE1-421F-A899-0E8B0B5F3B7E}</c15:txfldGUID>
                      <c15:f>Slide5_Datenblatt!$F$51</c15:f>
                      <c15:dlblFieldTableCache>
                        <c:ptCount val="1"/>
                        <c:pt idx="0">
                          <c:v>415,2</c:v>
                        </c:pt>
                      </c15:dlblFieldTableCache>
                    </c15:dlblFTEntry>
                  </c15:dlblFieldTable>
                  <c15:showDataLabelsRange val="0"/>
                </c:ext>
                <c:ext xmlns:c16="http://schemas.microsoft.com/office/drawing/2014/chart" uri="{C3380CC4-5D6E-409C-BE32-E72D297353CC}">
                  <c16:uniqueId val="{0000000A-F8C7-4101-A56A-C81B8D8B33E5}"/>
                </c:ext>
              </c:extLst>
            </c:dLbl>
            <c:dLbl>
              <c:idx val="2"/>
              <c:tx>
                <c:strRef>
                  <c:f>Slide5_Datenblatt!$G$51</c:f>
                  <c:strCache>
                    <c:ptCount val="1"/>
                    <c:pt idx="0">
                      <c:v>3.535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{1EC00919-2F3A-44D4-98A2-EA752F938D58}</c15:txfldGUID>
                      <c15:f>Slide5_Datenblatt!$G$51</c15:f>
                      <c15:dlblFieldTableCache>
                        <c:ptCount val="1"/>
                        <c:pt idx="0">
                          <c:v>3.535</c:v>
                        </c:pt>
                      </c15:dlblFieldTableCache>
                    </c15:dlblFTEntry>
                  </c15:dlblFieldTable>
                  <c15:showDataLabelsRange val="0"/>
                </c:ext>
                <c:ext xmlns:c16="http://schemas.microsoft.com/office/drawing/2014/chart" uri="{C3380CC4-5D6E-409C-BE32-E72D297353CC}">
                  <c16:uniqueId val="{0000000C-F8C7-4101-A56A-C81B8D8B33E5}"/>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Slide5_Datenblatt!$B$49:$D$49</c:f>
              <c:strCache>
                <c:ptCount val="3"/>
                <c:pt idx="0">
                  <c:v>Gesamtkapital-
rendite in %</c:v>
                </c:pt>
                <c:pt idx="1">
                  <c:v>Erfolg vor Zins und Steuern</c:v>
                </c:pt>
                <c:pt idx="2">
                  <c:v>Gesamtkapital
</c:v>
                </c:pt>
              </c:strCache>
            </c:strRef>
          </c:cat>
          <c:val>
            <c:numRef>
              <c:f>Slide5_Datenblatt!$I$51:$K$51</c:f>
              <c:numCache>
                <c:formatCode>General</c:formatCode>
                <c:ptCount val="3"/>
                <c:pt idx="0">
                  <c:v>3568639</c:v>
                </c:pt>
                <c:pt idx="1">
                  <c:v>415160</c:v>
                </c:pt>
                <c:pt idx="2">
                  <c:v>3534685</c:v>
                </c:pt>
              </c:numCache>
            </c:numRef>
          </c:val>
          <c:extLst>
            <c:ext xmlns:c16="http://schemas.microsoft.com/office/drawing/2014/chart" uri="{C3380CC4-5D6E-409C-BE32-E72D297353CC}">
              <c16:uniqueId val="{0000000D-F8C7-4101-A56A-C81B8D8B33E5}"/>
            </c:ext>
          </c:extLst>
        </c:ser>
        <c:ser>
          <c:idx val="1"/>
          <c:order val="2"/>
          <c:tx>
            <c:strRef>
              <c:f>Slide5_Datenblatt!$A$52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F-F8C7-4101-A56A-C81B8D8B33E5}"/>
              </c:ext>
            </c:extLst>
          </c:dPt>
          <c:dPt>
            <c:idx val="1"/>
            <c:invertIfNegative val="0"/>
            <c:bubble3D val="0"/>
            <c:spPr>
              <a:solidFill>
                <a:srgbClr val="4848FF"/>
              </a:solidFill>
              <a:ln w="25400">
                <a:noFill/>
              </a:ln>
            </c:spPr>
            <c:extLst>
              <c:ext xmlns:c16="http://schemas.microsoft.com/office/drawing/2014/chart" uri="{C3380CC4-5D6E-409C-BE32-E72D297353CC}">
                <c16:uniqueId val="{00000011-F8C7-4101-A56A-C81B8D8B33E5}"/>
              </c:ext>
            </c:extLst>
          </c:dPt>
          <c:dPt>
            <c:idx val="2"/>
            <c:invertIfNegative val="0"/>
            <c:bubble3D val="0"/>
            <c:spPr>
              <a:solidFill>
                <a:srgbClr val="4848FF"/>
              </a:solidFill>
              <a:ln w="25400">
                <a:noFill/>
              </a:ln>
            </c:spPr>
            <c:extLst>
              <c:ext xmlns:c16="http://schemas.microsoft.com/office/drawing/2014/chart" uri="{C3380CC4-5D6E-409C-BE32-E72D297353CC}">
                <c16:uniqueId val="{00000013-F8C7-4101-A56A-C81B8D8B33E5}"/>
              </c:ext>
            </c:extLst>
          </c:dPt>
          <c:dLbls>
            <c:dLbl>
              <c:idx val="0"/>
              <c:tx>
                <c:strRef>
                  <c:f>Slide5_Datenblatt!$E$52</c:f>
                  <c:strCache>
                    <c:ptCount val="1"/>
                    <c:pt idx="0">
                      <c:v>9,0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{778990DD-2517-492E-A965-2EDA215F208E}</c15:txfldGUID>
                      <c15:f>Slide5_Datenblatt!$E$52</c15:f>
                      <c15:dlblFieldTableCache>
                        <c:ptCount val="1"/>
                        <c:pt idx="0">
                          <c:v>9,0</c:v>
                        </c:pt>
                      </c15:dlblFieldTableCache>
                    </c15:dlblFTEntry>
                  </c15:dlblFieldTable>
                  <c15:showDataLabelsRange val="0"/>
                </c:ext>
                <c:ext xmlns:c16="http://schemas.microsoft.com/office/drawing/2014/chart" uri="{C3380CC4-5D6E-409C-BE32-E72D297353CC}">
                  <c16:uniqueId val="{0000000F-F8C7-4101-A56A-C81B8D8B33E5}"/>
                </c:ext>
              </c:extLst>
            </c:dLbl>
            <c:dLbl>
              <c:idx val="1"/>
              <c:tx>
                <c:strRef>
                  <c:f>Slide5_Datenblatt!$F$52</c:f>
                  <c:strCache>
                    <c:ptCount val="1"/>
                    <c:pt idx="0">
                      <c:v>273,2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{E1BD2376-049E-45FB-816B-F1808B56D790}</c15:txfldGUID>
                      <c15:f>Slide5_Datenblatt!$F$52</c15:f>
                      <c15:dlblFieldTableCache>
                        <c:ptCount val="1"/>
                        <c:pt idx="0">
                          <c:v>273,2</c:v>
                        </c:pt>
                      </c15:dlblFieldTableCache>
                    </c15:dlblFTEntry>
                  </c15:dlblFieldTable>
                  <c15:showDataLabelsRange val="0"/>
                </c:ext>
                <c:ext xmlns:c16="http://schemas.microsoft.com/office/drawing/2014/chart" uri="{C3380CC4-5D6E-409C-BE32-E72D297353CC}">
                  <c16:uniqueId val="{00000011-F8C7-4101-A56A-C81B8D8B33E5}"/>
                </c:ext>
              </c:extLst>
            </c:dLbl>
            <c:dLbl>
              <c:idx val="2"/>
              <c:tx>
                <c:strRef>
                  <c:f>Slide5_Datenblatt!$G$52</c:f>
                  <c:strCache>
                    <c:ptCount val="1"/>
                    <c:pt idx="0">
                      <c:v>3.022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{9B26ABE8-6884-4151-AB40-76C8C55487A2}</c15:txfldGUID>
                      <c15:f>Slide5_Datenblatt!$G$52</c15:f>
                      <c15:dlblFieldTableCache>
                        <c:ptCount val="1"/>
                        <c:pt idx="0">
                          <c:v>3.022</c:v>
                        </c:pt>
                      </c15:dlblFieldTableCache>
                    </c15:dlblFTEntry>
                  </c15:dlblFieldTable>
                  <c15:showDataLabelsRange val="0"/>
                </c:ext>
                <c:ext xmlns:c16="http://schemas.microsoft.com/office/drawing/2014/chart" uri="{C3380CC4-5D6E-409C-BE32-E72D297353CC}">
                  <c16:uniqueId val="{00000013-F8C7-4101-A56A-C81B8D8B33E5}"/>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Slide5_Datenblatt!$B$49:$D$49</c:f>
              <c:strCache>
                <c:ptCount val="3"/>
                <c:pt idx="0">
                  <c:v>Gesamtkapital-
rendite in %</c:v>
                </c:pt>
                <c:pt idx="1">
                  <c:v>Erfolg vor Zins und Steuern</c:v>
                </c:pt>
                <c:pt idx="2">
                  <c:v>Gesamtkapital
</c:v>
                </c:pt>
              </c:strCache>
            </c:strRef>
          </c:cat>
          <c:val>
            <c:numRef>
              <c:f>Slide5_Datenblatt!$I$52:$K$52</c:f>
              <c:numCache>
                <c:formatCode>General</c:formatCode>
                <c:ptCount val="3"/>
                <c:pt idx="0">
                  <c:v>2745574.1753191487</c:v>
                </c:pt>
                <c:pt idx="1">
                  <c:v>273220</c:v>
                </c:pt>
                <c:pt idx="2">
                  <c:v>3022393</c:v>
                </c:pt>
              </c:numCache>
            </c:numRef>
          </c:val>
          <c:extLst>
            <c:ext xmlns:c16="http://schemas.microsoft.com/office/drawing/2014/chart" uri="{C3380CC4-5D6E-409C-BE32-E72D297353CC}">
              <c16:uniqueId val="{00000014-F8C7-4101-A56A-C81B8D8B33E5}"/>
            </c:ext>
          </c:extLst>
        </c:ser>
        <c:ser>
          <c:idx val="3"/>
          <c:order val="3"/>
          <c:tx>
            <c:strRef>
              <c:f>Slide5_Datenblatt!$A$53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6-F8C7-4101-A56A-C81B8D8B33E5}"/>
              </c:ext>
            </c:extLst>
          </c:dPt>
          <c:dPt>
            <c:idx val="1"/>
            <c:invertIfNegative val="0"/>
            <c:bubble3D val="0"/>
            <c:spPr>
              <a:solidFill>
                <a:srgbClr val="4848FF"/>
              </a:solidFill>
              <a:ln w="25400">
                <a:noFill/>
              </a:ln>
            </c:spPr>
            <c:extLst>
              <c:ext xmlns:c16="http://schemas.microsoft.com/office/drawing/2014/chart" uri="{C3380CC4-5D6E-409C-BE32-E72D297353CC}">
                <c16:uniqueId val="{00000018-F8C7-4101-A56A-C81B8D8B33E5}"/>
              </c:ext>
            </c:extLst>
          </c:dPt>
          <c:dPt>
            <c:idx val="2"/>
            <c:invertIfNegative val="0"/>
            <c:bubble3D val="0"/>
            <c:spPr>
              <a:solidFill>
                <a:srgbClr val="4848FF"/>
              </a:solidFill>
              <a:ln w="25400">
                <a:noFill/>
              </a:ln>
            </c:spPr>
            <c:extLst>
              <c:ext xmlns:c16="http://schemas.microsoft.com/office/drawing/2014/chart" uri="{C3380CC4-5D6E-409C-BE32-E72D297353CC}">
                <c16:uniqueId val="{0000001A-F8C7-4101-A56A-C81B8D8B33E5}"/>
              </c:ext>
            </c:extLst>
          </c:dPt>
          <c:dLbls>
            <c:dLbl>
              <c:idx val="0"/>
              <c:tx>
                <c:strRef>
                  <c:f>Slide5_Datenblatt!$E$53</c:f>
                  <c:strCache>
                    <c:ptCount val="1"/>
                    <c:pt idx="0">
                      <c:v>9,8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{54C6C71C-3C96-4F28-B3B2-7ECD880683FB}</c15:txfldGUID>
                      <c15:f>Slide5_Datenblatt!$E$53</c15:f>
                      <c15:dlblFieldTableCache>
                        <c:ptCount val="1"/>
                        <c:pt idx="0">
                          <c:v>9,8</c:v>
                        </c:pt>
                      </c15:dlblFieldTableCache>
                    </c15:dlblFTEntry>
                  </c15:dlblFieldTable>
                  <c15:showDataLabelsRange val="0"/>
                </c:ext>
                <c:ext xmlns:c16="http://schemas.microsoft.com/office/drawing/2014/chart" uri="{C3380CC4-5D6E-409C-BE32-E72D297353CC}">
                  <c16:uniqueId val="{00000016-F8C7-4101-A56A-C81B8D8B33E5}"/>
                </c:ext>
              </c:extLst>
            </c:dLbl>
            <c:dLbl>
              <c:idx val="1"/>
              <c:tx>
                <c:strRef>
                  <c:f>Slide5_Datenblatt!$F$53</c:f>
                  <c:strCache>
                    <c:ptCount val="1"/>
                    <c:pt idx="0">
                      <c:v>294,4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{52EB9200-7CE1-4BE9-A3D9-BB47190DB0CE}</c15:txfldGUID>
                      <c15:f>Slide5_Datenblatt!$F$53</c15:f>
                      <c15:dlblFieldTableCache>
                        <c:ptCount val="1"/>
                        <c:pt idx="0">
                          <c:v>294,4</c:v>
                        </c:pt>
                      </c15:dlblFieldTableCache>
                    </c15:dlblFTEntry>
                  </c15:dlblFieldTable>
                  <c15:showDataLabelsRange val="0"/>
                </c:ext>
                <c:ext xmlns:c16="http://schemas.microsoft.com/office/drawing/2014/chart" uri="{C3380CC4-5D6E-409C-BE32-E72D297353CC}">
                  <c16:uniqueId val="{00000018-F8C7-4101-A56A-C81B8D8B33E5}"/>
                </c:ext>
              </c:extLst>
            </c:dLbl>
            <c:dLbl>
              <c:idx val="2"/>
              <c:tx>
                <c:strRef>
                  <c:f>Slide5_Datenblatt!$G$53</c:f>
                  <c:strCache>
                    <c:ptCount val="1"/>
                    <c:pt idx="0">
                      <c:v>3.015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{7E2A002F-DBFF-4525-BB23-24A2A32C30DB}</c15:txfldGUID>
                      <c15:f>Slide5_Datenblatt!$G$53</c15:f>
                      <c15:dlblFieldTableCache>
                        <c:ptCount val="1"/>
                        <c:pt idx="0">
                          <c:v>3.015</c:v>
                        </c:pt>
                      </c15:dlblFieldTableCache>
                    </c15:dlblFTEntry>
                  </c15:dlblFieldTable>
                  <c15:showDataLabelsRange val="0"/>
                </c:ext>
                <c:ext xmlns:c16="http://schemas.microsoft.com/office/drawing/2014/chart" uri="{C3380CC4-5D6E-409C-BE32-E72D297353CC}">
                  <c16:uniqueId val="{0000001A-F8C7-4101-A56A-C81B8D8B33E5}"/>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Slide5_Datenblatt!$B$49:$D$49</c:f>
              <c:strCache>
                <c:ptCount val="3"/>
                <c:pt idx="0">
                  <c:v>Gesamtkapital-
rendite in %</c:v>
                </c:pt>
                <c:pt idx="1">
                  <c:v>Erfolg vor Zins und Steuern</c:v>
                </c:pt>
                <c:pt idx="2">
                  <c:v>Gesamtkapital
</c:v>
                </c:pt>
              </c:strCache>
            </c:strRef>
          </c:cat>
          <c:val>
            <c:numRef>
              <c:f>Slide5_Datenblatt!$I$53:$K$53</c:f>
              <c:numCache>
                <c:formatCode>General</c:formatCode>
                <c:ptCount val="3"/>
                <c:pt idx="0">
                  <c:v>2967285.3642553189</c:v>
                </c:pt>
                <c:pt idx="1">
                  <c:v>294415</c:v>
                </c:pt>
                <c:pt idx="2">
                  <c:v>3014751</c:v>
                </c:pt>
              </c:numCache>
            </c:numRef>
          </c:val>
          <c:extLst>
            <c:ext xmlns:c16="http://schemas.microsoft.com/office/drawing/2014/chart" uri="{C3380CC4-5D6E-409C-BE32-E72D297353CC}">
              <c16:uniqueId val="{0000001B-F8C7-4101-A56A-C81B8D8B33E5}"/>
            </c:ext>
          </c:extLst>
        </c:ser>
        <c:ser>
          <c:idx val="4"/>
          <c:order val="4"/>
          <c:tx>
            <c:strRef>
              <c:f>Slide5_Datenblatt!$A$54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D-F8C7-4101-A56A-C81B8D8B33E5}"/>
              </c:ext>
            </c:extLst>
          </c:dPt>
          <c:dPt>
            <c:idx val="1"/>
            <c:invertIfNegative val="0"/>
            <c:bubble3D val="0"/>
            <c:spPr>
              <a:solidFill>
                <a:srgbClr val="4848FF"/>
              </a:solidFill>
              <a:ln w="25400">
                <a:noFill/>
              </a:ln>
            </c:spPr>
            <c:extLst>
              <c:ext xmlns:c16="http://schemas.microsoft.com/office/drawing/2014/chart" uri="{C3380CC4-5D6E-409C-BE32-E72D297353CC}">
                <c16:uniqueId val="{0000001F-F8C7-4101-A56A-C81B8D8B33E5}"/>
              </c:ext>
            </c:extLst>
          </c:dPt>
          <c:dPt>
            <c:idx val="2"/>
            <c:invertIfNegative val="0"/>
            <c:bubble3D val="0"/>
            <c:spPr>
              <a:solidFill>
                <a:srgbClr val="4848FF"/>
              </a:solidFill>
              <a:ln w="25400">
                <a:noFill/>
              </a:ln>
            </c:spPr>
            <c:extLst>
              <c:ext xmlns:c16="http://schemas.microsoft.com/office/drawing/2014/chart" uri="{C3380CC4-5D6E-409C-BE32-E72D297353CC}">
                <c16:uniqueId val="{00000021-F8C7-4101-A56A-C81B8D8B33E5}"/>
              </c:ext>
            </c:extLst>
          </c:dPt>
          <c:dLbls>
            <c:dLbl>
              <c:idx val="0"/>
              <c:tx>
                <c:strRef>
                  <c:f>Slide5_Datenblatt!$E$54</c:f>
                  <c:strCache>
                    <c:ptCount val="1"/>
                    <c:pt idx="0">
                      <c:v>7,1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{441C02DF-F734-4C46-B05F-F9010A76C4C6}</c15:txfldGUID>
                      <c15:f>Slide5_Datenblatt!$E$54</c15:f>
                      <c15:dlblFieldTableCache>
                        <c:ptCount val="1"/>
                        <c:pt idx="0">
                          <c:v>7,1</c:v>
                        </c:pt>
                      </c15:dlblFieldTableCache>
                    </c15:dlblFTEntry>
                  </c15:dlblFieldTable>
                  <c15:showDataLabelsRange val="0"/>
                </c:ext>
                <c:ext xmlns:c16="http://schemas.microsoft.com/office/drawing/2014/chart" uri="{C3380CC4-5D6E-409C-BE32-E72D297353CC}">
                  <c16:uniqueId val="{0000001D-F8C7-4101-A56A-C81B8D8B33E5}"/>
                </c:ext>
              </c:extLst>
            </c:dLbl>
            <c:dLbl>
              <c:idx val="1"/>
              <c:tx>
                <c:strRef>
                  <c:f>Slide5_Datenblatt!$F$54</c:f>
                  <c:strCache>
                    <c:ptCount val="1"/>
                    <c:pt idx="0">
                      <c:v>210,9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{EAF640F0-4C5B-4E05-8927-9370FA6014D9}</c15:txfldGUID>
                      <c15:f>Slide5_Datenblatt!$F$54</c15:f>
                      <c15:dlblFieldTableCache>
                        <c:ptCount val="1"/>
                        <c:pt idx="0">
                          <c:v>210,9</c:v>
                        </c:pt>
                      </c15:dlblFieldTableCache>
                    </c15:dlblFTEntry>
                  </c15:dlblFieldTable>
                  <c15:showDataLabelsRange val="0"/>
                </c:ext>
                <c:ext xmlns:c16="http://schemas.microsoft.com/office/drawing/2014/chart" uri="{C3380CC4-5D6E-409C-BE32-E72D297353CC}">
                  <c16:uniqueId val="{0000001F-F8C7-4101-A56A-C81B8D8B33E5}"/>
                </c:ext>
              </c:extLst>
            </c:dLbl>
            <c:dLbl>
              <c:idx val="2"/>
              <c:tx>
                <c:strRef>
                  <c:f>Slide5_Datenblatt!$G$54</c:f>
                  <c:strCache>
                    <c:ptCount val="1"/>
                    <c:pt idx="0">
                      <c:v>2.980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{44139469-874F-4117-B7C2-E599CAF18CA6}</c15:txfldGUID>
                      <c15:f>Slide5_Datenblatt!$G$54</c15:f>
                      <c15:dlblFieldTableCache>
                        <c:ptCount val="1"/>
                        <c:pt idx="0">
                          <c:v>2.980</c:v>
                        </c:pt>
                      </c15:dlblFieldTableCache>
                    </c15:dlblFTEntry>
                  </c15:dlblFieldTable>
                  <c15:showDataLabelsRange val="0"/>
                </c:ext>
                <c:ext xmlns:c16="http://schemas.microsoft.com/office/drawing/2014/chart" uri="{C3380CC4-5D6E-409C-BE32-E72D297353CC}">
                  <c16:uniqueId val="{00000021-F8C7-4101-A56A-C81B8D8B33E5}"/>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Slide5_Datenblatt!$B$49:$D$49</c:f>
              <c:strCache>
                <c:ptCount val="3"/>
                <c:pt idx="0">
                  <c:v>Gesamtkapital-
rendite in %</c:v>
                </c:pt>
                <c:pt idx="1">
                  <c:v>Erfolg vor Zins und Steuern</c:v>
                </c:pt>
                <c:pt idx="2">
                  <c:v>Gesamtkapital
</c:v>
                </c:pt>
              </c:strCache>
            </c:strRef>
          </c:cat>
          <c:val>
            <c:numRef>
              <c:f>Slide5_Datenblatt!$I$54:$K$54</c:f>
              <c:numCache>
                <c:formatCode>General</c:formatCode>
                <c:ptCount val="3"/>
                <c:pt idx="0">
                  <c:v>2150294.8187234043</c:v>
                </c:pt>
                <c:pt idx="1">
                  <c:v>210918</c:v>
                </c:pt>
                <c:pt idx="2">
                  <c:v>2980144</c:v>
                </c:pt>
              </c:numCache>
            </c:numRef>
          </c:val>
          <c:extLst>
            <c:ext xmlns:c16="http://schemas.microsoft.com/office/drawing/2014/chart" uri="{C3380CC4-5D6E-409C-BE32-E72D297353CC}">
              <c16:uniqueId val="{00000022-F8C7-4101-A56A-C81B8D8B33E5}"/>
            </c:ext>
          </c:extLst>
        </c:ser>
        <c:dLbls>
          <c:showLegendKey val="0"/>
          <c:showVal val="0"/>
          <c:showCatName val="0"/>
          <c:showSerName val="0"/>
          <c:showPercent val="0"/>
          <c:showBubbleSize val="0"/>
        </c:dLbls>
        <c:gapWidth val="50"/>
        <c:overlap val="-10"/>
        <c:axId val="328614656"/>
        <c:axId val="328616192"/>
      </c:barChart>
      <c:barChart>
        <c:barDir val="col"/>
        <c:grouping val="clustered"/>
        <c:varyColors val="0"/>
        <c:ser>
          <c:idx val="5"/>
          <c:order val="8"/>
          <c:tx>
            <c:strRef>
              <c:f>Slide5_Datenblatt!$A$59</c:f>
              <c:strCache>
                <c:ptCount val="1"/>
                <c:pt idx="0">
                  <c:v>unsichtbar</c:v>
                </c:pt>
              </c:strCache>
            </c:strRef>
          </c:tx>
          <c:spPr>
            <a:noFill/>
            <a:ln w="25400">
              <a:noFill/>
            </a:ln>
          </c:spPr>
          <c:invertIfNegative val="0"/>
          <c:val>
            <c:numRef>
              <c:f>Slide5_Datenblatt!$B$59</c:f>
              <c:numCache>
                <c:formatCode>General</c:formatCode>
                <c:ptCount val="1"/>
                <c:pt idx="0">
                  <c:v>0</c:v>
                </c:pt>
              </c:numCache>
            </c:numRef>
          </c:val>
          <c:extLst>
            <c:ext xmlns:c16="http://schemas.microsoft.com/office/drawing/2014/chart" uri="{C3380CC4-5D6E-409C-BE32-E72D297353CC}">
              <c16:uniqueId val="{00000023-F8C7-4101-A56A-C81B8D8B33E5}"/>
            </c:ext>
          </c:extLst>
        </c:ser>
        <c:dLbls>
          <c:showLegendKey val="0"/>
          <c:showVal val="0"/>
          <c:showCatName val="0"/>
          <c:showSerName val="0"/>
          <c:showPercent val="0"/>
          <c:showBubbleSize val="0"/>
        </c:dLbls>
        <c:gapWidth val="150"/>
        <c:axId val="328646656"/>
        <c:axId val="328648192"/>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Slide5_Datenblatt!$L$68:$L$73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Slide5_Datenblatt!$M$68:$M$73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4-F8C7-4101-A56A-C81B8D8B33E5}"/>
            </c:ext>
          </c:extLst>
        </c:ser>
        <c:ser>
          <c:idx val="7"/>
          <c:order val="10"/>
          <c:tx>
            <c:v>Achse3</c:v>
          </c:tx>
          <c:spPr>
            <a:ln w="38100">
              <a:solidFill>
                <a:srgbClr val="000000"/>
              </a:solidFill>
              <a:prstDash val="solid"/>
            </a:ln>
          </c:spPr>
          <c:marker>
            <c:symbol val="square"/>
            <c:size val="9"/>
            <c:spPr>
              <a:noFill/>
              <a:ln w="9525">
                <a:noFill/>
              </a:ln>
            </c:spPr>
          </c:marker>
          <c:xVal>
            <c:numRef>
              <c:f>Slide5_Datenblatt!$L$74:$L$79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Slide5_Datenblatt!$M$74:$M$79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5-F8C7-4101-A56A-C81B8D8B33E5}"/>
            </c:ext>
          </c:extLst>
        </c:ser>
        <c:dLbls>
          <c:showLegendKey val="0"/>
          <c:showVal val="0"/>
          <c:showCatName val="0"/>
          <c:showSerName val="0"/>
          <c:showPercent val="0"/>
          <c:showBubbleSize val="0"/>
        </c:dLbls>
        <c:axId val="328614656"/>
        <c:axId val="328616192"/>
      </c:scatterChart>
      <c:scatterChart>
        <c:scatterStyle val="lineMarker"/>
        <c:varyColors val="0"/>
        <c:ser>
          <c:idx val="10"/>
          <c:order val="5"/>
          <c:tx>
            <c:v>beschriftung</c:v>
          </c:tx>
          <c:spPr>
            <a:ln w="28575">
              <a:noFill/>
            </a:ln>
          </c:spPr>
          <c:marker>
            <c:symbol val="none"/>
          </c:marker>
          <c:dLbls>
            <c:dLbl>
              <c:idx val="1"/>
              <c:layout>
                <c:manualLayout>
                  <c:x val="-9.5138888888888912E-3"/>
                  <c:y val="-1.6011382415580977E-3"/>
                </c:manualLayout>
              </c:layout>
              <c:tx>
                <c:strRef>
                  <c:f>Slide5_Datenblatt!$J$62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{51D14255-A985-4CEF-B932-883D6BBBE715}</c15:txfldGUID>
                      <c15:f>Slide5_Datenblatt!$J$62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6-F8C7-4101-A56A-C81B8D8B33E5}"/>
                </c:ext>
              </c:extLst>
            </c:dLbl>
            <c:dLbl>
              <c:idx val="2"/>
              <c:layout>
                <c:manualLayout>
                  <c:x val="-9.5138888888888912E-3"/>
                  <c:y val="-1.6011382415580977E-3"/>
                </c:manualLayout>
              </c:layout>
              <c:tx>
                <c:strRef>
                  <c:f>Slide5_Datenblatt!$J$63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{7B7F3CEF-FF6E-4198-AC55-493124273511}</c15:txfldGUID>
                      <c15:f>Slide5_Datenblatt!$J$63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7-F8C7-4101-A56A-C81B8D8B33E5}"/>
                </c:ext>
              </c:extLst>
            </c:dLbl>
            <c:dLbl>
              <c:idx val="3"/>
              <c:layout>
                <c:manualLayout>
                  <c:x val="-9.5138888888888912E-3"/>
                  <c:y val="-1.6011382415580977E-3"/>
                </c:manualLayout>
              </c:layout>
              <c:tx>
                <c:strRef>
                  <c:f>Slide5_Datenblatt!$J$64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{9D55DD9E-EEEF-47B3-90B4-CF12E1159C5F}</c15:txfldGUID>
                      <c15:f>Slide5_Datenblatt!$J$64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8-F8C7-4101-A56A-C81B8D8B33E5}"/>
                </c:ext>
              </c:extLst>
            </c:dLbl>
            <c:dLbl>
              <c:idx val="4"/>
              <c:layout>
                <c:manualLayout>
                  <c:x val="-9.5138888888888912E-3"/>
                  <c:y val="-1.6011382415580977E-3"/>
                </c:manualLayout>
              </c:layout>
              <c:tx>
                <c:strRef>
                  <c:f>Slide5_Datenblatt!$J$65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{C2E21C72-B695-4B43-872D-074AA2134954}</c15:txfldGUID>
                      <c15:f>Slide5_Datenblatt!$J$65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9-F8C7-4101-A56A-C81B8D8B33E5}"/>
                </c:ext>
              </c:extLst>
            </c:dLbl>
            <c:dLbl>
              <c:idx val="5"/>
              <c:layout>
                <c:manualLayout>
                  <c:x val="-1.1597222222222189E-2"/>
                  <c:y val="-1.6011382415580977E-3"/>
                </c:manualLayout>
              </c:layout>
              <c:tx>
                <c:strRef>
                  <c:f>Slide5_Datenblatt!$J$66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{C9DE2E2F-E1AF-4ED9-BA10-68A1301BC0C6}</c15:txfldGUID>
                      <c15:f>Slide5_Datenblatt!$J$66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A-F8C7-4101-A56A-C81B8D8B33E5}"/>
                </c:ext>
              </c:extLst>
            </c:dLbl>
            <c:dLbl>
              <c:idx val="6"/>
              <c:layout>
                <c:manualLayout>
                  <c:x val="-9.5138888888888825E-3"/>
                  <c:y val="-1.6011382415580977E-3"/>
                </c:manualLayout>
              </c:layout>
              <c:tx>
                <c:strRef>
                  <c:f>Slide5_Datenblatt!$J$68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{37CFA849-3558-4EC6-B00D-874268A03CC1}</c15:txfldGUID>
                      <c15:f>Slide5_Datenblatt!$J$68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B-F8C7-4101-A56A-C81B8D8B33E5}"/>
                </c:ext>
              </c:extLst>
            </c:dLbl>
            <c:dLbl>
              <c:idx val="7"/>
              <c:layout>
                <c:manualLayout>
                  <c:x val="-9.5138888888888825E-3"/>
                  <c:y val="-1.6011382415580977E-3"/>
                </c:manualLayout>
              </c:layout>
              <c:tx>
                <c:strRef>
                  <c:f>Slide5_Datenblatt!$J$69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{D19ED1B4-7709-488E-A5D5-644C7F4E8021}</c15:txfldGUID>
                      <c15:f>Slide5_Datenblatt!$J$69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C-F8C7-4101-A56A-C81B8D8B33E5}"/>
                </c:ext>
              </c:extLst>
            </c:dLbl>
            <c:dLbl>
              <c:idx val="8"/>
              <c:layout>
                <c:manualLayout>
                  <c:x val="-9.5138888888888825E-3"/>
                  <c:y val="-1.6011382415580977E-3"/>
                </c:manualLayout>
              </c:layout>
              <c:tx>
                <c:strRef>
                  <c:f>Slide5_Datenblatt!$J$70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{F517BE3D-E923-438B-9172-D618E4D3E2CC}</c15:txfldGUID>
                      <c15:f>Slide5_Datenblatt!$J$70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D-F8C7-4101-A56A-C81B8D8B33E5}"/>
                </c:ext>
              </c:extLst>
            </c:dLbl>
            <c:dLbl>
              <c:idx val="9"/>
              <c:layout>
                <c:manualLayout>
                  <c:x val="-9.5138888888888825E-3"/>
                  <c:y val="-1.6011382415580977E-3"/>
                </c:manualLayout>
              </c:layout>
              <c:tx>
                <c:strRef>
                  <c:f>Slide5_Datenblatt!$J$71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{A6880574-CC53-4C29-BDC7-D6DE8A2304B9}</c15:txfldGUID>
                      <c15:f>Slide5_Datenblatt!$J$71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E-F8C7-4101-A56A-C81B8D8B33E5}"/>
                </c:ext>
              </c:extLst>
            </c:dLbl>
            <c:dLbl>
              <c:idx val="10"/>
              <c:layout>
                <c:manualLayout>
                  <c:x val="-1.1597222222222319E-2"/>
                  <c:y val="-1.6011382415580977E-3"/>
                </c:manualLayout>
              </c:layout>
              <c:tx>
                <c:strRef>
                  <c:f>Slide5_Datenblatt!$J$72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{19EDE746-E335-410E-8469-C1DA2731817B}</c15:txfldGUID>
                      <c15:f>Slide5_Datenblatt!$J$72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F-F8C7-4101-A56A-C81B8D8B33E5}"/>
                </c:ext>
              </c:extLst>
            </c:dLbl>
            <c:dLbl>
              <c:idx val="11"/>
              <c:delete val="1"/>
              <c:extLst>
                <c:ext xmlns:c15="http://schemas.microsoft.com/office/drawing/2012/chart" uri="{CE6537A1-D6FC-4f65-9D91-7224C49458BB}"/>
                <c:ext xmlns:c16="http://schemas.microsoft.com/office/drawing/2014/chart" uri="{C3380CC4-5D6E-409C-BE32-E72D297353CC}">
                  <c16:uniqueId val="{00000030-F8C7-4101-A56A-C81B8D8B33E5}"/>
                </c:ext>
              </c:extLst>
            </c:dLbl>
            <c:dLbl>
              <c:idx val="12"/>
              <c:layout>
                <c:manualLayout>
                  <c:x val="6.3194444444443767E-3"/>
                  <c:y val="-1.6011382415580977E-3"/>
                </c:manualLayout>
              </c:layout>
              <c:tx>
                <c:strRef>
                  <c:f>Slide5_Datenblatt!$J$74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{6DA42488-CD3B-444A-9059-F4150DE1BEA2}</c15:txfldGUID>
                      <c15:f>Slide5_Datenblatt!$J$74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31-F8C7-4101-A56A-C81B8D8B33E5}"/>
                </c:ext>
              </c:extLst>
            </c:dLbl>
            <c:dLbl>
              <c:idx val="13"/>
              <c:layout>
                <c:manualLayout>
                  <c:x val="5.2777777777777693E-3"/>
                  <c:y val="-1.6011382415580977E-3"/>
                </c:manualLayout>
              </c:layout>
              <c:tx>
                <c:strRef>
                  <c:f>Slide5_Datenblatt!$J$75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{28869486-CF1A-4AD9-AA6F-3266678806A5}</c15:txfldGUID>
                      <c15:f>Slide5_Datenblatt!$J$75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32-F8C7-4101-A56A-C81B8D8B33E5}"/>
                </c:ext>
              </c:extLst>
            </c:dLbl>
            <c:dLbl>
              <c:idx val="14"/>
              <c:layout>
                <c:manualLayout>
                  <c:x val="6.3194444444443767E-3"/>
                  <c:y val="-1.6011382415580977E-3"/>
                </c:manualLayout>
              </c:layout>
              <c:tx>
                <c:strRef>
                  <c:f>Slide5_Datenblatt!$J$76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{F9C10D30-D03B-41D5-BEBC-FAB7B5347D6A}</c15:txfldGUID>
                      <c15:f>Slide5_Datenblatt!$J$76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33-F8C7-4101-A56A-C81B8D8B33E5}"/>
                </c:ext>
              </c:extLst>
            </c:dLbl>
            <c:dLbl>
              <c:idx val="15"/>
              <c:layout>
                <c:manualLayout>
                  <c:x val="8.4027777777777035E-3"/>
                  <c:y val="-1.6011382415580977E-3"/>
                </c:manualLayout>
              </c:layout>
              <c:tx>
                <c:strRef>
                  <c:f>Slide5_Datenblatt!$J$77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{EAD4BBF2-3EB9-432B-A950-FD8DD29B1AB1}</c15:txfldGUID>
                      <c15:f>Slide5_Datenblatt!$J$77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34-F8C7-4101-A56A-C81B8D8B33E5}"/>
                </c:ext>
              </c:extLst>
            </c:dLbl>
            <c:dLbl>
              <c:idx val="16"/>
              <c:layout>
                <c:manualLayout>
                  <c:x val="6.3194444444443767E-3"/>
                  <c:y val="-1.6011382415580977E-3"/>
                </c:manualLayout>
              </c:layout>
              <c:tx>
                <c:strRef>
                  <c:f>Slide5_Datenblatt!$J$78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{06940F42-CD7B-4993-8121-FA98E2B53876}</c15:txfldGUID>
                      <c15:f>Slide5_Datenblatt!$J$78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5-F8C7-4101-A56A-C81B8D8B33E5}"/>
                </c:ext>
              </c:extLst>
            </c:dLbl>
            <c:dLbl>
              <c:idx val="17"/>
              <c:delete val="1"/>
              <c:extLst>
                <c:ext xmlns:c15="http://schemas.microsoft.com/office/drawing/2012/chart" uri="{CE6537A1-D6FC-4f65-9D91-7224C49458BB}"/>
                <c:ext xmlns:c16="http://schemas.microsoft.com/office/drawing/2014/chart" uri="{C3380CC4-5D6E-409C-BE32-E72D297353CC}">
                  <c16:uniqueId val="{00000036-F8C7-4101-A56A-C81B8D8B33E5}"/>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Slide5_Datenblatt!$G$61:$G$78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Slide5_Datenblatt!$H$61:$H$78</c:f>
              <c:numCache>
                <c:formatCode>0.00</c:formatCode>
                <c:ptCount val="18"/>
                <c:pt idx="1">
                  <c:v>-178431.95</c:v>
                </c:pt>
                <c:pt idx="2">
                  <c:v>-178431.95</c:v>
                </c:pt>
                <c:pt idx="3">
                  <c:v>-178431.95</c:v>
                </c:pt>
                <c:pt idx="4">
                  <c:v>-178431.95</c:v>
                </c:pt>
                <c:pt idx="5">
                  <c:v>-178431.95</c:v>
                </c:pt>
                <c:pt idx="6">
                  <c:v>-178431.95</c:v>
                </c:pt>
                <c:pt idx="7">
                  <c:v>-178431.95</c:v>
                </c:pt>
                <c:pt idx="8">
                  <c:v>-178431.95</c:v>
                </c:pt>
                <c:pt idx="9">
                  <c:v>-178431.95</c:v>
                </c:pt>
                <c:pt idx="10">
                  <c:v>-178431.95</c:v>
                </c:pt>
                <c:pt idx="11">
                  <c:v>-178431.95</c:v>
                </c:pt>
                <c:pt idx="12">
                  <c:v>-178431.95</c:v>
                </c:pt>
                <c:pt idx="13">
                  <c:v>-178431.95</c:v>
                </c:pt>
                <c:pt idx="14">
                  <c:v>-178431.95</c:v>
                </c:pt>
                <c:pt idx="15">
                  <c:v>-178431.95</c:v>
                </c:pt>
                <c:pt idx="16">
                  <c:v>-178431.95</c:v>
                </c:pt>
                <c:pt idx="17">
                  <c:v>-178431.95</c:v>
                </c:pt>
              </c:numCache>
            </c:numRef>
          </c:yVal>
          <c:smooth val="0"/>
          <c:extLst>
            <c:ext xmlns:c16="http://schemas.microsoft.com/office/drawing/2014/chart" uri="{C3380CC4-5D6E-409C-BE32-E72D297353CC}">
              <c16:uniqueId val="{00000037-F8C7-4101-A56A-C81B8D8B33E5}"/>
            </c:ext>
          </c:extLst>
        </c:ser>
        <c:ser>
          <c:idx val="9"/>
          <c:order val="6"/>
          <c:tx>
            <c:v>Achse</c:v>
          </c:tx>
          <c:spPr>
            <a:ln w="38100">
              <a:solidFill>
                <a:srgbClr val="000000"/>
              </a:solidFill>
              <a:prstDash val="solid"/>
            </a:ln>
          </c:spPr>
          <c:marker>
            <c:symbol val="none"/>
          </c:marker>
          <c:xVal>
            <c:numRef>
              <c:f>Slide5_Datenblatt!$L$61:$L$67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Slide5_Datenblatt!$M$61:$M$67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8-F8C7-4101-A56A-C81B8D8B33E5}"/>
            </c:ext>
          </c:extLst>
        </c:ser>
        <c:ser>
          <c:idx val="11"/>
          <c:order val="7"/>
          <c:tx>
            <c:v>rubrik</c:v>
          </c:tx>
          <c:spPr>
            <a:ln w="28575">
              <a:noFill/>
            </a:ln>
          </c:spPr>
          <c:marker>
            <c:symbol val="none"/>
          </c:marker>
          <c:dLbls>
            <c:dLbl>
              <c:idx val="0"/>
              <c:layout>
                <c:manualLayout>
                  <c:x val="-2.4305555555555526E-3"/>
                  <c:y val="-3.269263059289327E-3"/>
                </c:manualLayout>
              </c:layout>
              <c:tx>
                <c:strRef>
                  <c:f>Slide5_Datenblatt!$A$4</c:f>
                  <c:strCache>
                    <c:ptCount val="1"/>
                    <c:pt idx="0">
                      <c:v>Gesamtkapital-
rendite in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{45EA9D66-0F87-496A-86BC-8465C5218734}</c15:txfldGUID>
                      <c15:f>Slide5_Datenblatt!$A$4</c15:f>
                      <c15:dlblFieldTableCache>
                        <c:ptCount val="1"/>
                        <c:pt idx="0">
                          <c:v>Gesamtkapital-
rendite in %</c:v>
                        </c:pt>
                      </c15:dlblFieldTableCache>
                    </c15:dlblFTEntry>
                  </c15:dlblFieldTable>
                  <c15:showDataLabelsRange val="0"/>
                </c:ext>
                <c:ext xmlns:c16="http://schemas.microsoft.com/office/drawing/2014/chart" uri="{C3380CC4-5D6E-409C-BE32-E72D297353CC}">
                  <c16:uniqueId val="{00000039-F8C7-4101-A56A-C81B8D8B33E5}"/>
                </c:ext>
              </c:extLst>
            </c:dLbl>
            <c:dLbl>
              <c:idx val="1"/>
              <c:delete val="1"/>
              <c:extLst>
                <c:ext xmlns:c15="http://schemas.microsoft.com/office/drawing/2012/chart" uri="{CE6537A1-D6FC-4f65-9D91-7224C49458BB}"/>
                <c:ext xmlns:c16="http://schemas.microsoft.com/office/drawing/2014/chart" uri="{C3380CC4-5D6E-409C-BE32-E72D297353CC}">
                  <c16:uniqueId val="{0000003A-F8C7-4101-A56A-C81B8D8B33E5}"/>
                </c:ext>
              </c:extLst>
            </c:dLbl>
            <c:dLbl>
              <c:idx val="2"/>
              <c:delete val="1"/>
              <c:extLst>
                <c:ext xmlns:c15="http://schemas.microsoft.com/office/drawing/2012/chart" uri="{CE6537A1-D6FC-4f65-9D91-7224C49458BB}"/>
                <c:ext xmlns:c16="http://schemas.microsoft.com/office/drawing/2014/chart" uri="{C3380CC4-5D6E-409C-BE32-E72D297353CC}">
                  <c16:uniqueId val="{0000003B-F8C7-4101-A56A-C81B8D8B33E5}"/>
                </c:ext>
              </c:extLst>
            </c:dLbl>
            <c:dLbl>
              <c:idx val="3"/>
              <c:delete val="1"/>
              <c:extLst>
                <c:ext xmlns:c15="http://schemas.microsoft.com/office/drawing/2012/chart" uri="{CE6537A1-D6FC-4f65-9D91-7224C49458BB}"/>
                <c:ext xmlns:c16="http://schemas.microsoft.com/office/drawing/2014/chart" uri="{C3380CC4-5D6E-409C-BE32-E72D297353CC}">
                  <c16:uniqueId val="{0000003C-F8C7-4101-A56A-C81B8D8B33E5}"/>
                </c:ext>
              </c:extLst>
            </c:dLbl>
            <c:dLbl>
              <c:idx val="4"/>
              <c:delete val="1"/>
              <c:extLst>
                <c:ext xmlns:c15="http://schemas.microsoft.com/office/drawing/2012/chart" uri="{CE6537A1-D6FC-4f65-9D91-7224C49458BB}"/>
                <c:ext xmlns:c16="http://schemas.microsoft.com/office/drawing/2014/chart" uri="{C3380CC4-5D6E-409C-BE32-E72D297353CC}">
                  <c16:uniqueId val="{0000003D-F8C7-4101-A56A-C81B8D8B33E5}"/>
                </c:ext>
              </c:extLst>
            </c:dLbl>
            <c:dLbl>
              <c:idx val="5"/>
              <c:delete val="1"/>
              <c:extLst>
                <c:ext xmlns:c15="http://schemas.microsoft.com/office/drawing/2012/chart" uri="{CE6537A1-D6FC-4f65-9D91-7224C49458BB}"/>
                <c:ext xmlns:c16="http://schemas.microsoft.com/office/drawing/2014/chart" uri="{C3380CC4-5D6E-409C-BE32-E72D297353CC}">
                  <c16:uniqueId val="{0000003E-F8C7-4101-A56A-C81B8D8B33E5}"/>
                </c:ext>
              </c:extLst>
            </c:dLbl>
            <c:dLbl>
              <c:idx val="6"/>
              <c:layout>
                <c:manualLayout>
                  <c:x val="-5.555555555555567E-3"/>
                  <c:y val="-3.269263059289327E-3"/>
                </c:manualLayout>
              </c:layout>
              <c:tx>
                <c:strRef>
                  <c:f>Slide5_Datenblatt!$A$5</c:f>
                  <c:strCache>
                    <c:ptCount val="1"/>
                    <c:pt idx="0">
                      <c:v>Erfolg vor Zins und Steuern</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{76E912D8-493B-46D1-85A6-9FD720C298FA}</c15:txfldGUID>
                      <c15:f>Slide5_Datenblatt!$A$5</c15:f>
                      <c15:dlblFieldTableCache>
                        <c:ptCount val="1"/>
                        <c:pt idx="0">
                          <c:v>Erfolg vor Zins und Steuern</c:v>
                        </c:pt>
                      </c15:dlblFieldTableCache>
                    </c15:dlblFTEntry>
                  </c15:dlblFieldTable>
                  <c15:showDataLabelsRange val="0"/>
                </c:ext>
                <c:ext xmlns:c16="http://schemas.microsoft.com/office/drawing/2014/chart" uri="{C3380CC4-5D6E-409C-BE32-E72D297353CC}">
                  <c16:uniqueId val="{0000003F-F8C7-4101-A56A-C81B8D8B33E5}"/>
                </c:ext>
              </c:extLst>
            </c:dLbl>
            <c:dLbl>
              <c:idx val="7"/>
              <c:delete val="1"/>
              <c:extLst>
                <c:ext xmlns:c15="http://schemas.microsoft.com/office/drawing/2012/chart" uri="{CE6537A1-D6FC-4f65-9D91-7224C49458BB}"/>
                <c:ext xmlns:c16="http://schemas.microsoft.com/office/drawing/2014/chart" uri="{C3380CC4-5D6E-409C-BE32-E72D297353CC}">
                  <c16:uniqueId val="{00000040-F8C7-4101-A56A-C81B8D8B33E5}"/>
                </c:ext>
              </c:extLst>
            </c:dLbl>
            <c:dLbl>
              <c:idx val="8"/>
              <c:delete val="1"/>
              <c:extLst>
                <c:ext xmlns:c15="http://schemas.microsoft.com/office/drawing/2012/chart" uri="{CE6537A1-D6FC-4f65-9D91-7224C49458BB}"/>
                <c:ext xmlns:c16="http://schemas.microsoft.com/office/drawing/2014/chart" uri="{C3380CC4-5D6E-409C-BE32-E72D297353CC}">
                  <c16:uniqueId val="{00000041-F8C7-4101-A56A-C81B8D8B33E5}"/>
                </c:ext>
              </c:extLst>
            </c:dLbl>
            <c:dLbl>
              <c:idx val="9"/>
              <c:delete val="1"/>
              <c:extLst>
                <c:ext xmlns:c15="http://schemas.microsoft.com/office/drawing/2012/chart" uri="{CE6537A1-D6FC-4f65-9D91-7224C49458BB}"/>
                <c:ext xmlns:c16="http://schemas.microsoft.com/office/drawing/2014/chart" uri="{C3380CC4-5D6E-409C-BE32-E72D297353CC}">
                  <c16:uniqueId val="{00000042-F8C7-4101-A56A-C81B8D8B33E5}"/>
                </c:ext>
              </c:extLst>
            </c:dLbl>
            <c:dLbl>
              <c:idx val="10"/>
              <c:delete val="1"/>
              <c:extLst>
                <c:ext xmlns:c15="http://schemas.microsoft.com/office/drawing/2012/chart" uri="{CE6537A1-D6FC-4f65-9D91-7224C49458BB}"/>
                <c:ext xmlns:c16="http://schemas.microsoft.com/office/drawing/2014/chart" uri="{C3380CC4-5D6E-409C-BE32-E72D297353CC}">
                  <c16:uniqueId val="{00000043-F8C7-4101-A56A-C81B8D8B33E5}"/>
                </c:ext>
              </c:extLst>
            </c:dLbl>
            <c:dLbl>
              <c:idx val="11"/>
              <c:delete val="1"/>
              <c:extLst>
                <c:ext xmlns:c15="http://schemas.microsoft.com/office/drawing/2012/chart" uri="{CE6537A1-D6FC-4f65-9D91-7224C49458BB}"/>
                <c:ext xmlns:c16="http://schemas.microsoft.com/office/drawing/2014/chart" uri="{C3380CC4-5D6E-409C-BE32-E72D297353CC}">
                  <c16:uniqueId val="{00000044-F8C7-4101-A56A-C81B8D8B33E5}"/>
                </c:ext>
              </c:extLst>
            </c:dLbl>
            <c:dLbl>
              <c:idx val="12"/>
              <c:delete val="1"/>
              <c:extLst>
                <c:ext xmlns:c15="http://schemas.microsoft.com/office/drawing/2012/chart" uri="{CE6537A1-D6FC-4f65-9D91-7224C49458BB}"/>
                <c:ext xmlns:c16="http://schemas.microsoft.com/office/drawing/2014/chart" uri="{C3380CC4-5D6E-409C-BE32-E72D297353CC}">
                  <c16:uniqueId val="{00000045-F8C7-4101-A56A-C81B8D8B33E5}"/>
                </c:ext>
              </c:extLst>
            </c:dLbl>
            <c:dLbl>
              <c:idx val="13"/>
              <c:layout>
                <c:manualLayout>
                  <c:x val="-6.5972222222222777E-3"/>
                  <c:y val="-3.269263059289327E-3"/>
                </c:manualLayout>
              </c:layout>
              <c:tx>
                <c:strRef>
                  <c:f>Slide5_Datenblatt!$A$6</c:f>
                  <c:strCache>
                    <c:ptCount val="1"/>
                    <c:pt idx="0">
                      <c:v>Gesamtkapital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{2D387780-C499-4F52-9387-B99988BB47B0}</c15:txfldGUID>
                      <c15:f>Slide5_Datenblatt!$A$6</c15:f>
                      <c15:dlblFieldTableCache>
                        <c:ptCount val="1"/>
                        <c:pt idx="0">
                          <c:v>Gesamtkapital
</c:v>
                        </c:pt>
                      </c15:dlblFieldTableCache>
                    </c15:dlblFTEntry>
                  </c15:dlblFieldTable>
                  <c15:showDataLabelsRange val="0"/>
                </c:ext>
                <c:ext xmlns:c16="http://schemas.microsoft.com/office/drawing/2014/chart" uri="{C3380CC4-5D6E-409C-BE32-E72D297353CC}">
                  <c16:uniqueId val="{00000046-F8C7-4101-A56A-C81B8D8B33E5}"/>
                </c:ext>
              </c:extLst>
            </c:dLbl>
            <c:dLbl>
              <c:idx val="14"/>
              <c:delete val="1"/>
              <c:extLst>
                <c:ext xmlns:c15="http://schemas.microsoft.com/office/drawing/2012/chart" uri="{CE6537A1-D6FC-4f65-9D91-7224C49458BB}"/>
                <c:ext xmlns:c16="http://schemas.microsoft.com/office/drawing/2014/chart" uri="{C3380CC4-5D6E-409C-BE32-E72D297353CC}">
                  <c16:uniqueId val="{00000047-F8C7-4101-A56A-C81B8D8B33E5}"/>
                </c:ext>
              </c:extLst>
            </c:dLbl>
            <c:dLbl>
              <c:idx val="15"/>
              <c:delete val="1"/>
              <c:extLst>
                <c:ext xmlns:c15="http://schemas.microsoft.com/office/drawing/2012/chart" uri="{CE6537A1-D6FC-4f65-9D91-7224C49458BB}"/>
                <c:ext xmlns:c16="http://schemas.microsoft.com/office/drawing/2014/chart" uri="{C3380CC4-5D6E-409C-BE32-E72D297353CC}">
                  <c16:uniqueId val="{00000048-F8C7-4101-A56A-C81B8D8B33E5}"/>
                </c:ext>
              </c:extLst>
            </c:dLbl>
            <c:dLbl>
              <c:idx val="16"/>
              <c:delete val="1"/>
              <c:extLst>
                <c:ext xmlns:c15="http://schemas.microsoft.com/office/drawing/2012/chart" uri="{CE6537A1-D6FC-4f65-9D91-7224C49458BB}"/>
                <c:ext xmlns:c16="http://schemas.microsoft.com/office/drawing/2014/chart" uri="{C3380CC4-5D6E-409C-BE32-E72D297353CC}">
                  <c16:uniqueId val="{00000049-F8C7-4101-A56A-C81B8D8B33E5}"/>
                </c:ext>
              </c:extLst>
            </c:dLbl>
            <c:dLbl>
              <c:idx val="17"/>
              <c:delete val="1"/>
              <c:extLst>
                <c:ext xmlns:c15="http://schemas.microsoft.com/office/drawing/2012/chart" uri="{CE6537A1-D6FC-4f65-9D91-7224C49458BB}"/>
                <c:ext xmlns:c16="http://schemas.microsoft.com/office/drawing/2014/chart" uri="{C3380CC4-5D6E-409C-BE32-E72D297353CC}">
                  <c16:uniqueId val="{0000004A-F8C7-4101-A56A-C81B8D8B33E5}"/>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Slide5_Datenblatt!$O$61:$O$78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Slide5_Datenblatt!$P$61:$P$78</c:f>
              <c:numCache>
                <c:formatCode>#,##0</c:formatCode>
                <c:ptCount val="18"/>
                <c:pt idx="0">
                  <c:v>-892159.75</c:v>
                </c:pt>
                <c:pt idx="1">
                  <c:v>-892159.75</c:v>
                </c:pt>
                <c:pt idx="2">
                  <c:v>-892159.75</c:v>
                </c:pt>
                <c:pt idx="3">
                  <c:v>-892159.75</c:v>
                </c:pt>
                <c:pt idx="4">
                  <c:v>-892159.75</c:v>
                </c:pt>
                <c:pt idx="5">
                  <c:v>-892159.75</c:v>
                </c:pt>
                <c:pt idx="6">
                  <c:v>-892159.75</c:v>
                </c:pt>
                <c:pt idx="7">
                  <c:v>-892159.75</c:v>
                </c:pt>
                <c:pt idx="8">
                  <c:v>-892159.75</c:v>
                </c:pt>
                <c:pt idx="9">
                  <c:v>-892159.75</c:v>
                </c:pt>
                <c:pt idx="10">
                  <c:v>-892159.75</c:v>
                </c:pt>
                <c:pt idx="11">
                  <c:v>-892159.75</c:v>
                </c:pt>
                <c:pt idx="12">
                  <c:v>-892159.75</c:v>
                </c:pt>
                <c:pt idx="13">
                  <c:v>-892159.75</c:v>
                </c:pt>
                <c:pt idx="14">
                  <c:v>-892159.75</c:v>
                </c:pt>
                <c:pt idx="15">
                  <c:v>-892159.75</c:v>
                </c:pt>
                <c:pt idx="16">
                  <c:v>-892159.75</c:v>
                </c:pt>
                <c:pt idx="17">
                  <c:v>-892159.75</c:v>
                </c:pt>
              </c:numCache>
            </c:numRef>
          </c:yVal>
          <c:smooth val="0"/>
          <c:extLst>
            <c:ext xmlns:c16="http://schemas.microsoft.com/office/drawing/2014/chart" uri="{C3380CC4-5D6E-409C-BE32-E72D297353CC}">
              <c16:uniqueId val="{0000004B-F8C7-4101-A56A-C81B8D8B33E5}"/>
            </c:ext>
          </c:extLst>
        </c:ser>
        <c:dLbls>
          <c:showLegendKey val="0"/>
          <c:showVal val="0"/>
          <c:showCatName val="0"/>
          <c:showSerName val="0"/>
          <c:showPercent val="0"/>
          <c:showBubbleSize val="0"/>
        </c:dLbls>
        <c:axId val="328646656"/>
        <c:axId val="328648192"/>
      </c:scatterChart>
      <c:catAx>
        <c:axId val="328614656"/>
        <c:scaling>
          <c:orientation val="minMax"/>
        </c:scaling>
        <c:delete val="1"/>
        <c:axPos val="b"/>
        <c:numFmt formatCode="General" sourceLinked="0"/>
        <c:majorTickMark val="out"/>
        <c:minorTickMark val="none"/>
        <c:tickLblPos val="nextTo"/>
        <c:crossAx val="328616192"/>
        <c:crosses val="autoZero"/>
        <c:auto val="0"/>
        <c:lblAlgn val="ctr"/>
        <c:lblOffset val="100"/>
        <c:noMultiLvlLbl val="0"/>
      </c:catAx>
      <c:valAx>
        <c:axId val="328616192"/>
        <c:scaling>
          <c:orientation val="minMax"/>
        </c:scaling>
        <c:delete val="1"/>
        <c:axPos val="l"/>
        <c:numFmt formatCode="General" sourceLinked="1"/>
        <c:majorTickMark val="out"/>
        <c:minorTickMark val="none"/>
        <c:tickLblPos val="nextTo"/>
        <c:crossAx val="328614656"/>
        <c:crosses val="autoZero"/>
        <c:crossBetween val="between"/>
      </c:valAx>
      <c:catAx>
        <c:axId val="328646656"/>
        <c:scaling>
          <c:orientation val="minMax"/>
        </c:scaling>
        <c:delete val="1"/>
        <c:axPos val="b"/>
        <c:majorTickMark val="out"/>
        <c:minorTickMark val="none"/>
        <c:tickLblPos val="nextTo"/>
        <c:crossAx val="328648192"/>
        <c:crosses val="autoZero"/>
        <c:auto val="1"/>
        <c:lblAlgn val="ctr"/>
        <c:lblOffset val="100"/>
        <c:noMultiLvlLbl val="0"/>
      </c:catAx>
      <c:valAx>
        <c:axId val="328648192"/>
        <c:scaling>
          <c:orientation val="minMax"/>
        </c:scaling>
        <c:delete val="1"/>
        <c:axPos val="r"/>
        <c:numFmt formatCode="General" sourceLinked="1"/>
        <c:majorTickMark val="out"/>
        <c:minorTickMark val="none"/>
        <c:tickLblPos val="nextTo"/>
        <c:crossAx val="328646656"/>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5613486270420578E-3"/>
          <c:y val="8.9786756453423128E-3"/>
          <c:w val="0.99443867570972544"/>
          <c:h val="0.99102138903805159"/>
        </c:manualLayout>
      </c:layout>
      <c:barChart>
        <c:barDir val="col"/>
        <c:grouping val="clustered"/>
        <c:varyColors val="0"/>
        <c:ser>
          <c:idx val="0"/>
          <c:order val="0"/>
          <c:tx>
            <c:strRef>
              <c:f>Slide46_Datenblatt!$A$50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7C50-4827-A69D-BA1C0CF08A91}"/>
              </c:ext>
            </c:extLst>
          </c:dPt>
          <c:dPt>
            <c:idx val="1"/>
            <c:invertIfNegative val="0"/>
            <c:bubble3D val="0"/>
            <c:extLst>
              <c:ext xmlns:c16="http://schemas.microsoft.com/office/drawing/2014/chart" uri="{C3380CC4-5D6E-409C-BE32-E72D297353CC}">
                <c16:uniqueId val="{00000002-7C50-4827-A69D-BA1C0CF08A91}"/>
              </c:ext>
            </c:extLst>
          </c:dPt>
          <c:dPt>
            <c:idx val="2"/>
            <c:invertIfNegative val="0"/>
            <c:bubble3D val="0"/>
            <c:spPr>
              <a:solidFill>
                <a:srgbClr val="4848FF"/>
              </a:solidFill>
              <a:ln w="25400">
                <a:noFill/>
              </a:ln>
            </c:spPr>
            <c:extLst>
              <c:ext xmlns:c16="http://schemas.microsoft.com/office/drawing/2014/chart" uri="{C3380CC4-5D6E-409C-BE32-E72D297353CC}">
                <c16:uniqueId val="{00000004-7C50-4827-A69D-BA1C0CF08A91}"/>
              </c:ext>
            </c:extLst>
          </c:dPt>
          <c:dLbls>
            <c:dLbl>
              <c:idx val="0"/>
              <c:tx>
                <c:strRef>
                  <c:f>Slide46_Datenblatt!$E$50</c:f>
                  <c:strCache>
                    <c:ptCount val="1"/>
                    <c:pt idx="0">
                      <c:v>3,8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{35A2A7EA-35EC-47BA-8D23-D62DF01C869F}</c15:txfldGUID>
                      <c15:f>Slide46_Datenblatt!$E$50</c15:f>
                      <c15:dlblFieldTableCache>
                        <c:ptCount val="1"/>
                        <c:pt idx="0">
                          <c:v>3,8</c:v>
                        </c:pt>
                      </c15:dlblFieldTableCache>
                    </c15:dlblFTEntry>
                  </c15:dlblFieldTable>
                  <c15:showDataLabelsRange val="0"/>
                </c:ext>
                <c:ext xmlns:c16="http://schemas.microsoft.com/office/drawing/2014/chart" uri="{C3380CC4-5D6E-409C-BE32-E72D297353CC}">
                  <c16:uniqueId val="{00000001-7C50-4827-A69D-BA1C0CF08A91}"/>
                </c:ext>
              </c:extLst>
            </c:dLbl>
            <c:dLbl>
              <c:idx val="1"/>
              <c:tx>
                <c:strRef>
                  <c:f>Slide46_Datenblatt!$F$50</c:f>
                  <c:strCache>
                    <c:ptCount val="1"/>
                    <c:pt idx="0">
                      <c:v>48,2</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{92CA4896-9055-4522-8FFC-58CF9B0F259F}</c15:txfldGUID>
                      <c15:f>Slide46_Datenblatt!$F$50</c15:f>
                      <c15:dlblFieldTableCache>
                        <c:ptCount val="1"/>
                        <c:pt idx="0">
                          <c:v>48,2</c:v>
                        </c:pt>
                      </c15:dlblFieldTableCache>
                    </c15:dlblFTEntry>
                  </c15:dlblFieldTable>
                  <c15:showDataLabelsRange val="0"/>
                </c:ext>
                <c:ext xmlns:c16="http://schemas.microsoft.com/office/drawing/2014/chart" uri="{C3380CC4-5D6E-409C-BE32-E72D297353CC}">
                  <c16:uniqueId val="{00000002-7C50-4827-A69D-BA1C0CF08A91}"/>
                </c:ext>
              </c:extLst>
            </c:dLbl>
            <c:dLbl>
              <c:idx val="2"/>
              <c:tx>
                <c:strRef>
                  <c:f>Slide46_Datenblatt!$G$50</c:f>
                  <c:strCache>
                    <c:ptCount val="1"/>
                    <c:pt idx="0">
                      <c:v>1.283</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{3064C656-14A9-454B-87BA-236082C60458}</c15:txfldGUID>
                      <c15:f>Slide46_Datenblatt!$G$50</c15:f>
                      <c15:dlblFieldTableCache>
                        <c:ptCount val="1"/>
                        <c:pt idx="0">
                          <c:v>1.283</c:v>
                        </c:pt>
                      </c15:dlblFieldTableCache>
                    </c15:dlblFTEntry>
                  </c15:dlblFieldTable>
                  <c15:showDataLabelsRange val="0"/>
                </c:ext>
                <c:ext xmlns:c16="http://schemas.microsoft.com/office/drawing/2014/chart" uri="{C3380CC4-5D6E-409C-BE32-E72D297353CC}">
                  <c16:uniqueId val="{00000004-7C50-4827-A69D-BA1C0CF08A91}"/>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Slide46_Datenblatt!$B$49:$D$49</c:f>
              <c:strCache>
                <c:ptCount val="3"/>
                <c:pt idx="0">
                  <c:v>Zinsaufwand zum Fremdkapital</c:v>
                </c:pt>
                <c:pt idx="1">
                  <c:v>Zinsaufwand</c:v>
                </c:pt>
                <c:pt idx="2">
                  <c:v>Fremdkapital</c:v>
                </c:pt>
              </c:strCache>
            </c:strRef>
          </c:cat>
          <c:val>
            <c:numRef>
              <c:f>Slide46_Datenblatt!$I$50:$K$50</c:f>
              <c:numCache>
                <c:formatCode>General</c:formatCode>
                <c:ptCount val="3"/>
                <c:pt idx="0">
                  <c:v>666272.51933701651</c:v>
                </c:pt>
                <c:pt idx="1">
                  <c:v>48180</c:v>
                </c:pt>
                <c:pt idx="2">
                  <c:v>1282929</c:v>
                </c:pt>
              </c:numCache>
            </c:numRef>
          </c:val>
          <c:extLst>
            <c:ext xmlns:c16="http://schemas.microsoft.com/office/drawing/2014/chart" uri="{C3380CC4-5D6E-409C-BE32-E72D297353CC}">
              <c16:uniqueId val="{00000005-7C50-4827-A69D-BA1C0CF08A91}"/>
            </c:ext>
          </c:extLst>
        </c:ser>
        <c:ser>
          <c:idx val="2"/>
          <c:order val="1"/>
          <c:tx>
            <c:strRef>
              <c:f>Slide46_Datenblatt!$A$51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7-7C50-4827-A69D-BA1C0CF08A91}"/>
              </c:ext>
            </c:extLst>
          </c:dPt>
          <c:dPt>
            <c:idx val="1"/>
            <c:invertIfNegative val="0"/>
            <c:bubble3D val="0"/>
            <c:extLst>
              <c:ext xmlns:c16="http://schemas.microsoft.com/office/drawing/2014/chart" uri="{C3380CC4-5D6E-409C-BE32-E72D297353CC}">
                <c16:uniqueId val="{00000008-7C50-4827-A69D-BA1C0CF08A91}"/>
              </c:ext>
            </c:extLst>
          </c:dPt>
          <c:dPt>
            <c:idx val="2"/>
            <c:invertIfNegative val="0"/>
            <c:bubble3D val="0"/>
            <c:spPr>
              <a:solidFill>
                <a:srgbClr val="4848FF"/>
              </a:solidFill>
              <a:ln w="25400">
                <a:noFill/>
              </a:ln>
            </c:spPr>
            <c:extLst>
              <c:ext xmlns:c16="http://schemas.microsoft.com/office/drawing/2014/chart" uri="{C3380CC4-5D6E-409C-BE32-E72D297353CC}">
                <c16:uniqueId val="{0000000A-7C50-4827-A69D-BA1C0CF08A91}"/>
              </c:ext>
            </c:extLst>
          </c:dPt>
          <c:dLbls>
            <c:dLbl>
              <c:idx val="0"/>
              <c:tx>
                <c:strRef>
                  <c:f>Slide46_Datenblatt!$E$51</c:f>
                  <c:strCache>
                    <c:ptCount val="1"/>
                    <c:pt idx="0">
                      <c:v>4,2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{ECED954E-6A79-44B4-ACD3-B5892230A34B}</c15:txfldGUID>
                      <c15:f>Slide46_Datenblatt!$E$51</c15:f>
                      <c15:dlblFieldTableCache>
                        <c:ptCount val="1"/>
                        <c:pt idx="0">
                          <c:v>4,2</c:v>
                        </c:pt>
                      </c15:dlblFieldTableCache>
                    </c15:dlblFTEntry>
                  </c15:dlblFieldTable>
                  <c15:showDataLabelsRange val="0"/>
                </c:ext>
                <c:ext xmlns:c16="http://schemas.microsoft.com/office/drawing/2014/chart" uri="{C3380CC4-5D6E-409C-BE32-E72D297353CC}">
                  <c16:uniqueId val="{00000007-7C50-4827-A69D-BA1C0CF08A91}"/>
                </c:ext>
              </c:extLst>
            </c:dLbl>
            <c:dLbl>
              <c:idx val="1"/>
              <c:tx>
                <c:strRef>
                  <c:f>Slide46_Datenblatt!$F$51</c:f>
                  <c:strCache>
                    <c:ptCount val="1"/>
                    <c:pt idx="0">
                      <c:v>48,7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{C673CC77-1D3D-4ACB-826B-D724D5296720}</c15:txfldGUID>
                      <c15:f>Slide46_Datenblatt!$F$51</c15:f>
                      <c15:dlblFieldTableCache>
                        <c:ptCount val="1"/>
                        <c:pt idx="0">
                          <c:v>48,7</c:v>
                        </c:pt>
                      </c15:dlblFieldTableCache>
                    </c15:dlblFTEntry>
                  </c15:dlblFieldTable>
                  <c15:showDataLabelsRange val="0"/>
                </c:ext>
                <c:ext xmlns:c16="http://schemas.microsoft.com/office/drawing/2014/chart" uri="{C3380CC4-5D6E-409C-BE32-E72D297353CC}">
                  <c16:uniqueId val="{00000008-7C50-4827-A69D-BA1C0CF08A91}"/>
                </c:ext>
              </c:extLst>
            </c:dLbl>
            <c:dLbl>
              <c:idx val="2"/>
              <c:tx>
                <c:strRef>
                  <c:f>Slide46_Datenblatt!$G$51</c:f>
                  <c:strCache>
                    <c:ptCount val="1"/>
                    <c:pt idx="0">
                      <c:v>1.170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{157419CF-7FB3-4185-84A9-4D06E8372A4A}</c15:txfldGUID>
                      <c15:f>Slide46_Datenblatt!$G$51</c15:f>
                      <c15:dlblFieldTableCache>
                        <c:ptCount val="1"/>
                        <c:pt idx="0">
                          <c:v>1.170</c:v>
                        </c:pt>
                      </c15:dlblFieldTableCache>
                    </c15:dlblFTEntry>
                  </c15:dlblFieldTable>
                  <c15:showDataLabelsRange val="0"/>
                </c:ext>
                <c:ext xmlns:c16="http://schemas.microsoft.com/office/drawing/2014/chart" uri="{C3380CC4-5D6E-409C-BE32-E72D297353CC}">
                  <c16:uniqueId val="{0000000A-7C50-4827-A69D-BA1C0CF08A91}"/>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Slide46_Datenblatt!$B$49:$D$49</c:f>
              <c:strCache>
                <c:ptCount val="3"/>
                <c:pt idx="0">
                  <c:v>Zinsaufwand zum Fremdkapital</c:v>
                </c:pt>
                <c:pt idx="1">
                  <c:v>Zinsaufwand</c:v>
                </c:pt>
                <c:pt idx="2">
                  <c:v>Fremdkapital</c:v>
                </c:pt>
              </c:strCache>
            </c:strRef>
          </c:cat>
          <c:val>
            <c:numRef>
              <c:f>Slide46_Datenblatt!$I$51:$K$51</c:f>
              <c:numCache>
                <c:formatCode>General</c:formatCode>
                <c:ptCount val="3"/>
                <c:pt idx="0">
                  <c:v>737152.57458563533</c:v>
                </c:pt>
                <c:pt idx="1">
                  <c:v>48695</c:v>
                </c:pt>
                <c:pt idx="2">
                  <c:v>1170490</c:v>
                </c:pt>
              </c:numCache>
            </c:numRef>
          </c:val>
          <c:extLst>
            <c:ext xmlns:c16="http://schemas.microsoft.com/office/drawing/2014/chart" uri="{C3380CC4-5D6E-409C-BE32-E72D297353CC}">
              <c16:uniqueId val="{0000000B-7C50-4827-A69D-BA1C0CF08A91}"/>
            </c:ext>
          </c:extLst>
        </c:ser>
        <c:ser>
          <c:idx val="1"/>
          <c:order val="2"/>
          <c:tx>
            <c:strRef>
              <c:f>Slide46_Datenblatt!$A$52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D-7C50-4827-A69D-BA1C0CF08A91}"/>
              </c:ext>
            </c:extLst>
          </c:dPt>
          <c:dPt>
            <c:idx val="1"/>
            <c:invertIfNegative val="0"/>
            <c:bubble3D val="0"/>
            <c:extLst>
              <c:ext xmlns:c16="http://schemas.microsoft.com/office/drawing/2014/chart" uri="{C3380CC4-5D6E-409C-BE32-E72D297353CC}">
                <c16:uniqueId val="{0000000E-7C50-4827-A69D-BA1C0CF08A91}"/>
              </c:ext>
            </c:extLst>
          </c:dPt>
          <c:dPt>
            <c:idx val="2"/>
            <c:invertIfNegative val="0"/>
            <c:bubble3D val="0"/>
            <c:spPr>
              <a:solidFill>
                <a:srgbClr val="4848FF"/>
              </a:solidFill>
              <a:ln w="25400">
                <a:noFill/>
              </a:ln>
            </c:spPr>
            <c:extLst>
              <c:ext xmlns:c16="http://schemas.microsoft.com/office/drawing/2014/chart" uri="{C3380CC4-5D6E-409C-BE32-E72D297353CC}">
                <c16:uniqueId val="{00000010-7C50-4827-A69D-BA1C0CF08A91}"/>
              </c:ext>
            </c:extLst>
          </c:dPt>
          <c:dLbls>
            <c:dLbl>
              <c:idx val="0"/>
              <c:tx>
                <c:strRef>
                  <c:f>Slide46_Datenblatt!$E$52</c:f>
                  <c:strCache>
                    <c:ptCount val="1"/>
                    <c:pt idx="0">
                      <c:v>7,2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{630C28C7-0D83-4F60-8A55-9ADF838BBCF3}</c15:txfldGUID>
                      <c15:f>Slide46_Datenblatt!$E$52</c15:f>
                      <c15:dlblFieldTableCache>
                        <c:ptCount val="1"/>
                        <c:pt idx="0">
                          <c:v>7,2</c:v>
                        </c:pt>
                      </c15:dlblFieldTableCache>
                    </c15:dlblFTEntry>
                  </c15:dlblFieldTable>
                  <c15:showDataLabelsRange val="0"/>
                </c:ext>
                <c:ext xmlns:c16="http://schemas.microsoft.com/office/drawing/2014/chart" uri="{C3380CC4-5D6E-409C-BE32-E72D297353CC}">
                  <c16:uniqueId val="{0000000D-7C50-4827-A69D-BA1C0CF08A91}"/>
                </c:ext>
              </c:extLst>
            </c:dLbl>
            <c:dLbl>
              <c:idx val="1"/>
              <c:tx>
                <c:strRef>
                  <c:f>Slide46_Datenblatt!$F$52</c:f>
                  <c:strCache>
                    <c:ptCount val="1"/>
                    <c:pt idx="0">
                      <c:v>51,5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{04AF4270-781C-4003-9EFD-5DF63315F69D}</c15:txfldGUID>
                      <c15:f>Slide46_Datenblatt!$F$52</c15:f>
                      <c15:dlblFieldTableCache>
                        <c:ptCount val="1"/>
                        <c:pt idx="0">
                          <c:v>51,5</c:v>
                        </c:pt>
                      </c15:dlblFieldTableCache>
                    </c15:dlblFTEntry>
                  </c15:dlblFieldTable>
                  <c15:showDataLabelsRange val="0"/>
                </c:ext>
                <c:ext xmlns:c16="http://schemas.microsoft.com/office/drawing/2014/chart" uri="{C3380CC4-5D6E-409C-BE32-E72D297353CC}">
                  <c16:uniqueId val="{0000000E-7C50-4827-A69D-BA1C0CF08A91}"/>
                </c:ext>
              </c:extLst>
            </c:dLbl>
            <c:dLbl>
              <c:idx val="2"/>
              <c:tx>
                <c:strRef>
                  <c:f>Slide46_Datenblatt!$G$52</c:f>
                  <c:strCache>
                    <c:ptCount val="1"/>
                    <c:pt idx="0">
                      <c:v>711,7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{842C8857-01D3-4107-9DD7-E85203B0FD14}</c15:txfldGUID>
                      <c15:f>Slide46_Datenblatt!$G$52</c15:f>
                      <c15:dlblFieldTableCache>
                        <c:ptCount val="1"/>
                        <c:pt idx="0">
                          <c:v>711,7</c:v>
                        </c:pt>
                      </c15:dlblFieldTableCache>
                    </c15:dlblFTEntry>
                  </c15:dlblFieldTable>
                  <c15:showDataLabelsRange val="0"/>
                </c:ext>
                <c:ext xmlns:c16="http://schemas.microsoft.com/office/drawing/2014/chart" uri="{C3380CC4-5D6E-409C-BE32-E72D297353CC}">
                  <c16:uniqueId val="{00000010-7C50-4827-A69D-BA1C0CF08A91}"/>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Slide46_Datenblatt!$B$49:$D$49</c:f>
              <c:strCache>
                <c:ptCount val="3"/>
                <c:pt idx="0">
                  <c:v>Zinsaufwand zum Fremdkapital</c:v>
                </c:pt>
                <c:pt idx="1">
                  <c:v>Zinsaufwand</c:v>
                </c:pt>
                <c:pt idx="2">
                  <c:v>Fremdkapital</c:v>
                </c:pt>
              </c:strCache>
            </c:strRef>
          </c:cat>
          <c:val>
            <c:numRef>
              <c:f>Slide46_Datenblatt!$I$52:$K$52</c:f>
              <c:numCache>
                <c:formatCode>General</c:formatCode>
                <c:ptCount val="3"/>
                <c:pt idx="0">
                  <c:v>1282929</c:v>
                </c:pt>
                <c:pt idx="1">
                  <c:v>51497</c:v>
                </c:pt>
                <c:pt idx="2">
                  <c:v>711708</c:v>
                </c:pt>
              </c:numCache>
            </c:numRef>
          </c:val>
          <c:extLst>
            <c:ext xmlns:c16="http://schemas.microsoft.com/office/drawing/2014/chart" uri="{C3380CC4-5D6E-409C-BE32-E72D297353CC}">
              <c16:uniqueId val="{00000011-7C50-4827-A69D-BA1C0CF08A91}"/>
            </c:ext>
          </c:extLst>
        </c:ser>
        <c:ser>
          <c:idx val="3"/>
          <c:order val="3"/>
          <c:tx>
            <c:strRef>
              <c:f>Slide46_Datenblatt!$A$53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3-7C50-4827-A69D-BA1C0CF08A91}"/>
              </c:ext>
            </c:extLst>
          </c:dPt>
          <c:dPt>
            <c:idx val="1"/>
            <c:invertIfNegative val="0"/>
            <c:bubble3D val="0"/>
            <c:extLst>
              <c:ext xmlns:c16="http://schemas.microsoft.com/office/drawing/2014/chart" uri="{C3380CC4-5D6E-409C-BE32-E72D297353CC}">
                <c16:uniqueId val="{00000014-7C50-4827-A69D-BA1C0CF08A91}"/>
              </c:ext>
            </c:extLst>
          </c:dPt>
          <c:dPt>
            <c:idx val="2"/>
            <c:invertIfNegative val="0"/>
            <c:bubble3D val="0"/>
            <c:spPr>
              <a:solidFill>
                <a:srgbClr val="4848FF"/>
              </a:solidFill>
              <a:ln w="25400">
                <a:noFill/>
              </a:ln>
            </c:spPr>
            <c:extLst>
              <c:ext xmlns:c16="http://schemas.microsoft.com/office/drawing/2014/chart" uri="{C3380CC4-5D6E-409C-BE32-E72D297353CC}">
                <c16:uniqueId val="{00000016-7C50-4827-A69D-BA1C0CF08A91}"/>
              </c:ext>
            </c:extLst>
          </c:dPt>
          <c:dLbls>
            <c:dLbl>
              <c:idx val="0"/>
              <c:tx>
                <c:strRef>
                  <c:f>Slide46_Datenblatt!$E$53</c:f>
                  <c:strCache>
                    <c:ptCount val="1"/>
                    <c:pt idx="0">
                      <c:v>3,4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{F30839DA-6D91-42E4-92B8-6CB76A95C181}</c15:txfldGUID>
                      <c15:f>Slide46_Datenblatt!$E$53</c15:f>
                      <c15:dlblFieldTableCache>
                        <c:ptCount val="1"/>
                        <c:pt idx="0">
                          <c:v>3,4</c:v>
                        </c:pt>
                      </c15:dlblFieldTableCache>
                    </c15:dlblFTEntry>
                  </c15:dlblFieldTable>
                  <c15:showDataLabelsRange val="0"/>
                </c:ext>
                <c:ext xmlns:c16="http://schemas.microsoft.com/office/drawing/2014/chart" uri="{C3380CC4-5D6E-409C-BE32-E72D297353CC}">
                  <c16:uniqueId val="{00000013-7C50-4827-A69D-BA1C0CF08A91}"/>
                </c:ext>
              </c:extLst>
            </c:dLbl>
            <c:dLbl>
              <c:idx val="1"/>
              <c:tx>
                <c:strRef>
                  <c:f>Slide46_Datenblatt!$F$53</c:f>
                  <c:strCache>
                    <c:ptCount val="1"/>
                    <c:pt idx="0">
                      <c:v>22,6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{1C59365E-BCD9-4AF6-9CC3-03FF247BEE61}</c15:txfldGUID>
                      <c15:f>Slide46_Datenblatt!$F$53</c15:f>
                      <c15:dlblFieldTableCache>
                        <c:ptCount val="1"/>
                        <c:pt idx="0">
                          <c:v>22,6</c:v>
                        </c:pt>
                      </c15:dlblFieldTableCache>
                    </c15:dlblFTEntry>
                  </c15:dlblFieldTable>
                  <c15:showDataLabelsRange val="0"/>
                </c:ext>
                <c:ext xmlns:c16="http://schemas.microsoft.com/office/drawing/2014/chart" uri="{C3380CC4-5D6E-409C-BE32-E72D297353CC}">
                  <c16:uniqueId val="{00000014-7C50-4827-A69D-BA1C0CF08A91}"/>
                </c:ext>
              </c:extLst>
            </c:dLbl>
            <c:dLbl>
              <c:idx val="2"/>
              <c:tx>
                <c:strRef>
                  <c:f>Slide46_Datenblatt!$G$53</c:f>
                  <c:strCache>
                    <c:ptCount val="1"/>
                    <c:pt idx="0">
                      <c:v>669,0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{BD9AFFF9-D7F9-4C47-B5C8-1140AD4873CD}</c15:txfldGUID>
                      <c15:f>Slide46_Datenblatt!$G$53</c15:f>
                      <c15:dlblFieldTableCache>
                        <c:ptCount val="1"/>
                        <c:pt idx="0">
                          <c:v>669,0</c:v>
                        </c:pt>
                      </c15:dlblFieldTableCache>
                    </c15:dlblFTEntry>
                  </c15:dlblFieldTable>
                  <c15:showDataLabelsRange val="0"/>
                </c:ext>
                <c:ext xmlns:c16="http://schemas.microsoft.com/office/drawing/2014/chart" uri="{C3380CC4-5D6E-409C-BE32-E72D297353CC}">
                  <c16:uniqueId val="{00000016-7C50-4827-A69D-BA1C0CF08A91}"/>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Slide46_Datenblatt!$B$49:$D$49</c:f>
              <c:strCache>
                <c:ptCount val="3"/>
                <c:pt idx="0">
                  <c:v>Zinsaufwand zum Fremdkapital</c:v>
                </c:pt>
                <c:pt idx="1">
                  <c:v>Zinsaufwand</c:v>
                </c:pt>
                <c:pt idx="2">
                  <c:v>Fremdkapital</c:v>
                </c:pt>
              </c:strCache>
            </c:strRef>
          </c:cat>
          <c:val>
            <c:numRef>
              <c:f>Slide46_Datenblatt!$I$53:$K$53</c:f>
              <c:numCache>
                <c:formatCode>General</c:formatCode>
                <c:ptCount val="3"/>
                <c:pt idx="0">
                  <c:v>597164.46546961321</c:v>
                </c:pt>
                <c:pt idx="1">
                  <c:v>22577</c:v>
                </c:pt>
                <c:pt idx="2">
                  <c:v>668979</c:v>
                </c:pt>
              </c:numCache>
            </c:numRef>
          </c:val>
          <c:extLst>
            <c:ext xmlns:c16="http://schemas.microsoft.com/office/drawing/2014/chart" uri="{C3380CC4-5D6E-409C-BE32-E72D297353CC}">
              <c16:uniqueId val="{00000017-7C50-4827-A69D-BA1C0CF08A91}"/>
            </c:ext>
          </c:extLst>
        </c:ser>
        <c:ser>
          <c:idx val="4"/>
          <c:order val="4"/>
          <c:tx>
            <c:strRef>
              <c:f>Slide46_Datenblatt!$A$54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9-7C50-4827-A69D-BA1C0CF08A91}"/>
              </c:ext>
            </c:extLst>
          </c:dPt>
          <c:dPt>
            <c:idx val="1"/>
            <c:invertIfNegative val="0"/>
            <c:bubble3D val="0"/>
            <c:extLst>
              <c:ext xmlns:c16="http://schemas.microsoft.com/office/drawing/2014/chart" uri="{C3380CC4-5D6E-409C-BE32-E72D297353CC}">
                <c16:uniqueId val="{0000001A-7C50-4827-A69D-BA1C0CF08A91}"/>
              </c:ext>
            </c:extLst>
          </c:dPt>
          <c:dPt>
            <c:idx val="2"/>
            <c:invertIfNegative val="0"/>
            <c:bubble3D val="0"/>
            <c:spPr>
              <a:solidFill>
                <a:srgbClr val="4848FF"/>
              </a:solidFill>
              <a:ln w="25400">
                <a:noFill/>
              </a:ln>
            </c:spPr>
            <c:extLst>
              <c:ext xmlns:c16="http://schemas.microsoft.com/office/drawing/2014/chart" uri="{C3380CC4-5D6E-409C-BE32-E72D297353CC}">
                <c16:uniqueId val="{0000001C-7C50-4827-A69D-BA1C0CF08A91}"/>
              </c:ext>
            </c:extLst>
          </c:dPt>
          <c:dLbls>
            <c:dLbl>
              <c:idx val="0"/>
              <c:tx>
                <c:strRef>
                  <c:f>Slide46_Datenblatt!$E$54</c:f>
                  <c:strCache>
                    <c:ptCount val="1"/>
                    <c:pt idx="0">
                      <c:v>2,3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{824526EB-8CA7-4439-ADD6-C87C7CCF12F3}</c15:txfldGUID>
                      <c15:f>Slide46_Datenblatt!$E$54</c15:f>
                      <c15:dlblFieldTableCache>
                        <c:ptCount val="1"/>
                        <c:pt idx="0">
                          <c:v>2,3</c:v>
                        </c:pt>
                      </c15:dlblFieldTableCache>
                    </c15:dlblFTEntry>
                  </c15:dlblFieldTable>
                  <c15:showDataLabelsRange val="0"/>
                </c:ext>
                <c:ext xmlns:c16="http://schemas.microsoft.com/office/drawing/2014/chart" uri="{C3380CC4-5D6E-409C-BE32-E72D297353CC}">
                  <c16:uniqueId val="{00000019-7C50-4827-A69D-BA1C0CF08A91}"/>
                </c:ext>
              </c:extLst>
            </c:dLbl>
            <c:dLbl>
              <c:idx val="1"/>
              <c:tx>
                <c:strRef>
                  <c:f>Slide46_Datenblatt!$F$54</c:f>
                  <c:strCache>
                    <c:ptCount val="1"/>
                    <c:pt idx="0">
                      <c:v>16,3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{3B567469-4EA6-46A0-A9C5-A7328FA75217}</c15:txfldGUID>
                      <c15:f>Slide46_Datenblatt!$F$54</c15:f>
                      <c15:dlblFieldTableCache>
                        <c:ptCount val="1"/>
                        <c:pt idx="0">
                          <c:v>16,3</c:v>
                        </c:pt>
                      </c15:dlblFieldTableCache>
                    </c15:dlblFTEntry>
                  </c15:dlblFieldTable>
                  <c15:showDataLabelsRange val="0"/>
                </c:ext>
                <c:ext xmlns:c16="http://schemas.microsoft.com/office/drawing/2014/chart" uri="{C3380CC4-5D6E-409C-BE32-E72D297353CC}">
                  <c16:uniqueId val="{0000001A-7C50-4827-A69D-BA1C0CF08A91}"/>
                </c:ext>
              </c:extLst>
            </c:dLbl>
            <c:dLbl>
              <c:idx val="2"/>
              <c:tx>
                <c:strRef>
                  <c:f>Slide46_Datenblatt!$G$54</c:f>
                  <c:strCache>
                    <c:ptCount val="1"/>
                    <c:pt idx="0">
                      <c:v>698,3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{691A7919-954C-4312-9802-30C1B32F3C0F}</c15:txfldGUID>
                      <c15:f>Slide46_Datenblatt!$G$54</c15:f>
                      <c15:dlblFieldTableCache>
                        <c:ptCount val="1"/>
                        <c:pt idx="0">
                          <c:v>698,3</c:v>
                        </c:pt>
                      </c15:dlblFieldTableCache>
                    </c15:dlblFTEntry>
                  </c15:dlblFieldTable>
                  <c15:showDataLabelsRange val="0"/>
                </c:ext>
                <c:ext xmlns:c16="http://schemas.microsoft.com/office/drawing/2014/chart" uri="{C3380CC4-5D6E-409C-BE32-E72D297353CC}">
                  <c16:uniqueId val="{0000001C-7C50-4827-A69D-BA1C0CF08A91}"/>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Slide46_Datenblatt!$B$49:$D$49</c:f>
              <c:strCache>
                <c:ptCount val="3"/>
                <c:pt idx="0">
                  <c:v>Zinsaufwand zum Fremdkapital</c:v>
                </c:pt>
                <c:pt idx="1">
                  <c:v>Zinsaufwand</c:v>
                </c:pt>
                <c:pt idx="2">
                  <c:v>Fremdkapital</c:v>
                </c:pt>
              </c:strCache>
            </c:strRef>
          </c:cat>
          <c:val>
            <c:numRef>
              <c:f>Slide46_Datenblatt!$I$54:$K$54</c:f>
              <c:numCache>
                <c:formatCode>General</c:formatCode>
                <c:ptCount val="3"/>
                <c:pt idx="0">
                  <c:v>414648.32320441981</c:v>
                </c:pt>
                <c:pt idx="1">
                  <c:v>16339</c:v>
                </c:pt>
                <c:pt idx="2">
                  <c:v>698304</c:v>
                </c:pt>
              </c:numCache>
            </c:numRef>
          </c:val>
          <c:extLst>
            <c:ext xmlns:c16="http://schemas.microsoft.com/office/drawing/2014/chart" uri="{C3380CC4-5D6E-409C-BE32-E72D297353CC}">
              <c16:uniqueId val="{0000001D-7C50-4827-A69D-BA1C0CF08A91}"/>
            </c:ext>
          </c:extLst>
        </c:ser>
        <c:dLbls>
          <c:showLegendKey val="0"/>
          <c:showVal val="0"/>
          <c:showCatName val="0"/>
          <c:showSerName val="0"/>
          <c:showPercent val="0"/>
          <c:showBubbleSize val="0"/>
        </c:dLbls>
        <c:gapWidth val="50"/>
        <c:overlap val="-10"/>
        <c:axId val="326897664"/>
        <c:axId val="326899200"/>
      </c:barChart>
      <c:barChart>
        <c:barDir val="col"/>
        <c:grouping val="clustered"/>
        <c:varyColors val="0"/>
        <c:ser>
          <c:idx val="5"/>
          <c:order val="8"/>
          <c:tx>
            <c:strRef>
              <c:f>Slide46_Datenblatt!$A$59</c:f>
              <c:strCache>
                <c:ptCount val="1"/>
                <c:pt idx="0">
                  <c:v>unsichtbar</c:v>
                </c:pt>
              </c:strCache>
            </c:strRef>
          </c:tx>
          <c:spPr>
            <a:noFill/>
            <a:ln w="25400">
              <a:noFill/>
            </a:ln>
          </c:spPr>
          <c:invertIfNegative val="0"/>
          <c:val>
            <c:numRef>
              <c:f>Slide46_Datenblatt!$B$59</c:f>
              <c:numCache>
                <c:formatCode>General</c:formatCode>
                <c:ptCount val="1"/>
                <c:pt idx="0">
                  <c:v>0</c:v>
                </c:pt>
              </c:numCache>
            </c:numRef>
          </c:val>
          <c:extLst>
            <c:ext xmlns:c16="http://schemas.microsoft.com/office/drawing/2014/chart" uri="{C3380CC4-5D6E-409C-BE32-E72D297353CC}">
              <c16:uniqueId val="{0000001E-7C50-4827-A69D-BA1C0CF08A91}"/>
            </c:ext>
          </c:extLst>
        </c:ser>
        <c:dLbls>
          <c:showLegendKey val="0"/>
          <c:showVal val="0"/>
          <c:showCatName val="0"/>
          <c:showSerName val="0"/>
          <c:showPercent val="0"/>
          <c:showBubbleSize val="0"/>
        </c:dLbls>
        <c:gapWidth val="150"/>
        <c:axId val="326900736"/>
        <c:axId val="326939392"/>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Slide46_Datenblatt!$L$68:$L$73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Slide46_Datenblatt!$M$68:$M$73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F-7C50-4827-A69D-BA1C0CF08A91}"/>
            </c:ext>
          </c:extLst>
        </c:ser>
        <c:ser>
          <c:idx val="7"/>
          <c:order val="10"/>
          <c:tx>
            <c:v>Achse3</c:v>
          </c:tx>
          <c:spPr>
            <a:ln w="38100">
              <a:solidFill>
                <a:srgbClr val="000000"/>
              </a:solidFill>
              <a:prstDash val="solid"/>
            </a:ln>
          </c:spPr>
          <c:marker>
            <c:symbol val="square"/>
            <c:size val="9"/>
            <c:spPr>
              <a:noFill/>
              <a:ln w="9525">
                <a:noFill/>
              </a:ln>
            </c:spPr>
          </c:marker>
          <c:xVal>
            <c:numRef>
              <c:f>Slide46_Datenblatt!$L$74:$L$79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Slide46_Datenblatt!$M$74:$M$79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0-7C50-4827-A69D-BA1C0CF08A91}"/>
            </c:ext>
          </c:extLst>
        </c:ser>
        <c:dLbls>
          <c:showLegendKey val="0"/>
          <c:showVal val="0"/>
          <c:showCatName val="0"/>
          <c:showSerName val="0"/>
          <c:showPercent val="0"/>
          <c:showBubbleSize val="0"/>
        </c:dLbls>
        <c:axId val="326897664"/>
        <c:axId val="326899200"/>
      </c:scatterChart>
      <c:scatterChart>
        <c:scatterStyle val="lineMarker"/>
        <c:varyColors val="0"/>
        <c:ser>
          <c:idx val="10"/>
          <c:order val="5"/>
          <c:tx>
            <c:v>beschriftung</c:v>
          </c:tx>
          <c:spPr>
            <a:ln w="28575">
              <a:noFill/>
            </a:ln>
          </c:spPr>
          <c:marker>
            <c:symbol val="none"/>
          </c:marker>
          <c:dLbls>
            <c:dLbl>
              <c:idx val="1"/>
              <c:layout>
                <c:manualLayout>
                  <c:x val="-9.5178633368019436E-3"/>
                  <c:y val="-4.5741757027844751E-4"/>
                </c:manualLayout>
              </c:layout>
              <c:tx>
                <c:strRef>
                  <c:f>Slide46_Datenblatt!$J$62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{EBA63AC0-C1BA-4C6D-87E1-D2ED86786463}</c15:txfldGUID>
                      <c15:f>Slide46_Datenblatt!$J$62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1-7C50-4827-A69D-BA1C0CF08A91}"/>
                </c:ext>
              </c:extLst>
            </c:dLbl>
            <c:dLbl>
              <c:idx val="2"/>
              <c:layout>
                <c:manualLayout>
                  <c:x val="-9.5828656173441284E-3"/>
                  <c:y val="-4.5741757027844751E-4"/>
                </c:manualLayout>
              </c:layout>
              <c:tx>
                <c:strRef>
                  <c:f>Slide46_Datenblatt!$J$63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{850288A3-A8F0-40F2-A040-4281AFB3018D}</c15:txfldGUID>
                      <c15:f>Slide46_Datenblatt!$J$63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2-7C50-4827-A69D-BA1C0CF08A91}"/>
                </c:ext>
              </c:extLst>
            </c:dLbl>
            <c:dLbl>
              <c:idx val="3"/>
              <c:layout>
                <c:manualLayout>
                  <c:x val="-9.6479771454166426E-3"/>
                  <c:y val="-4.5741757027844751E-4"/>
                </c:manualLayout>
              </c:layout>
              <c:tx>
                <c:strRef>
                  <c:f>Slide46_Datenblatt!$J$64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{598A5AC8-1EE2-4C6D-BBA0-71C341DBC651}</c15:txfldGUID>
                      <c15:f>Slide46_Datenblatt!$J$64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3-7C50-4827-A69D-BA1C0CF08A91}"/>
                </c:ext>
              </c:extLst>
            </c:dLbl>
            <c:dLbl>
              <c:idx val="4"/>
              <c:layout>
                <c:manualLayout>
                  <c:x val="-9.7129794259588481E-3"/>
                  <c:y val="-4.5741757027844751E-4"/>
                </c:manualLayout>
              </c:layout>
              <c:tx>
                <c:strRef>
                  <c:f>Slide46_Datenblatt!$J$65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{C9F7798A-DD0D-4BA6-9E20-B9FB2A6DDFC2}</c15:txfldGUID>
                      <c15:f>Slide46_Datenblatt!$J$65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4-7C50-4827-A69D-BA1C0CF08A91}"/>
                </c:ext>
              </c:extLst>
            </c:dLbl>
            <c:dLbl>
              <c:idx val="5"/>
              <c:layout>
                <c:manualLayout>
                  <c:x val="-1.1859147159154548E-2"/>
                  <c:y val="-4.5741757027844751E-4"/>
                </c:manualLayout>
              </c:layout>
              <c:tx>
                <c:strRef>
                  <c:f>Slide46_Datenblatt!$J$66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{42B23CC3-5F19-4C33-B3AC-CD348ED29D1E}</c15:txfldGUID>
                      <c15:f>Slide46_Datenblatt!$J$66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5-7C50-4827-A69D-BA1C0CF08A91}"/>
                </c:ext>
              </c:extLst>
            </c:dLbl>
            <c:dLbl>
              <c:idx val="6"/>
              <c:layout>
                <c:manualLayout>
                  <c:x val="-9.864724245577515E-3"/>
                  <c:y val="-4.5741757027844751E-4"/>
                </c:manualLayout>
              </c:layout>
              <c:tx>
                <c:strRef>
                  <c:f>Slide46_Datenblatt!$J$68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{3D153DC1-24EE-4600-9A96-640502FC78E9}</c15:txfldGUID>
                      <c15:f>Slide46_Datenblatt!$J$68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6-7C50-4827-A69D-BA1C0CF08A91}"/>
                </c:ext>
              </c:extLst>
            </c:dLbl>
            <c:dLbl>
              <c:idx val="7"/>
              <c:layout>
                <c:manualLayout>
                  <c:x val="-9.9297265261196928E-3"/>
                  <c:y val="-4.5741757027844751E-4"/>
                </c:manualLayout>
              </c:layout>
              <c:tx>
                <c:strRef>
                  <c:f>Slide46_Datenblatt!$J$69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{81AAEFBF-25BD-4215-8B09-B4AB56CAEAA9}</c15:txfldGUID>
                      <c15:f>Slide46_Datenblatt!$J$69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7-7C50-4827-A69D-BA1C0CF08A91}"/>
                </c:ext>
              </c:extLst>
            </c:dLbl>
            <c:dLbl>
              <c:idx val="8"/>
              <c:layout>
                <c:manualLayout>
                  <c:x val="-9.9948380541922486E-3"/>
                  <c:y val="-4.5741757027844751E-4"/>
                </c:manualLayout>
              </c:layout>
              <c:tx>
                <c:strRef>
                  <c:f>Slide46_Datenblatt!$J$70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{95968F44-B42B-4B2F-BF92-98A3D5D311FF}</c15:txfldGUID>
                      <c15:f>Slide46_Datenblatt!$J$70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8-7C50-4827-A69D-BA1C0CF08A91}"/>
                </c:ext>
              </c:extLst>
            </c:dLbl>
            <c:dLbl>
              <c:idx val="9"/>
              <c:layout>
                <c:manualLayout>
                  <c:x val="-1.0059840334734426E-2"/>
                  <c:y val="-4.5741757027844751E-4"/>
                </c:manualLayout>
              </c:layout>
              <c:tx>
                <c:strRef>
                  <c:f>Slide46_Datenblatt!$J$71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{D00AD815-ED79-4573-A853-BFFBCF5E9267}</c15:txfldGUID>
                      <c15:f>Slide46_Datenblatt!$J$71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9-7C50-4827-A69D-BA1C0CF08A91}"/>
                </c:ext>
              </c:extLst>
            </c:dLbl>
            <c:dLbl>
              <c:idx val="10"/>
              <c:layout>
                <c:manualLayout>
                  <c:x val="-1.2206008067930126E-2"/>
                  <c:y val="-4.5741757027844751E-4"/>
                </c:manualLayout>
              </c:layout>
              <c:tx>
                <c:strRef>
                  <c:f>Slide46_Datenblatt!$J$72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{D59FC189-82AD-4D3A-B84B-F4B18A9357E3}</c15:txfldGUID>
                      <c15:f>Slide46_Datenblatt!$J$72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A-7C50-4827-A69D-BA1C0CF08A91}"/>
                </c:ext>
              </c:extLst>
            </c:dLbl>
            <c:dLbl>
              <c:idx val="11"/>
              <c:delete val="1"/>
              <c:extLst>
                <c:ext xmlns:c15="http://schemas.microsoft.com/office/drawing/2012/chart" uri="{CE6537A1-D6FC-4f65-9D91-7224C49458BB}"/>
                <c:ext xmlns:c16="http://schemas.microsoft.com/office/drawing/2014/chart" uri="{C3380CC4-5D6E-409C-BE32-E72D297353CC}">
                  <c16:uniqueId val="{0000002B-7C50-4827-A69D-BA1C0CF08A91}"/>
                </c:ext>
              </c:extLst>
            </c:dLbl>
            <c:dLbl>
              <c:idx val="12"/>
              <c:layout>
                <c:manualLayout>
                  <c:x val="5.6217686628921206E-3"/>
                  <c:y val="-4.5741757027844751E-4"/>
                </c:manualLayout>
              </c:layout>
              <c:tx>
                <c:strRef>
                  <c:f>Slide46_Datenblatt!$J$74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{10B7EE1E-94FF-48B3-9C1E-4C1A0EF82163}</c15:txfldGUID>
                      <c15:f>Slide46_Datenblatt!$J$74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2C-7C50-4827-A69D-BA1C0CF08A91}"/>
                </c:ext>
              </c:extLst>
            </c:dLbl>
            <c:dLbl>
              <c:idx val="13"/>
              <c:layout>
                <c:manualLayout>
                  <c:x val="4.5160744084928872E-3"/>
                  <c:y val="-4.5741757027844751E-4"/>
                </c:manualLayout>
              </c:layout>
              <c:tx>
                <c:strRef>
                  <c:f>Slide46_Datenblatt!$J$75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{E389DCCE-EA4E-4B3D-986A-2CAEEF25ADAB}</c15:txfldGUID>
                      <c15:f>Slide46_Datenblatt!$J$75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2D-7C50-4827-A69D-BA1C0CF08A91}"/>
                </c:ext>
              </c:extLst>
            </c:dLbl>
            <c:dLbl>
              <c:idx val="14"/>
              <c:layout>
                <c:manualLayout>
                  <c:x val="5.4916548542774425E-3"/>
                  <c:y val="-4.5741757027844751E-4"/>
                </c:manualLayout>
              </c:layout>
              <c:tx>
                <c:strRef>
                  <c:f>Slide46_Datenblatt!$J$76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{1D59BD14-49CA-4C8C-8FD5-9818C718B47E}</c15:txfldGUID>
                      <c15:f>Slide46_Datenblatt!$J$76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2E-7C50-4827-A69D-BA1C0CF08A91}"/>
                </c:ext>
              </c:extLst>
            </c:dLbl>
            <c:dLbl>
              <c:idx val="15"/>
              <c:layout>
                <c:manualLayout>
                  <c:x val="7.5078180263887864E-3"/>
                  <c:y val="-4.5741757027844751E-4"/>
                </c:manualLayout>
              </c:layout>
              <c:tx>
                <c:strRef>
                  <c:f>Slide46_Datenblatt!$J$77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{C164E333-8C8D-4E73-B2CD-5FD6E43DAE10}</c15:txfldGUID>
                      <c15:f>Slide46_Datenblatt!$J$77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2F-7C50-4827-A69D-BA1C0CF08A91}"/>
                </c:ext>
              </c:extLst>
            </c:dLbl>
            <c:dLbl>
              <c:idx val="16"/>
              <c:layout>
                <c:manualLayout>
                  <c:x val="6.4022330195197654E-3"/>
                  <c:y val="-4.5741757027844751E-4"/>
                </c:manualLayout>
              </c:layout>
              <c:tx>
                <c:strRef>
                  <c:f>Slide46_Datenblatt!$J$78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{81DEE10C-7170-4178-9237-2091315F4BAB}</c15:txfldGUID>
                      <c15:f>Slide46_Datenblatt!$J$78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0-7C50-4827-A69D-BA1C0CF08A91}"/>
                </c:ext>
              </c:extLst>
            </c:dLbl>
            <c:dLbl>
              <c:idx val="17"/>
              <c:delete val="1"/>
              <c:extLst>
                <c:ext xmlns:c15="http://schemas.microsoft.com/office/drawing/2012/chart" uri="{CE6537A1-D6FC-4f65-9D91-7224C49458BB}"/>
                <c:ext xmlns:c16="http://schemas.microsoft.com/office/drawing/2014/chart" uri="{C3380CC4-5D6E-409C-BE32-E72D297353CC}">
                  <c16:uniqueId val="{00000031-7C50-4827-A69D-BA1C0CF08A91}"/>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Slide46_Datenblatt!$G$61:$G$78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Slide46_Datenblatt!$H$61:$H$78</c:f>
              <c:numCache>
                <c:formatCode>0.00</c:formatCode>
                <c:ptCount val="18"/>
                <c:pt idx="1">
                  <c:v>-64146.450000000004</c:v>
                </c:pt>
                <c:pt idx="2">
                  <c:v>-64146.450000000004</c:v>
                </c:pt>
                <c:pt idx="3">
                  <c:v>-64146.450000000004</c:v>
                </c:pt>
                <c:pt idx="4">
                  <c:v>-64146.450000000004</c:v>
                </c:pt>
                <c:pt idx="5">
                  <c:v>-64146.450000000004</c:v>
                </c:pt>
                <c:pt idx="6">
                  <c:v>-64146.450000000004</c:v>
                </c:pt>
                <c:pt idx="7">
                  <c:v>-64146.450000000004</c:v>
                </c:pt>
                <c:pt idx="8">
                  <c:v>-64146.450000000004</c:v>
                </c:pt>
                <c:pt idx="9">
                  <c:v>-64146.450000000004</c:v>
                </c:pt>
                <c:pt idx="10">
                  <c:v>-64146.450000000004</c:v>
                </c:pt>
                <c:pt idx="11">
                  <c:v>-64146.450000000004</c:v>
                </c:pt>
                <c:pt idx="12">
                  <c:v>-64146.450000000004</c:v>
                </c:pt>
                <c:pt idx="13">
                  <c:v>-64146.450000000004</c:v>
                </c:pt>
                <c:pt idx="14">
                  <c:v>-64146.450000000004</c:v>
                </c:pt>
                <c:pt idx="15">
                  <c:v>-64146.450000000004</c:v>
                </c:pt>
                <c:pt idx="16">
                  <c:v>-64146.450000000004</c:v>
                </c:pt>
                <c:pt idx="17">
                  <c:v>-64146.450000000004</c:v>
                </c:pt>
              </c:numCache>
            </c:numRef>
          </c:yVal>
          <c:smooth val="0"/>
          <c:extLst>
            <c:ext xmlns:c16="http://schemas.microsoft.com/office/drawing/2014/chart" uri="{C3380CC4-5D6E-409C-BE32-E72D297353CC}">
              <c16:uniqueId val="{00000032-7C50-4827-A69D-BA1C0CF08A91}"/>
            </c:ext>
          </c:extLst>
        </c:ser>
        <c:ser>
          <c:idx val="9"/>
          <c:order val="6"/>
          <c:tx>
            <c:v>Achse</c:v>
          </c:tx>
          <c:spPr>
            <a:ln w="38100">
              <a:solidFill>
                <a:srgbClr val="000000"/>
              </a:solidFill>
              <a:prstDash val="solid"/>
            </a:ln>
          </c:spPr>
          <c:marker>
            <c:symbol val="none"/>
          </c:marker>
          <c:xVal>
            <c:numRef>
              <c:f>Slide46_Datenblatt!$L$61:$L$67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Slide46_Datenblatt!$M$61:$M$67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3-7C50-4827-A69D-BA1C0CF08A91}"/>
            </c:ext>
          </c:extLst>
        </c:ser>
        <c:ser>
          <c:idx val="11"/>
          <c:order val="7"/>
          <c:tx>
            <c:v>rubrik</c:v>
          </c:tx>
          <c:spPr>
            <a:ln w="28575">
              <a:noFill/>
            </a:ln>
          </c:spPr>
          <c:marker>
            <c:symbol val="none"/>
          </c:marker>
          <c:dLbls>
            <c:dLbl>
              <c:idx val="0"/>
              <c:layout>
                <c:manualLayout>
                  <c:x val="7.9691703469428402E-3"/>
                  <c:y val="-5.6199793207667237E-3"/>
                </c:manualLayout>
              </c:layout>
              <c:tx>
                <c:strRef>
                  <c:f>Slide46_Datenblatt!$A$4</c:f>
                  <c:strCache>
                    <c:ptCount val="1"/>
                    <c:pt idx="0">
                      <c:v>Zinsaufwand zum Fremdkapital</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{1241E5E1-7333-4BB7-A80D-57A847D3E3C6}</c15:txfldGUID>
                      <c15:f>Slide46_Datenblatt!$A$4</c15:f>
                      <c15:dlblFieldTableCache>
                        <c:ptCount val="1"/>
                        <c:pt idx="0">
                          <c:v>Zinsaufwand zum Fremdkapital</c:v>
                        </c:pt>
                      </c15:dlblFieldTableCache>
                    </c15:dlblFTEntry>
                  </c15:dlblFieldTable>
                  <c15:showDataLabelsRange val="0"/>
                </c:ext>
                <c:ext xmlns:c16="http://schemas.microsoft.com/office/drawing/2014/chart" uri="{C3380CC4-5D6E-409C-BE32-E72D297353CC}">
                  <c16:uniqueId val="{00000034-7C50-4827-A69D-BA1C0CF08A91}"/>
                </c:ext>
              </c:extLst>
            </c:dLbl>
            <c:dLbl>
              <c:idx val="1"/>
              <c:delete val="1"/>
              <c:extLst>
                <c:ext xmlns:c15="http://schemas.microsoft.com/office/drawing/2012/chart" uri="{CE6537A1-D6FC-4f65-9D91-7224C49458BB}"/>
                <c:ext xmlns:c16="http://schemas.microsoft.com/office/drawing/2014/chart" uri="{C3380CC4-5D6E-409C-BE32-E72D297353CC}">
                  <c16:uniqueId val="{00000035-7C50-4827-A69D-BA1C0CF08A91}"/>
                </c:ext>
              </c:extLst>
            </c:dLbl>
            <c:dLbl>
              <c:idx val="2"/>
              <c:delete val="1"/>
              <c:extLst>
                <c:ext xmlns:c15="http://schemas.microsoft.com/office/drawing/2012/chart" uri="{CE6537A1-D6FC-4f65-9D91-7224C49458BB}"/>
                <c:ext xmlns:c16="http://schemas.microsoft.com/office/drawing/2014/chart" uri="{C3380CC4-5D6E-409C-BE32-E72D297353CC}">
                  <c16:uniqueId val="{00000036-7C50-4827-A69D-BA1C0CF08A91}"/>
                </c:ext>
              </c:extLst>
            </c:dLbl>
            <c:dLbl>
              <c:idx val="3"/>
              <c:delete val="1"/>
              <c:extLst>
                <c:ext xmlns:c15="http://schemas.microsoft.com/office/drawing/2012/chart" uri="{CE6537A1-D6FC-4f65-9D91-7224C49458BB}"/>
                <c:ext xmlns:c16="http://schemas.microsoft.com/office/drawing/2014/chart" uri="{C3380CC4-5D6E-409C-BE32-E72D297353CC}">
                  <c16:uniqueId val="{00000037-7C50-4827-A69D-BA1C0CF08A91}"/>
                </c:ext>
              </c:extLst>
            </c:dLbl>
            <c:dLbl>
              <c:idx val="4"/>
              <c:delete val="1"/>
              <c:extLst>
                <c:ext xmlns:c15="http://schemas.microsoft.com/office/drawing/2012/chart" uri="{CE6537A1-D6FC-4f65-9D91-7224C49458BB}"/>
                <c:ext xmlns:c16="http://schemas.microsoft.com/office/drawing/2014/chart" uri="{C3380CC4-5D6E-409C-BE32-E72D297353CC}">
                  <c16:uniqueId val="{00000038-7C50-4827-A69D-BA1C0CF08A91}"/>
                </c:ext>
              </c:extLst>
            </c:dLbl>
            <c:dLbl>
              <c:idx val="5"/>
              <c:delete val="1"/>
              <c:extLst>
                <c:ext xmlns:c15="http://schemas.microsoft.com/office/drawing/2012/chart" uri="{CE6537A1-D6FC-4f65-9D91-7224C49458BB}"/>
                <c:ext xmlns:c16="http://schemas.microsoft.com/office/drawing/2014/chart" uri="{C3380CC4-5D6E-409C-BE32-E72D297353CC}">
                  <c16:uniqueId val="{00000039-7C50-4827-A69D-BA1C0CF08A91}"/>
                </c:ext>
              </c:extLst>
            </c:dLbl>
            <c:dLbl>
              <c:idx val="6"/>
              <c:layout>
                <c:manualLayout>
                  <c:x val="1.0744057617147508E-2"/>
                  <c:y val="-5.6199793207667237E-3"/>
                </c:manualLayout>
              </c:layout>
              <c:tx>
                <c:strRef>
                  <c:f>Slide46_Datenblatt!$A$5</c:f>
                  <c:strCache>
                    <c:ptCount val="1"/>
                    <c:pt idx="0">
                      <c:v>Zinsaufwand</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{E77D2280-1FE6-486B-96DD-E6D16A5FB727}</c15:txfldGUID>
                      <c15:f>Slide46_Datenblatt!$A$5</c15:f>
                      <c15:dlblFieldTableCache>
                        <c:ptCount val="1"/>
                        <c:pt idx="0">
                          <c:v>Zinsaufwand</c:v>
                        </c:pt>
                      </c15:dlblFieldTableCache>
                    </c15:dlblFTEntry>
                  </c15:dlblFieldTable>
                  <c15:showDataLabelsRange val="0"/>
                </c:ext>
                <c:ext xmlns:c16="http://schemas.microsoft.com/office/drawing/2014/chart" uri="{C3380CC4-5D6E-409C-BE32-E72D297353CC}">
                  <c16:uniqueId val="{0000003A-7C50-4827-A69D-BA1C0CF08A91}"/>
                </c:ext>
              </c:extLst>
            </c:dLbl>
            <c:dLbl>
              <c:idx val="7"/>
              <c:delete val="1"/>
              <c:extLst>
                <c:ext xmlns:c15="http://schemas.microsoft.com/office/drawing/2012/chart" uri="{CE6537A1-D6FC-4f65-9D91-7224C49458BB}"/>
                <c:ext xmlns:c16="http://schemas.microsoft.com/office/drawing/2014/chart" uri="{C3380CC4-5D6E-409C-BE32-E72D297353CC}">
                  <c16:uniqueId val="{0000003B-7C50-4827-A69D-BA1C0CF08A91}"/>
                </c:ext>
              </c:extLst>
            </c:dLbl>
            <c:dLbl>
              <c:idx val="8"/>
              <c:delete val="1"/>
              <c:extLst>
                <c:ext xmlns:c15="http://schemas.microsoft.com/office/drawing/2012/chart" uri="{CE6537A1-D6FC-4f65-9D91-7224C49458BB}"/>
                <c:ext xmlns:c16="http://schemas.microsoft.com/office/drawing/2014/chart" uri="{C3380CC4-5D6E-409C-BE32-E72D297353CC}">
                  <c16:uniqueId val="{0000003C-7C50-4827-A69D-BA1C0CF08A91}"/>
                </c:ext>
              </c:extLst>
            </c:dLbl>
            <c:dLbl>
              <c:idx val="9"/>
              <c:delete val="1"/>
              <c:extLst>
                <c:ext xmlns:c15="http://schemas.microsoft.com/office/drawing/2012/chart" uri="{CE6537A1-D6FC-4f65-9D91-7224C49458BB}"/>
                <c:ext xmlns:c16="http://schemas.microsoft.com/office/drawing/2014/chart" uri="{C3380CC4-5D6E-409C-BE32-E72D297353CC}">
                  <c16:uniqueId val="{0000003D-7C50-4827-A69D-BA1C0CF08A91}"/>
                </c:ext>
              </c:extLst>
            </c:dLbl>
            <c:dLbl>
              <c:idx val="10"/>
              <c:delete val="1"/>
              <c:extLst>
                <c:ext xmlns:c15="http://schemas.microsoft.com/office/drawing/2012/chart" uri="{CE6537A1-D6FC-4f65-9D91-7224C49458BB}"/>
                <c:ext xmlns:c16="http://schemas.microsoft.com/office/drawing/2014/chart" uri="{C3380CC4-5D6E-409C-BE32-E72D297353CC}">
                  <c16:uniqueId val="{0000003E-7C50-4827-A69D-BA1C0CF08A91}"/>
                </c:ext>
              </c:extLst>
            </c:dLbl>
            <c:dLbl>
              <c:idx val="11"/>
              <c:delete val="1"/>
              <c:extLst>
                <c:ext xmlns:c15="http://schemas.microsoft.com/office/drawing/2012/chart" uri="{CE6537A1-D6FC-4f65-9D91-7224C49458BB}"/>
                <c:ext xmlns:c16="http://schemas.microsoft.com/office/drawing/2014/chart" uri="{C3380CC4-5D6E-409C-BE32-E72D297353CC}">
                  <c16:uniqueId val="{0000003F-7C50-4827-A69D-BA1C0CF08A91}"/>
                </c:ext>
              </c:extLst>
            </c:dLbl>
            <c:dLbl>
              <c:idx val="12"/>
              <c:delete val="1"/>
              <c:extLst>
                <c:ext xmlns:c15="http://schemas.microsoft.com/office/drawing/2012/chart" uri="{CE6537A1-D6FC-4f65-9D91-7224C49458BB}"/>
                <c:ext xmlns:c16="http://schemas.microsoft.com/office/drawing/2014/chart" uri="{C3380CC4-5D6E-409C-BE32-E72D297353CC}">
                  <c16:uniqueId val="{00000040-7C50-4827-A69D-BA1C0CF08A91}"/>
                </c:ext>
              </c:extLst>
            </c:dLbl>
            <c:dLbl>
              <c:idx val="13"/>
              <c:tx>
                <c:strRef>
                  <c:f>Slide46_Datenblatt!$A$6</c:f>
                  <c:strCache>
                    <c:ptCount val="1"/>
                    <c:pt idx="0">
                      <c:v>Fremdkapital</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{AB1B43CC-6D8E-4F15-9776-68DB3E0AA0AE}</c15:txfldGUID>
                      <c15:f>Slide46_Datenblatt!$A$6</c15:f>
                      <c15:dlblFieldTableCache>
                        <c:ptCount val="1"/>
                        <c:pt idx="0">
                          <c:v>Fremdkapital</c:v>
                        </c:pt>
                      </c15:dlblFieldTableCache>
                    </c15:dlblFTEntry>
                  </c15:dlblFieldTable>
                  <c15:showDataLabelsRange val="0"/>
                </c:ext>
                <c:ext xmlns:c16="http://schemas.microsoft.com/office/drawing/2014/chart" uri="{C3380CC4-5D6E-409C-BE32-E72D297353CC}">
                  <c16:uniqueId val="{00000041-7C50-4827-A69D-BA1C0CF08A91}"/>
                </c:ext>
              </c:extLst>
            </c:dLbl>
            <c:dLbl>
              <c:idx val="14"/>
              <c:delete val="1"/>
              <c:extLst>
                <c:ext xmlns:c15="http://schemas.microsoft.com/office/drawing/2012/chart" uri="{CE6537A1-D6FC-4f65-9D91-7224C49458BB}"/>
                <c:ext xmlns:c16="http://schemas.microsoft.com/office/drawing/2014/chart" uri="{C3380CC4-5D6E-409C-BE32-E72D297353CC}">
                  <c16:uniqueId val="{00000042-7C50-4827-A69D-BA1C0CF08A91}"/>
                </c:ext>
              </c:extLst>
            </c:dLbl>
            <c:dLbl>
              <c:idx val="15"/>
              <c:delete val="1"/>
              <c:extLst>
                <c:ext xmlns:c15="http://schemas.microsoft.com/office/drawing/2012/chart" uri="{CE6537A1-D6FC-4f65-9D91-7224C49458BB}"/>
                <c:ext xmlns:c16="http://schemas.microsoft.com/office/drawing/2014/chart" uri="{C3380CC4-5D6E-409C-BE32-E72D297353CC}">
                  <c16:uniqueId val="{00000043-7C50-4827-A69D-BA1C0CF08A91}"/>
                </c:ext>
              </c:extLst>
            </c:dLbl>
            <c:dLbl>
              <c:idx val="16"/>
              <c:delete val="1"/>
              <c:extLst>
                <c:ext xmlns:c15="http://schemas.microsoft.com/office/drawing/2012/chart" uri="{CE6537A1-D6FC-4f65-9D91-7224C49458BB}"/>
                <c:ext xmlns:c16="http://schemas.microsoft.com/office/drawing/2014/chart" uri="{C3380CC4-5D6E-409C-BE32-E72D297353CC}">
                  <c16:uniqueId val="{00000044-7C50-4827-A69D-BA1C0CF08A91}"/>
                </c:ext>
              </c:extLst>
            </c:dLbl>
            <c:dLbl>
              <c:idx val="17"/>
              <c:delete val="1"/>
              <c:extLst>
                <c:ext xmlns:c15="http://schemas.microsoft.com/office/drawing/2012/chart" uri="{CE6537A1-D6FC-4f65-9D91-7224C49458BB}"/>
                <c:ext xmlns:c16="http://schemas.microsoft.com/office/drawing/2014/chart" uri="{C3380CC4-5D6E-409C-BE32-E72D297353CC}">
                  <c16:uniqueId val="{00000045-7C50-4827-A69D-BA1C0CF08A91}"/>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Slide46_Datenblatt!$O$61:$O$78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Slide46_Datenblatt!$P$61:$P$78</c:f>
              <c:numCache>
                <c:formatCode>#,##0</c:formatCode>
                <c:ptCount val="18"/>
                <c:pt idx="0">
                  <c:v>-320732.25</c:v>
                </c:pt>
                <c:pt idx="1">
                  <c:v>-320732.25</c:v>
                </c:pt>
                <c:pt idx="2">
                  <c:v>-320732.25</c:v>
                </c:pt>
                <c:pt idx="3">
                  <c:v>-320732.25</c:v>
                </c:pt>
                <c:pt idx="4">
                  <c:v>-320732.25</c:v>
                </c:pt>
                <c:pt idx="5">
                  <c:v>-320732.25</c:v>
                </c:pt>
                <c:pt idx="6">
                  <c:v>-320732.25</c:v>
                </c:pt>
                <c:pt idx="7">
                  <c:v>-320732.25</c:v>
                </c:pt>
                <c:pt idx="8">
                  <c:v>-320732.25</c:v>
                </c:pt>
                <c:pt idx="9">
                  <c:v>-320732.25</c:v>
                </c:pt>
                <c:pt idx="10">
                  <c:v>-320732.25</c:v>
                </c:pt>
                <c:pt idx="11">
                  <c:v>-320732.25</c:v>
                </c:pt>
                <c:pt idx="12">
                  <c:v>-320732.25</c:v>
                </c:pt>
                <c:pt idx="13">
                  <c:v>-320732.25</c:v>
                </c:pt>
                <c:pt idx="14">
                  <c:v>-320732.25</c:v>
                </c:pt>
                <c:pt idx="15">
                  <c:v>-320732.25</c:v>
                </c:pt>
                <c:pt idx="16">
                  <c:v>-320732.25</c:v>
                </c:pt>
                <c:pt idx="17">
                  <c:v>-320732.25</c:v>
                </c:pt>
              </c:numCache>
            </c:numRef>
          </c:yVal>
          <c:smooth val="0"/>
          <c:extLst>
            <c:ext xmlns:c16="http://schemas.microsoft.com/office/drawing/2014/chart" uri="{C3380CC4-5D6E-409C-BE32-E72D297353CC}">
              <c16:uniqueId val="{00000046-7C50-4827-A69D-BA1C0CF08A91}"/>
            </c:ext>
          </c:extLst>
        </c:ser>
        <c:dLbls>
          <c:showLegendKey val="0"/>
          <c:showVal val="0"/>
          <c:showCatName val="0"/>
          <c:showSerName val="0"/>
          <c:showPercent val="0"/>
          <c:showBubbleSize val="0"/>
        </c:dLbls>
        <c:axId val="326900736"/>
        <c:axId val="326939392"/>
      </c:scatterChart>
      <c:catAx>
        <c:axId val="326897664"/>
        <c:scaling>
          <c:orientation val="minMax"/>
        </c:scaling>
        <c:delete val="1"/>
        <c:axPos val="b"/>
        <c:numFmt formatCode="General" sourceLinked="0"/>
        <c:majorTickMark val="out"/>
        <c:minorTickMark val="none"/>
        <c:tickLblPos val="nextTo"/>
        <c:crossAx val="326899200"/>
        <c:crosses val="autoZero"/>
        <c:auto val="0"/>
        <c:lblAlgn val="ctr"/>
        <c:lblOffset val="100"/>
        <c:noMultiLvlLbl val="0"/>
      </c:catAx>
      <c:valAx>
        <c:axId val="326899200"/>
        <c:scaling>
          <c:orientation val="minMax"/>
        </c:scaling>
        <c:delete val="1"/>
        <c:axPos val="l"/>
        <c:numFmt formatCode="General" sourceLinked="1"/>
        <c:majorTickMark val="out"/>
        <c:minorTickMark val="none"/>
        <c:tickLblPos val="nextTo"/>
        <c:crossAx val="326897664"/>
        <c:crosses val="autoZero"/>
        <c:crossBetween val="between"/>
      </c:valAx>
      <c:catAx>
        <c:axId val="326900736"/>
        <c:scaling>
          <c:orientation val="minMax"/>
        </c:scaling>
        <c:delete val="1"/>
        <c:axPos val="b"/>
        <c:majorTickMark val="out"/>
        <c:minorTickMark val="none"/>
        <c:tickLblPos val="nextTo"/>
        <c:crossAx val="326939392"/>
        <c:crosses val="autoZero"/>
        <c:auto val="1"/>
        <c:lblAlgn val="ctr"/>
        <c:lblOffset val="100"/>
        <c:noMultiLvlLbl val="0"/>
      </c:catAx>
      <c:valAx>
        <c:axId val="326939392"/>
        <c:scaling>
          <c:orientation val="minMax"/>
        </c:scaling>
        <c:delete val="1"/>
        <c:axPos val="r"/>
        <c:numFmt formatCode="General" sourceLinked="1"/>
        <c:majorTickMark val="out"/>
        <c:minorTickMark val="none"/>
        <c:tickLblPos val="nextTo"/>
        <c:crossAx val="326900736"/>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5613486270420578E-3"/>
          <c:y val="8.9786756453423128E-3"/>
          <c:w val="0.99443867570972544"/>
          <c:h val="0.99102138903805159"/>
        </c:manualLayout>
      </c:layout>
      <c:barChart>
        <c:barDir val="col"/>
        <c:grouping val="clustered"/>
        <c:varyColors val="0"/>
        <c:ser>
          <c:idx val="0"/>
          <c:order val="0"/>
          <c:tx>
            <c:strRef>
              <c:f>Slide47_Datenblatt!$A$50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B979-4C58-913B-3A1AB25DFCBC}"/>
              </c:ext>
            </c:extLst>
          </c:dPt>
          <c:dPt>
            <c:idx val="1"/>
            <c:invertIfNegative val="0"/>
            <c:bubble3D val="0"/>
            <c:extLst>
              <c:ext xmlns:c16="http://schemas.microsoft.com/office/drawing/2014/chart" uri="{C3380CC4-5D6E-409C-BE32-E72D297353CC}">
                <c16:uniqueId val="{00000002-B979-4C58-913B-3A1AB25DFCBC}"/>
              </c:ext>
            </c:extLst>
          </c:dPt>
          <c:dPt>
            <c:idx val="2"/>
            <c:invertIfNegative val="0"/>
            <c:bubble3D val="0"/>
            <c:spPr>
              <a:solidFill>
                <a:srgbClr val="4848FF"/>
              </a:solidFill>
              <a:ln w="25400">
                <a:noFill/>
              </a:ln>
            </c:spPr>
            <c:extLst>
              <c:ext xmlns:c16="http://schemas.microsoft.com/office/drawing/2014/chart" uri="{C3380CC4-5D6E-409C-BE32-E72D297353CC}">
                <c16:uniqueId val="{00000004-B979-4C58-913B-3A1AB25DFCBC}"/>
              </c:ext>
            </c:extLst>
          </c:dPt>
          <c:dLbls>
            <c:dLbl>
              <c:idx val="0"/>
              <c:tx>
                <c:strRef>
                  <c:f>Slide47_Datenblatt!$E$50</c:f>
                  <c:strCache>
                    <c:ptCount val="1"/>
                    <c:pt idx="0">
                      <c:v>33,8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{F16FB729-55E4-4803-A457-493CD2634CD6}</c15:txfldGUID>
                      <c15:f>Slide47_Datenblatt!$E$50</c15:f>
                      <c15:dlblFieldTableCache>
                        <c:ptCount val="1"/>
                        <c:pt idx="0">
                          <c:v>33,8</c:v>
                        </c:pt>
                      </c15:dlblFieldTableCache>
                    </c15:dlblFTEntry>
                  </c15:dlblFieldTable>
                  <c15:showDataLabelsRange val="0"/>
                </c:ext>
                <c:ext xmlns:c16="http://schemas.microsoft.com/office/drawing/2014/chart" uri="{C3380CC4-5D6E-409C-BE32-E72D297353CC}">
                  <c16:uniqueId val="{00000001-B979-4C58-913B-3A1AB25DFCBC}"/>
                </c:ext>
              </c:extLst>
            </c:dLbl>
            <c:dLbl>
              <c:idx val="1"/>
              <c:tx>
                <c:strRef>
                  <c:f>Slide47_Datenblatt!$F$50</c:f>
                  <c:strCache>
                    <c:ptCount val="1"/>
                    <c:pt idx="0">
                      <c:v>434,1</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{08B509E0-705B-4FD7-8A55-3CFC9BD545D6}</c15:txfldGUID>
                      <c15:f>Slide47_Datenblatt!$F$50</c15:f>
                      <c15:dlblFieldTableCache>
                        <c:ptCount val="1"/>
                        <c:pt idx="0">
                          <c:v>434,1</c:v>
                        </c:pt>
                      </c15:dlblFieldTableCache>
                    </c15:dlblFTEntry>
                  </c15:dlblFieldTable>
                  <c15:showDataLabelsRange val="0"/>
                </c:ext>
                <c:ext xmlns:c16="http://schemas.microsoft.com/office/drawing/2014/chart" uri="{C3380CC4-5D6E-409C-BE32-E72D297353CC}">
                  <c16:uniqueId val="{00000002-B979-4C58-913B-3A1AB25DFCBC}"/>
                </c:ext>
              </c:extLst>
            </c:dLbl>
            <c:dLbl>
              <c:idx val="2"/>
              <c:tx>
                <c:strRef>
                  <c:f>Slide47_Datenblatt!$G$50</c:f>
                  <c:strCache>
                    <c:ptCount val="1"/>
                    <c:pt idx="0">
                      <c:v>1.283</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{C1DBD26A-F27C-4F8C-A372-4245BC7ECE27}</c15:txfldGUID>
                      <c15:f>Slide47_Datenblatt!$G$50</c15:f>
                      <c15:dlblFieldTableCache>
                        <c:ptCount val="1"/>
                        <c:pt idx="0">
                          <c:v>1.283</c:v>
                        </c:pt>
                      </c15:dlblFieldTableCache>
                    </c15:dlblFTEntry>
                  </c15:dlblFieldTable>
                  <c15:showDataLabelsRange val="0"/>
                </c:ext>
                <c:ext xmlns:c16="http://schemas.microsoft.com/office/drawing/2014/chart" uri="{C3380CC4-5D6E-409C-BE32-E72D297353CC}">
                  <c16:uniqueId val="{00000004-B979-4C58-913B-3A1AB25DFCBC}"/>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Slide47_Datenblatt!$B$49:$D$49</c:f>
              <c:strCache>
                <c:ptCount val="3"/>
                <c:pt idx="0">
                  <c:v>Liquidität I. Grades erweitert in %</c:v>
                </c:pt>
                <c:pt idx="1">
                  <c:v>Flüssige Mittel</c:v>
                </c:pt>
                <c:pt idx="2">
                  <c:v>Fremdkapital</c:v>
                </c:pt>
              </c:strCache>
            </c:strRef>
          </c:cat>
          <c:val>
            <c:numRef>
              <c:f>Slide47_Datenblatt!$I$50:$K$50</c:f>
              <c:numCache>
                <c:formatCode>General</c:formatCode>
                <c:ptCount val="3"/>
                <c:pt idx="0">
                  <c:v>542407.76311844075</c:v>
                </c:pt>
                <c:pt idx="1">
                  <c:v>434114</c:v>
                </c:pt>
                <c:pt idx="2">
                  <c:v>1282929</c:v>
                </c:pt>
              </c:numCache>
            </c:numRef>
          </c:val>
          <c:extLst>
            <c:ext xmlns:c16="http://schemas.microsoft.com/office/drawing/2014/chart" uri="{C3380CC4-5D6E-409C-BE32-E72D297353CC}">
              <c16:uniqueId val="{00000005-B979-4C58-913B-3A1AB25DFCBC}"/>
            </c:ext>
          </c:extLst>
        </c:ser>
        <c:ser>
          <c:idx val="2"/>
          <c:order val="1"/>
          <c:tx>
            <c:strRef>
              <c:f>Slide47_Datenblatt!$A$51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7-B979-4C58-913B-3A1AB25DFCBC}"/>
              </c:ext>
            </c:extLst>
          </c:dPt>
          <c:dPt>
            <c:idx val="1"/>
            <c:invertIfNegative val="0"/>
            <c:bubble3D val="0"/>
            <c:extLst>
              <c:ext xmlns:c16="http://schemas.microsoft.com/office/drawing/2014/chart" uri="{C3380CC4-5D6E-409C-BE32-E72D297353CC}">
                <c16:uniqueId val="{00000008-B979-4C58-913B-3A1AB25DFCBC}"/>
              </c:ext>
            </c:extLst>
          </c:dPt>
          <c:dPt>
            <c:idx val="2"/>
            <c:invertIfNegative val="0"/>
            <c:bubble3D val="0"/>
            <c:spPr>
              <a:solidFill>
                <a:srgbClr val="4848FF"/>
              </a:solidFill>
              <a:ln w="25400">
                <a:noFill/>
              </a:ln>
            </c:spPr>
            <c:extLst>
              <c:ext xmlns:c16="http://schemas.microsoft.com/office/drawing/2014/chart" uri="{C3380CC4-5D6E-409C-BE32-E72D297353CC}">
                <c16:uniqueId val="{0000000A-B979-4C58-913B-3A1AB25DFCBC}"/>
              </c:ext>
            </c:extLst>
          </c:dPt>
          <c:dLbls>
            <c:dLbl>
              <c:idx val="0"/>
              <c:tx>
                <c:strRef>
                  <c:f>Slide47_Datenblatt!$E$51</c:f>
                  <c:strCache>
                    <c:ptCount val="1"/>
                    <c:pt idx="0">
                      <c:v>42,9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{1D866186-C591-4454-8F68-06D65FD2234A}</c15:txfldGUID>
                      <c15:f>Slide47_Datenblatt!$E$51</c15:f>
                      <c15:dlblFieldTableCache>
                        <c:ptCount val="1"/>
                        <c:pt idx="0">
                          <c:v>42,9</c:v>
                        </c:pt>
                      </c15:dlblFieldTableCache>
                    </c15:dlblFTEntry>
                  </c15:dlblFieldTable>
                  <c15:showDataLabelsRange val="0"/>
                </c:ext>
                <c:ext xmlns:c16="http://schemas.microsoft.com/office/drawing/2014/chart" uri="{C3380CC4-5D6E-409C-BE32-E72D297353CC}">
                  <c16:uniqueId val="{00000007-B979-4C58-913B-3A1AB25DFCBC}"/>
                </c:ext>
              </c:extLst>
            </c:dLbl>
            <c:dLbl>
              <c:idx val="1"/>
              <c:tx>
                <c:strRef>
                  <c:f>Slide47_Datenblatt!$F$51</c:f>
                  <c:strCache>
                    <c:ptCount val="1"/>
                    <c:pt idx="0">
                      <c:v>502,4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{2E5E4401-D792-441A-94F5-F7B318E8F116}</c15:txfldGUID>
                      <c15:f>Slide47_Datenblatt!$F$51</c15:f>
                      <c15:dlblFieldTableCache>
                        <c:ptCount val="1"/>
                        <c:pt idx="0">
                          <c:v>502,4</c:v>
                        </c:pt>
                      </c15:dlblFieldTableCache>
                    </c15:dlblFTEntry>
                  </c15:dlblFieldTable>
                  <c15:showDataLabelsRange val="0"/>
                </c:ext>
                <c:ext xmlns:c16="http://schemas.microsoft.com/office/drawing/2014/chart" uri="{C3380CC4-5D6E-409C-BE32-E72D297353CC}">
                  <c16:uniqueId val="{00000008-B979-4C58-913B-3A1AB25DFCBC}"/>
                </c:ext>
              </c:extLst>
            </c:dLbl>
            <c:dLbl>
              <c:idx val="2"/>
              <c:tx>
                <c:strRef>
                  <c:f>Slide47_Datenblatt!$G$51</c:f>
                  <c:strCache>
                    <c:ptCount val="1"/>
                    <c:pt idx="0">
                      <c:v>1.170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{0CF5132F-48C0-4C19-9D11-AA5261CD6D4D}</c15:txfldGUID>
                      <c15:f>Slide47_Datenblatt!$G$51</c15:f>
                      <c15:dlblFieldTableCache>
                        <c:ptCount val="1"/>
                        <c:pt idx="0">
                          <c:v>1.170</c:v>
                        </c:pt>
                      </c15:dlblFieldTableCache>
                    </c15:dlblFTEntry>
                  </c15:dlblFieldTable>
                  <c15:showDataLabelsRange val="0"/>
                </c:ext>
                <c:ext xmlns:c16="http://schemas.microsoft.com/office/drawing/2014/chart" uri="{C3380CC4-5D6E-409C-BE32-E72D297353CC}">
                  <c16:uniqueId val="{0000000A-B979-4C58-913B-3A1AB25DFCBC}"/>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Slide47_Datenblatt!$B$49:$D$49</c:f>
              <c:strCache>
                <c:ptCount val="3"/>
                <c:pt idx="0">
                  <c:v>Liquidität I. Grades erweitert in %</c:v>
                </c:pt>
                <c:pt idx="1">
                  <c:v>Flüssige Mittel</c:v>
                </c:pt>
                <c:pt idx="2">
                  <c:v>Fremdkapital</c:v>
                </c:pt>
              </c:strCache>
            </c:strRef>
          </c:cat>
          <c:val>
            <c:numRef>
              <c:f>Slide47_Datenblatt!$I$51:$K$51</c:f>
              <c:numCache>
                <c:formatCode>General</c:formatCode>
                <c:ptCount val="3"/>
                <c:pt idx="0">
                  <c:v>688107.72076461767</c:v>
                </c:pt>
                <c:pt idx="1">
                  <c:v>502448</c:v>
                </c:pt>
                <c:pt idx="2">
                  <c:v>1170490</c:v>
                </c:pt>
              </c:numCache>
            </c:numRef>
          </c:val>
          <c:extLst>
            <c:ext xmlns:c16="http://schemas.microsoft.com/office/drawing/2014/chart" uri="{C3380CC4-5D6E-409C-BE32-E72D297353CC}">
              <c16:uniqueId val="{0000000B-B979-4C58-913B-3A1AB25DFCBC}"/>
            </c:ext>
          </c:extLst>
        </c:ser>
        <c:ser>
          <c:idx val="1"/>
          <c:order val="2"/>
          <c:tx>
            <c:strRef>
              <c:f>Slide47_Datenblatt!$A$52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D-B979-4C58-913B-3A1AB25DFCBC}"/>
              </c:ext>
            </c:extLst>
          </c:dPt>
          <c:dPt>
            <c:idx val="1"/>
            <c:invertIfNegative val="0"/>
            <c:bubble3D val="0"/>
            <c:extLst>
              <c:ext xmlns:c16="http://schemas.microsoft.com/office/drawing/2014/chart" uri="{C3380CC4-5D6E-409C-BE32-E72D297353CC}">
                <c16:uniqueId val="{0000000E-B979-4C58-913B-3A1AB25DFCBC}"/>
              </c:ext>
            </c:extLst>
          </c:dPt>
          <c:dPt>
            <c:idx val="2"/>
            <c:invertIfNegative val="0"/>
            <c:bubble3D val="0"/>
            <c:spPr>
              <a:solidFill>
                <a:srgbClr val="4848FF"/>
              </a:solidFill>
              <a:ln w="25400">
                <a:noFill/>
              </a:ln>
            </c:spPr>
            <c:extLst>
              <c:ext xmlns:c16="http://schemas.microsoft.com/office/drawing/2014/chart" uri="{C3380CC4-5D6E-409C-BE32-E72D297353CC}">
                <c16:uniqueId val="{00000010-B979-4C58-913B-3A1AB25DFCBC}"/>
              </c:ext>
            </c:extLst>
          </c:dPt>
          <c:dLbls>
            <c:dLbl>
              <c:idx val="0"/>
              <c:tx>
                <c:strRef>
                  <c:f>Slide47_Datenblatt!$E$52</c:f>
                  <c:strCache>
                    <c:ptCount val="1"/>
                    <c:pt idx="0">
                      <c:v>67,2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{852A0CBF-0665-489C-B0E4-0261047151AE}</c15:txfldGUID>
                      <c15:f>Slide47_Datenblatt!$E$52</c15:f>
                      <c15:dlblFieldTableCache>
                        <c:ptCount val="1"/>
                        <c:pt idx="0">
                          <c:v>67,2</c:v>
                        </c:pt>
                      </c15:dlblFieldTableCache>
                    </c15:dlblFTEntry>
                  </c15:dlblFieldTable>
                  <c15:showDataLabelsRange val="0"/>
                </c:ext>
                <c:ext xmlns:c16="http://schemas.microsoft.com/office/drawing/2014/chart" uri="{C3380CC4-5D6E-409C-BE32-E72D297353CC}">
                  <c16:uniqueId val="{0000000D-B979-4C58-913B-3A1AB25DFCBC}"/>
                </c:ext>
              </c:extLst>
            </c:dLbl>
            <c:dLbl>
              <c:idx val="1"/>
              <c:tx>
                <c:strRef>
                  <c:f>Slide47_Datenblatt!$F$52</c:f>
                  <c:strCache>
                    <c:ptCount val="1"/>
                    <c:pt idx="0">
                      <c:v>478,4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{0A6A5266-F74A-4A82-B558-54653AA87C32}</c15:txfldGUID>
                      <c15:f>Slide47_Datenblatt!$F$52</c15:f>
                      <c15:dlblFieldTableCache>
                        <c:ptCount val="1"/>
                        <c:pt idx="0">
                          <c:v>478,4</c:v>
                        </c:pt>
                      </c15:dlblFieldTableCache>
                    </c15:dlblFTEntry>
                  </c15:dlblFieldTable>
                  <c15:showDataLabelsRange val="0"/>
                </c:ext>
                <c:ext xmlns:c16="http://schemas.microsoft.com/office/drawing/2014/chart" uri="{C3380CC4-5D6E-409C-BE32-E72D297353CC}">
                  <c16:uniqueId val="{0000000E-B979-4C58-913B-3A1AB25DFCBC}"/>
                </c:ext>
              </c:extLst>
            </c:dLbl>
            <c:dLbl>
              <c:idx val="2"/>
              <c:tx>
                <c:strRef>
                  <c:f>Slide47_Datenblatt!$G$52</c:f>
                  <c:strCache>
                    <c:ptCount val="1"/>
                    <c:pt idx="0">
                      <c:v>711,7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{CF677F53-BB92-4B98-8815-25FCF224FEDB}</c15:txfldGUID>
                      <c15:f>Slide47_Datenblatt!$G$52</c15:f>
                      <c15:dlblFieldTableCache>
                        <c:ptCount val="1"/>
                        <c:pt idx="0">
                          <c:v>711,7</c:v>
                        </c:pt>
                      </c15:dlblFieldTableCache>
                    </c15:dlblFTEntry>
                  </c15:dlblFieldTable>
                  <c15:showDataLabelsRange val="0"/>
                </c:ext>
                <c:ext xmlns:c16="http://schemas.microsoft.com/office/drawing/2014/chart" uri="{C3380CC4-5D6E-409C-BE32-E72D297353CC}">
                  <c16:uniqueId val="{00000010-B979-4C58-913B-3A1AB25DFCBC}"/>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Slide47_Datenblatt!$B$49:$D$49</c:f>
              <c:strCache>
                <c:ptCount val="3"/>
                <c:pt idx="0">
                  <c:v>Liquidität I. Grades erweitert in %</c:v>
                </c:pt>
                <c:pt idx="1">
                  <c:v>Flüssige Mittel</c:v>
                </c:pt>
                <c:pt idx="2">
                  <c:v>Fremdkapital</c:v>
                </c:pt>
              </c:strCache>
            </c:strRef>
          </c:cat>
          <c:val>
            <c:numRef>
              <c:f>Slide47_Datenblatt!$I$52:$K$52</c:f>
              <c:numCache>
                <c:formatCode>General</c:formatCode>
                <c:ptCount val="3"/>
                <c:pt idx="0">
                  <c:v>1077442.3710644676</c:v>
                </c:pt>
                <c:pt idx="1">
                  <c:v>478425</c:v>
                </c:pt>
                <c:pt idx="2">
                  <c:v>711708</c:v>
                </c:pt>
              </c:numCache>
            </c:numRef>
          </c:val>
          <c:extLst>
            <c:ext xmlns:c16="http://schemas.microsoft.com/office/drawing/2014/chart" uri="{C3380CC4-5D6E-409C-BE32-E72D297353CC}">
              <c16:uniqueId val="{00000011-B979-4C58-913B-3A1AB25DFCBC}"/>
            </c:ext>
          </c:extLst>
        </c:ser>
        <c:ser>
          <c:idx val="3"/>
          <c:order val="3"/>
          <c:tx>
            <c:strRef>
              <c:f>Slide47_Datenblatt!$A$53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3-B979-4C58-913B-3A1AB25DFCBC}"/>
              </c:ext>
            </c:extLst>
          </c:dPt>
          <c:dPt>
            <c:idx val="1"/>
            <c:invertIfNegative val="0"/>
            <c:bubble3D val="0"/>
            <c:extLst>
              <c:ext xmlns:c16="http://schemas.microsoft.com/office/drawing/2014/chart" uri="{C3380CC4-5D6E-409C-BE32-E72D297353CC}">
                <c16:uniqueId val="{00000014-B979-4C58-913B-3A1AB25DFCBC}"/>
              </c:ext>
            </c:extLst>
          </c:dPt>
          <c:dPt>
            <c:idx val="2"/>
            <c:invertIfNegative val="0"/>
            <c:bubble3D val="0"/>
            <c:spPr>
              <a:solidFill>
                <a:srgbClr val="4848FF"/>
              </a:solidFill>
              <a:ln w="25400">
                <a:noFill/>
              </a:ln>
            </c:spPr>
            <c:extLst>
              <c:ext xmlns:c16="http://schemas.microsoft.com/office/drawing/2014/chart" uri="{C3380CC4-5D6E-409C-BE32-E72D297353CC}">
                <c16:uniqueId val="{00000016-B979-4C58-913B-3A1AB25DFCBC}"/>
              </c:ext>
            </c:extLst>
          </c:dPt>
          <c:dLbls>
            <c:dLbl>
              <c:idx val="0"/>
              <c:tx>
                <c:strRef>
                  <c:f>Slide47_Datenblatt!$E$53</c:f>
                  <c:strCache>
                    <c:ptCount val="1"/>
                    <c:pt idx="0">
                      <c:v>80,0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{167C1612-A880-43B4-930E-18F9708067A0}</c15:txfldGUID>
                      <c15:f>Slide47_Datenblatt!$E$53</c15:f>
                      <c15:dlblFieldTableCache>
                        <c:ptCount val="1"/>
                        <c:pt idx="0">
                          <c:v>80,0</c:v>
                        </c:pt>
                      </c15:dlblFieldTableCache>
                    </c15:dlblFTEntry>
                  </c15:dlblFieldTable>
                  <c15:showDataLabelsRange val="0"/>
                </c:ext>
                <c:ext xmlns:c16="http://schemas.microsoft.com/office/drawing/2014/chart" uri="{C3380CC4-5D6E-409C-BE32-E72D297353CC}">
                  <c16:uniqueId val="{00000013-B979-4C58-913B-3A1AB25DFCBC}"/>
                </c:ext>
              </c:extLst>
            </c:dLbl>
            <c:dLbl>
              <c:idx val="1"/>
              <c:tx>
                <c:strRef>
                  <c:f>Slide47_Datenblatt!$F$53</c:f>
                  <c:strCache>
                    <c:ptCount val="1"/>
                    <c:pt idx="0">
                      <c:v>535,4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{F6EE7EC9-C94E-4765-84BA-41F7A67A7048}</c15:txfldGUID>
                      <c15:f>Slide47_Datenblatt!$F$53</c15:f>
                      <c15:dlblFieldTableCache>
                        <c:ptCount val="1"/>
                        <c:pt idx="0">
                          <c:v>535,4</c:v>
                        </c:pt>
                      </c15:dlblFieldTableCache>
                    </c15:dlblFTEntry>
                  </c15:dlblFieldTable>
                  <c15:showDataLabelsRange val="0"/>
                </c:ext>
                <c:ext xmlns:c16="http://schemas.microsoft.com/office/drawing/2014/chart" uri="{C3380CC4-5D6E-409C-BE32-E72D297353CC}">
                  <c16:uniqueId val="{00000014-B979-4C58-913B-3A1AB25DFCBC}"/>
                </c:ext>
              </c:extLst>
            </c:dLbl>
            <c:dLbl>
              <c:idx val="2"/>
              <c:tx>
                <c:strRef>
                  <c:f>Slide47_Datenblatt!$G$53</c:f>
                  <c:strCache>
                    <c:ptCount val="1"/>
                    <c:pt idx="0">
                      <c:v>669,0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{9693BB64-A1FE-45C7-9423-E91F0EA65449}</c15:txfldGUID>
                      <c15:f>Slide47_Datenblatt!$G$53</c15:f>
                      <c15:dlblFieldTableCache>
                        <c:ptCount val="1"/>
                        <c:pt idx="0">
                          <c:v>669,0</c:v>
                        </c:pt>
                      </c15:dlblFieldTableCache>
                    </c15:dlblFTEntry>
                  </c15:dlblFieldTable>
                  <c15:showDataLabelsRange val="0"/>
                </c:ext>
                <c:ext xmlns:c16="http://schemas.microsoft.com/office/drawing/2014/chart" uri="{C3380CC4-5D6E-409C-BE32-E72D297353CC}">
                  <c16:uniqueId val="{00000016-B979-4C58-913B-3A1AB25DFCBC}"/>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Slide47_Datenblatt!$B$49:$D$49</c:f>
              <c:strCache>
                <c:ptCount val="3"/>
                <c:pt idx="0">
                  <c:v>Liquidität I. Grades erweitert in %</c:v>
                </c:pt>
                <c:pt idx="1">
                  <c:v>Flüssige Mittel</c:v>
                </c:pt>
                <c:pt idx="2">
                  <c:v>Fremdkapital</c:v>
                </c:pt>
              </c:strCache>
            </c:strRef>
          </c:cat>
          <c:val>
            <c:numRef>
              <c:f>Slide47_Datenblatt!$I$53:$K$53</c:f>
              <c:numCache>
                <c:formatCode>General</c:formatCode>
                <c:ptCount val="3"/>
                <c:pt idx="0">
                  <c:v>1282929</c:v>
                </c:pt>
                <c:pt idx="1">
                  <c:v>535420</c:v>
                </c:pt>
                <c:pt idx="2">
                  <c:v>668979</c:v>
                </c:pt>
              </c:numCache>
            </c:numRef>
          </c:val>
          <c:extLst>
            <c:ext xmlns:c16="http://schemas.microsoft.com/office/drawing/2014/chart" uri="{C3380CC4-5D6E-409C-BE32-E72D297353CC}">
              <c16:uniqueId val="{00000017-B979-4C58-913B-3A1AB25DFCBC}"/>
            </c:ext>
          </c:extLst>
        </c:ser>
        <c:ser>
          <c:idx val="4"/>
          <c:order val="4"/>
          <c:tx>
            <c:strRef>
              <c:f>Slide47_Datenblatt!$A$54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9-B979-4C58-913B-3A1AB25DFCBC}"/>
              </c:ext>
            </c:extLst>
          </c:dPt>
          <c:dPt>
            <c:idx val="1"/>
            <c:invertIfNegative val="0"/>
            <c:bubble3D val="0"/>
            <c:extLst>
              <c:ext xmlns:c16="http://schemas.microsoft.com/office/drawing/2014/chart" uri="{C3380CC4-5D6E-409C-BE32-E72D297353CC}">
                <c16:uniqueId val="{0000001A-B979-4C58-913B-3A1AB25DFCBC}"/>
              </c:ext>
            </c:extLst>
          </c:dPt>
          <c:dPt>
            <c:idx val="2"/>
            <c:invertIfNegative val="0"/>
            <c:bubble3D val="0"/>
            <c:spPr>
              <a:solidFill>
                <a:srgbClr val="4848FF"/>
              </a:solidFill>
              <a:ln w="25400">
                <a:noFill/>
              </a:ln>
            </c:spPr>
            <c:extLst>
              <c:ext xmlns:c16="http://schemas.microsoft.com/office/drawing/2014/chart" uri="{C3380CC4-5D6E-409C-BE32-E72D297353CC}">
                <c16:uniqueId val="{0000001C-B979-4C58-913B-3A1AB25DFCBC}"/>
              </c:ext>
            </c:extLst>
          </c:dPt>
          <c:dLbls>
            <c:dLbl>
              <c:idx val="0"/>
              <c:tx>
                <c:strRef>
                  <c:f>Slide47_Datenblatt!$E$54</c:f>
                  <c:strCache>
                    <c:ptCount val="1"/>
                    <c:pt idx="0">
                      <c:v>69,8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{6A414730-D413-4285-90CD-4DC94C5216DB}</c15:txfldGUID>
                      <c15:f>Slide47_Datenblatt!$E$54</c15:f>
                      <c15:dlblFieldTableCache>
                        <c:ptCount val="1"/>
                        <c:pt idx="0">
                          <c:v>69,8</c:v>
                        </c:pt>
                      </c15:dlblFieldTableCache>
                    </c15:dlblFTEntry>
                  </c15:dlblFieldTable>
                  <c15:showDataLabelsRange val="0"/>
                </c:ext>
                <c:ext xmlns:c16="http://schemas.microsoft.com/office/drawing/2014/chart" uri="{C3380CC4-5D6E-409C-BE32-E72D297353CC}">
                  <c16:uniqueId val="{00000019-B979-4C58-913B-3A1AB25DFCBC}"/>
                </c:ext>
              </c:extLst>
            </c:dLbl>
            <c:dLbl>
              <c:idx val="1"/>
              <c:tx>
                <c:strRef>
                  <c:f>Slide47_Datenblatt!$F$54</c:f>
                  <c:strCache>
                    <c:ptCount val="1"/>
                    <c:pt idx="0">
                      <c:v>487,4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{67DF9150-CEAD-4FC0-B623-E1F6D2A0EBCF}</c15:txfldGUID>
                      <c15:f>Slide47_Datenblatt!$F$54</c15:f>
                      <c15:dlblFieldTableCache>
                        <c:ptCount val="1"/>
                        <c:pt idx="0">
                          <c:v>487,4</c:v>
                        </c:pt>
                      </c15:dlblFieldTableCache>
                    </c15:dlblFTEntry>
                  </c15:dlblFieldTable>
                  <c15:showDataLabelsRange val="0"/>
                </c:ext>
                <c:ext xmlns:c16="http://schemas.microsoft.com/office/drawing/2014/chart" uri="{C3380CC4-5D6E-409C-BE32-E72D297353CC}">
                  <c16:uniqueId val="{0000001A-B979-4C58-913B-3A1AB25DFCBC}"/>
                </c:ext>
              </c:extLst>
            </c:dLbl>
            <c:dLbl>
              <c:idx val="2"/>
              <c:tx>
                <c:strRef>
                  <c:f>Slide47_Datenblatt!$G$54</c:f>
                  <c:strCache>
                    <c:ptCount val="1"/>
                    <c:pt idx="0">
                      <c:v>698,3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{00406673-F1EF-4002-B848-34D5282D2148}</c15:txfldGUID>
                      <c15:f>Slide47_Datenblatt!$G$54</c15:f>
                      <c15:dlblFieldTableCache>
                        <c:ptCount val="1"/>
                        <c:pt idx="0">
                          <c:v>698,3</c:v>
                        </c:pt>
                      </c15:dlblFieldTableCache>
                    </c15:dlblFTEntry>
                  </c15:dlblFieldTable>
                  <c15:showDataLabelsRange val="0"/>
                </c:ext>
                <c:ext xmlns:c16="http://schemas.microsoft.com/office/drawing/2014/chart" uri="{C3380CC4-5D6E-409C-BE32-E72D297353CC}">
                  <c16:uniqueId val="{0000001C-B979-4C58-913B-3A1AB25DFCBC}"/>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Slide47_Datenblatt!$B$49:$D$49</c:f>
              <c:strCache>
                <c:ptCount val="3"/>
                <c:pt idx="0">
                  <c:v>Liquidität I. Grades erweitert in %</c:v>
                </c:pt>
                <c:pt idx="1">
                  <c:v>Flüssige Mittel</c:v>
                </c:pt>
                <c:pt idx="2">
                  <c:v>Fremdkapital</c:v>
                </c:pt>
              </c:strCache>
            </c:strRef>
          </c:cat>
          <c:val>
            <c:numRef>
              <c:f>Slide47_Datenblatt!$I$54:$K$54</c:f>
              <c:numCache>
                <c:formatCode>General</c:formatCode>
                <c:ptCount val="3"/>
                <c:pt idx="0">
                  <c:v>1118796.1544227884</c:v>
                </c:pt>
                <c:pt idx="1">
                  <c:v>487406</c:v>
                </c:pt>
                <c:pt idx="2">
                  <c:v>698304</c:v>
                </c:pt>
              </c:numCache>
            </c:numRef>
          </c:val>
          <c:extLst>
            <c:ext xmlns:c16="http://schemas.microsoft.com/office/drawing/2014/chart" uri="{C3380CC4-5D6E-409C-BE32-E72D297353CC}">
              <c16:uniqueId val="{0000001D-B979-4C58-913B-3A1AB25DFCBC}"/>
            </c:ext>
          </c:extLst>
        </c:ser>
        <c:dLbls>
          <c:showLegendKey val="0"/>
          <c:showVal val="0"/>
          <c:showCatName val="0"/>
          <c:showSerName val="0"/>
          <c:showPercent val="0"/>
          <c:showBubbleSize val="0"/>
        </c:dLbls>
        <c:gapWidth val="50"/>
        <c:overlap val="-10"/>
        <c:axId val="327324800"/>
        <c:axId val="327326336"/>
      </c:barChart>
      <c:barChart>
        <c:barDir val="col"/>
        <c:grouping val="clustered"/>
        <c:varyColors val="0"/>
        <c:ser>
          <c:idx val="5"/>
          <c:order val="8"/>
          <c:tx>
            <c:strRef>
              <c:f>Slide47_Datenblatt!$A$59</c:f>
              <c:strCache>
                <c:ptCount val="1"/>
                <c:pt idx="0">
                  <c:v>unsichtbar</c:v>
                </c:pt>
              </c:strCache>
            </c:strRef>
          </c:tx>
          <c:spPr>
            <a:noFill/>
            <a:ln w="25400">
              <a:noFill/>
            </a:ln>
          </c:spPr>
          <c:invertIfNegative val="0"/>
          <c:val>
            <c:numRef>
              <c:f>Slide47_Datenblatt!$B$59</c:f>
              <c:numCache>
                <c:formatCode>General</c:formatCode>
                <c:ptCount val="1"/>
                <c:pt idx="0">
                  <c:v>0</c:v>
                </c:pt>
              </c:numCache>
            </c:numRef>
          </c:val>
          <c:extLst>
            <c:ext xmlns:c16="http://schemas.microsoft.com/office/drawing/2014/chart" uri="{C3380CC4-5D6E-409C-BE32-E72D297353CC}">
              <c16:uniqueId val="{0000001E-B979-4C58-913B-3A1AB25DFCBC}"/>
            </c:ext>
          </c:extLst>
        </c:ser>
        <c:dLbls>
          <c:showLegendKey val="0"/>
          <c:showVal val="0"/>
          <c:showCatName val="0"/>
          <c:showSerName val="0"/>
          <c:showPercent val="0"/>
          <c:showBubbleSize val="0"/>
        </c:dLbls>
        <c:gapWidth val="150"/>
        <c:axId val="327348608"/>
        <c:axId val="327350144"/>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Slide47_Datenblatt!$L$68:$L$73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Slide47_Datenblatt!$M$68:$M$73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F-B979-4C58-913B-3A1AB25DFCBC}"/>
            </c:ext>
          </c:extLst>
        </c:ser>
        <c:ser>
          <c:idx val="7"/>
          <c:order val="10"/>
          <c:tx>
            <c:v>Achse3</c:v>
          </c:tx>
          <c:spPr>
            <a:ln w="38100">
              <a:solidFill>
                <a:srgbClr val="000000"/>
              </a:solidFill>
              <a:prstDash val="solid"/>
            </a:ln>
          </c:spPr>
          <c:marker>
            <c:symbol val="square"/>
            <c:size val="9"/>
            <c:spPr>
              <a:noFill/>
              <a:ln w="9525">
                <a:noFill/>
              </a:ln>
            </c:spPr>
          </c:marker>
          <c:xVal>
            <c:numRef>
              <c:f>Slide47_Datenblatt!$L$74:$L$79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Slide47_Datenblatt!$M$74:$M$79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0-B979-4C58-913B-3A1AB25DFCBC}"/>
            </c:ext>
          </c:extLst>
        </c:ser>
        <c:dLbls>
          <c:showLegendKey val="0"/>
          <c:showVal val="0"/>
          <c:showCatName val="0"/>
          <c:showSerName val="0"/>
          <c:showPercent val="0"/>
          <c:showBubbleSize val="0"/>
        </c:dLbls>
        <c:axId val="327324800"/>
        <c:axId val="327326336"/>
      </c:scatterChart>
      <c:scatterChart>
        <c:scatterStyle val="lineMarker"/>
        <c:varyColors val="0"/>
        <c:ser>
          <c:idx val="10"/>
          <c:order val="5"/>
          <c:tx>
            <c:v>beschriftung</c:v>
          </c:tx>
          <c:spPr>
            <a:ln w="28575">
              <a:noFill/>
            </a:ln>
          </c:spPr>
          <c:marker>
            <c:symbol val="none"/>
          </c:marker>
          <c:dLbls>
            <c:dLbl>
              <c:idx val="1"/>
              <c:layout>
                <c:manualLayout>
                  <c:x val="-9.5178633368019436E-3"/>
                  <c:y val="-4.5741757027844751E-4"/>
                </c:manualLayout>
              </c:layout>
              <c:tx>
                <c:strRef>
                  <c:f>Slide47_Datenblatt!$J$62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{80CDCC6F-398F-4963-97E5-491E49BF86A4}</c15:txfldGUID>
                      <c15:f>Slide47_Datenblatt!$J$62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1-B979-4C58-913B-3A1AB25DFCBC}"/>
                </c:ext>
              </c:extLst>
            </c:dLbl>
            <c:dLbl>
              <c:idx val="2"/>
              <c:layout>
                <c:manualLayout>
                  <c:x val="-9.5828656173441284E-3"/>
                  <c:y val="-4.5741757027844751E-4"/>
                </c:manualLayout>
              </c:layout>
              <c:tx>
                <c:strRef>
                  <c:f>Slide47_Datenblatt!$J$63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{A1D29D4A-2E65-47A9-A57D-A7ECACBFE13E}</c15:txfldGUID>
                      <c15:f>Slide47_Datenblatt!$J$63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2-B979-4C58-913B-3A1AB25DFCBC}"/>
                </c:ext>
              </c:extLst>
            </c:dLbl>
            <c:dLbl>
              <c:idx val="3"/>
              <c:layout>
                <c:manualLayout>
                  <c:x val="-9.6479771454166426E-3"/>
                  <c:y val="-4.5741757027844751E-4"/>
                </c:manualLayout>
              </c:layout>
              <c:tx>
                <c:strRef>
                  <c:f>Slide47_Datenblatt!$J$64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{40D9340D-F2EC-407D-A687-5DA3C6ED7941}</c15:txfldGUID>
                      <c15:f>Slide47_Datenblatt!$J$64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3-B979-4C58-913B-3A1AB25DFCBC}"/>
                </c:ext>
              </c:extLst>
            </c:dLbl>
            <c:dLbl>
              <c:idx val="4"/>
              <c:layout>
                <c:manualLayout>
                  <c:x val="-9.7129794259588481E-3"/>
                  <c:y val="-4.5741757027844751E-4"/>
                </c:manualLayout>
              </c:layout>
              <c:tx>
                <c:strRef>
                  <c:f>Slide47_Datenblatt!$J$65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{D89BAEC1-8D61-4D77-B32B-44A7BA4CAA65}</c15:txfldGUID>
                      <c15:f>Slide47_Datenblatt!$J$65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4-B979-4C58-913B-3A1AB25DFCBC}"/>
                </c:ext>
              </c:extLst>
            </c:dLbl>
            <c:dLbl>
              <c:idx val="5"/>
              <c:layout>
                <c:manualLayout>
                  <c:x val="-1.1859147159154548E-2"/>
                  <c:y val="-4.5741757027844751E-4"/>
                </c:manualLayout>
              </c:layout>
              <c:tx>
                <c:strRef>
                  <c:f>Slide47_Datenblatt!$J$66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{B1CA4ED8-632C-49AB-8A9B-7CC0DE998778}</c15:txfldGUID>
                      <c15:f>Slide47_Datenblatt!$J$66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5-B979-4C58-913B-3A1AB25DFCBC}"/>
                </c:ext>
              </c:extLst>
            </c:dLbl>
            <c:dLbl>
              <c:idx val="6"/>
              <c:layout>
                <c:manualLayout>
                  <c:x val="-9.864724245577515E-3"/>
                  <c:y val="-4.5741757027844751E-4"/>
                </c:manualLayout>
              </c:layout>
              <c:tx>
                <c:strRef>
                  <c:f>Slide47_Datenblatt!$J$68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{6FDCC399-7D21-4B9A-8CC5-1699807113AC}</c15:txfldGUID>
                      <c15:f>Slide47_Datenblatt!$J$68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6-B979-4C58-913B-3A1AB25DFCBC}"/>
                </c:ext>
              </c:extLst>
            </c:dLbl>
            <c:dLbl>
              <c:idx val="7"/>
              <c:layout>
                <c:manualLayout>
                  <c:x val="-9.9297265261196928E-3"/>
                  <c:y val="-4.5741757027844751E-4"/>
                </c:manualLayout>
              </c:layout>
              <c:tx>
                <c:strRef>
                  <c:f>Slide47_Datenblatt!$J$69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{83AA5DB4-73BB-4A1D-A04C-81AB1B8DF7D8}</c15:txfldGUID>
                      <c15:f>Slide47_Datenblatt!$J$69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7-B979-4C58-913B-3A1AB25DFCBC}"/>
                </c:ext>
              </c:extLst>
            </c:dLbl>
            <c:dLbl>
              <c:idx val="8"/>
              <c:layout>
                <c:manualLayout>
                  <c:x val="-9.9948380541922486E-3"/>
                  <c:y val="-4.5741757027844751E-4"/>
                </c:manualLayout>
              </c:layout>
              <c:tx>
                <c:strRef>
                  <c:f>Slide47_Datenblatt!$J$70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{56D40118-DC69-47D9-90B4-EFD92A959D1D}</c15:txfldGUID>
                      <c15:f>Slide47_Datenblatt!$J$70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8-B979-4C58-913B-3A1AB25DFCBC}"/>
                </c:ext>
              </c:extLst>
            </c:dLbl>
            <c:dLbl>
              <c:idx val="9"/>
              <c:layout>
                <c:manualLayout>
                  <c:x val="-1.0059840334734426E-2"/>
                  <c:y val="-4.5741757027844751E-4"/>
                </c:manualLayout>
              </c:layout>
              <c:tx>
                <c:strRef>
                  <c:f>Slide47_Datenblatt!$J$71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{85656DCA-B6D8-4E7C-9645-FB80C551E0CA}</c15:txfldGUID>
                      <c15:f>Slide47_Datenblatt!$J$71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9-B979-4C58-913B-3A1AB25DFCBC}"/>
                </c:ext>
              </c:extLst>
            </c:dLbl>
            <c:dLbl>
              <c:idx val="10"/>
              <c:layout>
                <c:manualLayout>
                  <c:x val="-1.2206008067930126E-2"/>
                  <c:y val="-4.5741757027844751E-4"/>
                </c:manualLayout>
              </c:layout>
              <c:tx>
                <c:strRef>
                  <c:f>Slide47_Datenblatt!$J$72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{6DEEA4AE-9AFC-47FC-8FF5-3063E1A0D6E4}</c15:txfldGUID>
                      <c15:f>Slide47_Datenblatt!$J$72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A-B979-4C58-913B-3A1AB25DFCBC}"/>
                </c:ext>
              </c:extLst>
            </c:dLbl>
            <c:dLbl>
              <c:idx val="11"/>
              <c:delete val="1"/>
              <c:extLst>
                <c:ext xmlns:c15="http://schemas.microsoft.com/office/drawing/2012/chart" uri="{CE6537A1-D6FC-4f65-9D91-7224C49458BB}"/>
                <c:ext xmlns:c16="http://schemas.microsoft.com/office/drawing/2014/chart" uri="{C3380CC4-5D6E-409C-BE32-E72D297353CC}">
                  <c16:uniqueId val="{0000002B-B979-4C58-913B-3A1AB25DFCBC}"/>
                </c:ext>
              </c:extLst>
            </c:dLbl>
            <c:dLbl>
              <c:idx val="12"/>
              <c:layout>
                <c:manualLayout>
                  <c:x val="5.6217686628921206E-3"/>
                  <c:y val="-4.5741757027844751E-4"/>
                </c:manualLayout>
              </c:layout>
              <c:tx>
                <c:strRef>
                  <c:f>Slide47_Datenblatt!$J$74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{1D0001AC-2FA5-4AA1-9A06-2169C630A096}</c15:txfldGUID>
                      <c15:f>Slide47_Datenblatt!$J$74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2C-B979-4C58-913B-3A1AB25DFCBC}"/>
                </c:ext>
              </c:extLst>
            </c:dLbl>
            <c:dLbl>
              <c:idx val="13"/>
              <c:layout>
                <c:manualLayout>
                  <c:x val="4.5160744084928872E-3"/>
                  <c:y val="-4.5741757027844751E-4"/>
                </c:manualLayout>
              </c:layout>
              <c:tx>
                <c:strRef>
                  <c:f>Slide47_Datenblatt!$J$75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{803C0EE7-9445-4BFD-8A90-C47A30EF9316}</c15:txfldGUID>
                      <c15:f>Slide47_Datenblatt!$J$75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2D-B979-4C58-913B-3A1AB25DFCBC}"/>
                </c:ext>
              </c:extLst>
            </c:dLbl>
            <c:dLbl>
              <c:idx val="14"/>
              <c:layout>
                <c:manualLayout>
                  <c:x val="5.4916548542774425E-3"/>
                  <c:y val="-4.5741757027844751E-4"/>
                </c:manualLayout>
              </c:layout>
              <c:tx>
                <c:strRef>
                  <c:f>Slide47_Datenblatt!$J$76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{73CACB7E-1ABE-418F-9584-D936F71E8E89}</c15:txfldGUID>
                      <c15:f>Slide47_Datenblatt!$J$76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2E-B979-4C58-913B-3A1AB25DFCBC}"/>
                </c:ext>
              </c:extLst>
            </c:dLbl>
            <c:dLbl>
              <c:idx val="15"/>
              <c:layout>
                <c:manualLayout>
                  <c:x val="7.5078180263887864E-3"/>
                  <c:y val="-4.5741757027844751E-4"/>
                </c:manualLayout>
              </c:layout>
              <c:tx>
                <c:strRef>
                  <c:f>Slide47_Datenblatt!$J$77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{44E1F518-3EF7-4D46-BB2C-6FBB259AF05F}</c15:txfldGUID>
                      <c15:f>Slide47_Datenblatt!$J$77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2F-B979-4C58-913B-3A1AB25DFCBC}"/>
                </c:ext>
              </c:extLst>
            </c:dLbl>
            <c:dLbl>
              <c:idx val="16"/>
              <c:layout>
                <c:manualLayout>
                  <c:x val="6.4022330195197654E-3"/>
                  <c:y val="-4.5741757027844751E-4"/>
                </c:manualLayout>
              </c:layout>
              <c:tx>
                <c:strRef>
                  <c:f>Slide47_Datenblatt!$J$78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{272D2750-AD14-4B6C-9B7C-106CC9DD152F}</c15:txfldGUID>
                      <c15:f>Slide47_Datenblatt!$J$78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0-B979-4C58-913B-3A1AB25DFCBC}"/>
                </c:ext>
              </c:extLst>
            </c:dLbl>
            <c:dLbl>
              <c:idx val="17"/>
              <c:delete val="1"/>
              <c:extLst>
                <c:ext xmlns:c15="http://schemas.microsoft.com/office/drawing/2012/chart" uri="{CE6537A1-D6FC-4f65-9D91-7224C49458BB}"/>
                <c:ext xmlns:c16="http://schemas.microsoft.com/office/drawing/2014/chart" uri="{C3380CC4-5D6E-409C-BE32-E72D297353CC}">
                  <c16:uniqueId val="{00000031-B979-4C58-913B-3A1AB25DFCBC}"/>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Slide47_Datenblatt!$G$61:$G$78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Slide47_Datenblatt!$H$61:$H$78</c:f>
              <c:numCache>
                <c:formatCode>0.00</c:formatCode>
                <c:ptCount val="18"/>
                <c:pt idx="1">
                  <c:v>-64146.450000000004</c:v>
                </c:pt>
                <c:pt idx="2">
                  <c:v>-64146.450000000004</c:v>
                </c:pt>
                <c:pt idx="3">
                  <c:v>-64146.450000000004</c:v>
                </c:pt>
                <c:pt idx="4">
                  <c:v>-64146.450000000004</c:v>
                </c:pt>
                <c:pt idx="5">
                  <c:v>-64146.450000000004</c:v>
                </c:pt>
                <c:pt idx="6">
                  <c:v>-64146.450000000004</c:v>
                </c:pt>
                <c:pt idx="7">
                  <c:v>-64146.450000000004</c:v>
                </c:pt>
                <c:pt idx="8">
                  <c:v>-64146.450000000004</c:v>
                </c:pt>
                <c:pt idx="9">
                  <c:v>-64146.450000000004</c:v>
                </c:pt>
                <c:pt idx="10">
                  <c:v>-64146.450000000004</c:v>
                </c:pt>
                <c:pt idx="11">
                  <c:v>-64146.450000000004</c:v>
                </c:pt>
                <c:pt idx="12">
                  <c:v>-64146.450000000004</c:v>
                </c:pt>
                <c:pt idx="13">
                  <c:v>-64146.450000000004</c:v>
                </c:pt>
                <c:pt idx="14">
                  <c:v>-64146.450000000004</c:v>
                </c:pt>
                <c:pt idx="15">
                  <c:v>-64146.450000000004</c:v>
                </c:pt>
                <c:pt idx="16">
                  <c:v>-64146.450000000004</c:v>
                </c:pt>
                <c:pt idx="17">
                  <c:v>-64146.450000000004</c:v>
                </c:pt>
              </c:numCache>
            </c:numRef>
          </c:yVal>
          <c:smooth val="0"/>
          <c:extLst>
            <c:ext xmlns:c16="http://schemas.microsoft.com/office/drawing/2014/chart" uri="{C3380CC4-5D6E-409C-BE32-E72D297353CC}">
              <c16:uniqueId val="{00000032-B979-4C58-913B-3A1AB25DFCBC}"/>
            </c:ext>
          </c:extLst>
        </c:ser>
        <c:ser>
          <c:idx val="9"/>
          <c:order val="6"/>
          <c:tx>
            <c:v>Achse</c:v>
          </c:tx>
          <c:spPr>
            <a:ln w="38100">
              <a:solidFill>
                <a:srgbClr val="000000"/>
              </a:solidFill>
              <a:prstDash val="solid"/>
            </a:ln>
          </c:spPr>
          <c:marker>
            <c:symbol val="none"/>
          </c:marker>
          <c:xVal>
            <c:numRef>
              <c:f>Slide47_Datenblatt!$L$61:$L$67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Slide47_Datenblatt!$M$61:$M$67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3-B979-4C58-913B-3A1AB25DFCBC}"/>
            </c:ext>
          </c:extLst>
        </c:ser>
        <c:ser>
          <c:idx val="11"/>
          <c:order val="7"/>
          <c:tx>
            <c:v>rubrik</c:v>
          </c:tx>
          <c:spPr>
            <a:ln w="28575">
              <a:noFill/>
            </a:ln>
          </c:spPr>
          <c:marker>
            <c:symbol val="none"/>
          </c:marker>
          <c:dLbls>
            <c:dLbl>
              <c:idx val="0"/>
              <c:layout>
                <c:manualLayout>
                  <c:x val="7.9691703469428402E-3"/>
                  <c:y val="-5.6199793207667237E-3"/>
                </c:manualLayout>
              </c:layout>
              <c:tx>
                <c:strRef>
                  <c:f>Slide47_Datenblatt!$A$4</c:f>
                  <c:strCache>
                    <c:ptCount val="1"/>
                    <c:pt idx="0">
                      <c:v>Liquidität I. Grades erweitert in %</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{91801353-E9E2-4790-AADD-6C6A38C5B37E}</c15:txfldGUID>
                      <c15:f>Slide47_Datenblatt!$A$4</c15:f>
                      <c15:dlblFieldTableCache>
                        <c:ptCount val="1"/>
                        <c:pt idx="0">
                          <c:v>Liquidität I. Grades erweitert in %</c:v>
                        </c:pt>
                      </c15:dlblFieldTableCache>
                    </c15:dlblFTEntry>
                  </c15:dlblFieldTable>
                  <c15:showDataLabelsRange val="0"/>
                </c:ext>
                <c:ext xmlns:c16="http://schemas.microsoft.com/office/drawing/2014/chart" uri="{C3380CC4-5D6E-409C-BE32-E72D297353CC}">
                  <c16:uniqueId val="{00000034-B979-4C58-913B-3A1AB25DFCBC}"/>
                </c:ext>
              </c:extLst>
            </c:dLbl>
            <c:dLbl>
              <c:idx val="1"/>
              <c:delete val="1"/>
              <c:extLst>
                <c:ext xmlns:c15="http://schemas.microsoft.com/office/drawing/2012/chart" uri="{CE6537A1-D6FC-4f65-9D91-7224C49458BB}"/>
                <c:ext xmlns:c16="http://schemas.microsoft.com/office/drawing/2014/chart" uri="{C3380CC4-5D6E-409C-BE32-E72D297353CC}">
                  <c16:uniqueId val="{00000035-B979-4C58-913B-3A1AB25DFCBC}"/>
                </c:ext>
              </c:extLst>
            </c:dLbl>
            <c:dLbl>
              <c:idx val="2"/>
              <c:delete val="1"/>
              <c:extLst>
                <c:ext xmlns:c15="http://schemas.microsoft.com/office/drawing/2012/chart" uri="{CE6537A1-D6FC-4f65-9D91-7224C49458BB}"/>
                <c:ext xmlns:c16="http://schemas.microsoft.com/office/drawing/2014/chart" uri="{C3380CC4-5D6E-409C-BE32-E72D297353CC}">
                  <c16:uniqueId val="{00000036-B979-4C58-913B-3A1AB25DFCBC}"/>
                </c:ext>
              </c:extLst>
            </c:dLbl>
            <c:dLbl>
              <c:idx val="3"/>
              <c:delete val="1"/>
              <c:extLst>
                <c:ext xmlns:c15="http://schemas.microsoft.com/office/drawing/2012/chart" uri="{CE6537A1-D6FC-4f65-9D91-7224C49458BB}"/>
                <c:ext xmlns:c16="http://schemas.microsoft.com/office/drawing/2014/chart" uri="{C3380CC4-5D6E-409C-BE32-E72D297353CC}">
                  <c16:uniqueId val="{00000037-B979-4C58-913B-3A1AB25DFCBC}"/>
                </c:ext>
              </c:extLst>
            </c:dLbl>
            <c:dLbl>
              <c:idx val="4"/>
              <c:delete val="1"/>
              <c:extLst>
                <c:ext xmlns:c15="http://schemas.microsoft.com/office/drawing/2012/chart" uri="{CE6537A1-D6FC-4f65-9D91-7224C49458BB}"/>
                <c:ext xmlns:c16="http://schemas.microsoft.com/office/drawing/2014/chart" uri="{C3380CC4-5D6E-409C-BE32-E72D297353CC}">
                  <c16:uniqueId val="{00000038-B979-4C58-913B-3A1AB25DFCBC}"/>
                </c:ext>
              </c:extLst>
            </c:dLbl>
            <c:dLbl>
              <c:idx val="5"/>
              <c:delete val="1"/>
              <c:extLst>
                <c:ext xmlns:c15="http://schemas.microsoft.com/office/drawing/2012/chart" uri="{CE6537A1-D6FC-4f65-9D91-7224C49458BB}"/>
                <c:ext xmlns:c16="http://schemas.microsoft.com/office/drawing/2014/chart" uri="{C3380CC4-5D6E-409C-BE32-E72D297353CC}">
                  <c16:uniqueId val="{00000039-B979-4C58-913B-3A1AB25DFCBC}"/>
                </c:ext>
              </c:extLst>
            </c:dLbl>
            <c:dLbl>
              <c:idx val="6"/>
              <c:layout>
                <c:manualLayout>
                  <c:x val="1.0744057617147508E-2"/>
                  <c:y val="-5.6199793207667237E-3"/>
                </c:manualLayout>
              </c:layout>
              <c:tx>
                <c:strRef>
                  <c:f>Slide47_Datenblatt!$A$5</c:f>
                  <c:strCache>
                    <c:ptCount val="1"/>
                    <c:pt idx="0">
                      <c:v>Flüssige Mittel</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{68EA79DD-3D2B-4466-AD18-E281E17A77C7}</c15:txfldGUID>
                      <c15:f>Slide47_Datenblatt!$A$5</c15:f>
                      <c15:dlblFieldTableCache>
                        <c:ptCount val="1"/>
                        <c:pt idx="0">
                          <c:v>Flüssige Mittel</c:v>
                        </c:pt>
                      </c15:dlblFieldTableCache>
                    </c15:dlblFTEntry>
                  </c15:dlblFieldTable>
                  <c15:showDataLabelsRange val="0"/>
                </c:ext>
                <c:ext xmlns:c16="http://schemas.microsoft.com/office/drawing/2014/chart" uri="{C3380CC4-5D6E-409C-BE32-E72D297353CC}">
                  <c16:uniqueId val="{0000003A-B979-4C58-913B-3A1AB25DFCBC}"/>
                </c:ext>
              </c:extLst>
            </c:dLbl>
            <c:dLbl>
              <c:idx val="7"/>
              <c:delete val="1"/>
              <c:extLst>
                <c:ext xmlns:c15="http://schemas.microsoft.com/office/drawing/2012/chart" uri="{CE6537A1-D6FC-4f65-9D91-7224C49458BB}"/>
                <c:ext xmlns:c16="http://schemas.microsoft.com/office/drawing/2014/chart" uri="{C3380CC4-5D6E-409C-BE32-E72D297353CC}">
                  <c16:uniqueId val="{0000003B-B979-4C58-913B-3A1AB25DFCBC}"/>
                </c:ext>
              </c:extLst>
            </c:dLbl>
            <c:dLbl>
              <c:idx val="8"/>
              <c:delete val="1"/>
              <c:extLst>
                <c:ext xmlns:c15="http://schemas.microsoft.com/office/drawing/2012/chart" uri="{CE6537A1-D6FC-4f65-9D91-7224C49458BB}"/>
                <c:ext xmlns:c16="http://schemas.microsoft.com/office/drawing/2014/chart" uri="{C3380CC4-5D6E-409C-BE32-E72D297353CC}">
                  <c16:uniqueId val="{0000003C-B979-4C58-913B-3A1AB25DFCBC}"/>
                </c:ext>
              </c:extLst>
            </c:dLbl>
            <c:dLbl>
              <c:idx val="9"/>
              <c:delete val="1"/>
              <c:extLst>
                <c:ext xmlns:c15="http://schemas.microsoft.com/office/drawing/2012/chart" uri="{CE6537A1-D6FC-4f65-9D91-7224C49458BB}"/>
                <c:ext xmlns:c16="http://schemas.microsoft.com/office/drawing/2014/chart" uri="{C3380CC4-5D6E-409C-BE32-E72D297353CC}">
                  <c16:uniqueId val="{0000003D-B979-4C58-913B-3A1AB25DFCBC}"/>
                </c:ext>
              </c:extLst>
            </c:dLbl>
            <c:dLbl>
              <c:idx val="10"/>
              <c:delete val="1"/>
              <c:extLst>
                <c:ext xmlns:c15="http://schemas.microsoft.com/office/drawing/2012/chart" uri="{CE6537A1-D6FC-4f65-9D91-7224C49458BB}"/>
                <c:ext xmlns:c16="http://schemas.microsoft.com/office/drawing/2014/chart" uri="{C3380CC4-5D6E-409C-BE32-E72D297353CC}">
                  <c16:uniqueId val="{0000003E-B979-4C58-913B-3A1AB25DFCBC}"/>
                </c:ext>
              </c:extLst>
            </c:dLbl>
            <c:dLbl>
              <c:idx val="11"/>
              <c:delete val="1"/>
              <c:extLst>
                <c:ext xmlns:c15="http://schemas.microsoft.com/office/drawing/2012/chart" uri="{CE6537A1-D6FC-4f65-9D91-7224C49458BB}"/>
                <c:ext xmlns:c16="http://schemas.microsoft.com/office/drawing/2014/chart" uri="{C3380CC4-5D6E-409C-BE32-E72D297353CC}">
                  <c16:uniqueId val="{0000003F-B979-4C58-913B-3A1AB25DFCBC}"/>
                </c:ext>
              </c:extLst>
            </c:dLbl>
            <c:dLbl>
              <c:idx val="12"/>
              <c:delete val="1"/>
              <c:extLst>
                <c:ext xmlns:c15="http://schemas.microsoft.com/office/drawing/2012/chart" uri="{CE6537A1-D6FC-4f65-9D91-7224C49458BB}"/>
                <c:ext xmlns:c16="http://schemas.microsoft.com/office/drawing/2014/chart" uri="{C3380CC4-5D6E-409C-BE32-E72D297353CC}">
                  <c16:uniqueId val="{00000040-B979-4C58-913B-3A1AB25DFCBC}"/>
                </c:ext>
              </c:extLst>
            </c:dLbl>
            <c:dLbl>
              <c:idx val="13"/>
              <c:tx>
                <c:strRef>
                  <c:f>Slide47_Datenblatt!$A$6</c:f>
                  <c:strCache>
                    <c:ptCount val="1"/>
                    <c:pt idx="0">
                      <c:v>Fremdkapital</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{DA442FAB-D351-47F6-A086-ECF790EC47D4}</c15:txfldGUID>
                      <c15:f>Slide47_Datenblatt!$A$6</c15:f>
                      <c15:dlblFieldTableCache>
                        <c:ptCount val="1"/>
                        <c:pt idx="0">
                          <c:v>Fremdkapital</c:v>
                        </c:pt>
                      </c15:dlblFieldTableCache>
                    </c15:dlblFTEntry>
                  </c15:dlblFieldTable>
                  <c15:showDataLabelsRange val="0"/>
                </c:ext>
                <c:ext xmlns:c16="http://schemas.microsoft.com/office/drawing/2014/chart" uri="{C3380CC4-5D6E-409C-BE32-E72D297353CC}">
                  <c16:uniqueId val="{00000041-B979-4C58-913B-3A1AB25DFCBC}"/>
                </c:ext>
              </c:extLst>
            </c:dLbl>
            <c:dLbl>
              <c:idx val="14"/>
              <c:delete val="1"/>
              <c:extLst>
                <c:ext xmlns:c15="http://schemas.microsoft.com/office/drawing/2012/chart" uri="{CE6537A1-D6FC-4f65-9D91-7224C49458BB}"/>
                <c:ext xmlns:c16="http://schemas.microsoft.com/office/drawing/2014/chart" uri="{C3380CC4-5D6E-409C-BE32-E72D297353CC}">
                  <c16:uniqueId val="{00000042-B979-4C58-913B-3A1AB25DFCBC}"/>
                </c:ext>
              </c:extLst>
            </c:dLbl>
            <c:dLbl>
              <c:idx val="15"/>
              <c:delete val="1"/>
              <c:extLst>
                <c:ext xmlns:c15="http://schemas.microsoft.com/office/drawing/2012/chart" uri="{CE6537A1-D6FC-4f65-9D91-7224C49458BB}"/>
                <c:ext xmlns:c16="http://schemas.microsoft.com/office/drawing/2014/chart" uri="{C3380CC4-5D6E-409C-BE32-E72D297353CC}">
                  <c16:uniqueId val="{00000043-B979-4C58-913B-3A1AB25DFCBC}"/>
                </c:ext>
              </c:extLst>
            </c:dLbl>
            <c:dLbl>
              <c:idx val="16"/>
              <c:delete val="1"/>
              <c:extLst>
                <c:ext xmlns:c15="http://schemas.microsoft.com/office/drawing/2012/chart" uri="{CE6537A1-D6FC-4f65-9D91-7224C49458BB}"/>
                <c:ext xmlns:c16="http://schemas.microsoft.com/office/drawing/2014/chart" uri="{C3380CC4-5D6E-409C-BE32-E72D297353CC}">
                  <c16:uniqueId val="{00000044-B979-4C58-913B-3A1AB25DFCBC}"/>
                </c:ext>
              </c:extLst>
            </c:dLbl>
            <c:dLbl>
              <c:idx val="17"/>
              <c:delete val="1"/>
              <c:extLst>
                <c:ext xmlns:c15="http://schemas.microsoft.com/office/drawing/2012/chart" uri="{CE6537A1-D6FC-4f65-9D91-7224C49458BB}"/>
                <c:ext xmlns:c16="http://schemas.microsoft.com/office/drawing/2014/chart" uri="{C3380CC4-5D6E-409C-BE32-E72D297353CC}">
                  <c16:uniqueId val="{00000045-B979-4C58-913B-3A1AB25DFCBC}"/>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Slide47_Datenblatt!$O$61:$O$78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Slide47_Datenblatt!$P$61:$P$78</c:f>
              <c:numCache>
                <c:formatCode>#,##0</c:formatCode>
                <c:ptCount val="18"/>
                <c:pt idx="0">
                  <c:v>-320732.25</c:v>
                </c:pt>
                <c:pt idx="1">
                  <c:v>-320732.25</c:v>
                </c:pt>
                <c:pt idx="2">
                  <c:v>-320732.25</c:v>
                </c:pt>
                <c:pt idx="3">
                  <c:v>-320732.25</c:v>
                </c:pt>
                <c:pt idx="4">
                  <c:v>-320732.25</c:v>
                </c:pt>
                <c:pt idx="5">
                  <c:v>-320732.25</c:v>
                </c:pt>
                <c:pt idx="6">
                  <c:v>-320732.25</c:v>
                </c:pt>
                <c:pt idx="7">
                  <c:v>-320732.25</c:v>
                </c:pt>
                <c:pt idx="8">
                  <c:v>-320732.25</c:v>
                </c:pt>
                <c:pt idx="9">
                  <c:v>-320732.25</c:v>
                </c:pt>
                <c:pt idx="10">
                  <c:v>-320732.25</c:v>
                </c:pt>
                <c:pt idx="11">
                  <c:v>-320732.25</c:v>
                </c:pt>
                <c:pt idx="12">
                  <c:v>-320732.25</c:v>
                </c:pt>
                <c:pt idx="13">
                  <c:v>-320732.25</c:v>
                </c:pt>
                <c:pt idx="14">
                  <c:v>-320732.25</c:v>
                </c:pt>
                <c:pt idx="15">
                  <c:v>-320732.25</c:v>
                </c:pt>
                <c:pt idx="16">
                  <c:v>-320732.25</c:v>
                </c:pt>
                <c:pt idx="17">
                  <c:v>-320732.25</c:v>
                </c:pt>
              </c:numCache>
            </c:numRef>
          </c:yVal>
          <c:smooth val="0"/>
          <c:extLst>
            <c:ext xmlns:c16="http://schemas.microsoft.com/office/drawing/2014/chart" uri="{C3380CC4-5D6E-409C-BE32-E72D297353CC}">
              <c16:uniqueId val="{00000046-B979-4C58-913B-3A1AB25DFCBC}"/>
            </c:ext>
          </c:extLst>
        </c:ser>
        <c:dLbls>
          <c:showLegendKey val="0"/>
          <c:showVal val="0"/>
          <c:showCatName val="0"/>
          <c:showSerName val="0"/>
          <c:showPercent val="0"/>
          <c:showBubbleSize val="0"/>
        </c:dLbls>
        <c:axId val="327348608"/>
        <c:axId val="327350144"/>
      </c:scatterChart>
      <c:catAx>
        <c:axId val="327324800"/>
        <c:scaling>
          <c:orientation val="minMax"/>
        </c:scaling>
        <c:delete val="1"/>
        <c:axPos val="b"/>
        <c:numFmt formatCode="General" sourceLinked="0"/>
        <c:majorTickMark val="out"/>
        <c:minorTickMark val="none"/>
        <c:tickLblPos val="nextTo"/>
        <c:crossAx val="327326336"/>
        <c:crosses val="autoZero"/>
        <c:auto val="0"/>
        <c:lblAlgn val="ctr"/>
        <c:lblOffset val="100"/>
        <c:noMultiLvlLbl val="0"/>
      </c:catAx>
      <c:valAx>
        <c:axId val="327326336"/>
        <c:scaling>
          <c:orientation val="minMax"/>
        </c:scaling>
        <c:delete val="1"/>
        <c:axPos val="l"/>
        <c:numFmt formatCode="General" sourceLinked="1"/>
        <c:majorTickMark val="out"/>
        <c:minorTickMark val="none"/>
        <c:tickLblPos val="nextTo"/>
        <c:crossAx val="327324800"/>
        <c:crosses val="autoZero"/>
        <c:crossBetween val="between"/>
      </c:valAx>
      <c:catAx>
        <c:axId val="327348608"/>
        <c:scaling>
          <c:orientation val="minMax"/>
        </c:scaling>
        <c:delete val="1"/>
        <c:axPos val="b"/>
        <c:majorTickMark val="out"/>
        <c:minorTickMark val="none"/>
        <c:tickLblPos val="nextTo"/>
        <c:crossAx val="327350144"/>
        <c:crosses val="autoZero"/>
        <c:auto val="1"/>
        <c:lblAlgn val="ctr"/>
        <c:lblOffset val="100"/>
        <c:noMultiLvlLbl val="0"/>
      </c:catAx>
      <c:valAx>
        <c:axId val="327350144"/>
        <c:scaling>
          <c:orientation val="minMax"/>
        </c:scaling>
        <c:delete val="1"/>
        <c:axPos val="r"/>
        <c:numFmt formatCode="General" sourceLinked="1"/>
        <c:majorTickMark val="out"/>
        <c:minorTickMark val="none"/>
        <c:tickLblPos val="nextTo"/>
        <c:crossAx val="327348608"/>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5613486270420578E-3"/>
          <c:y val="8.9786756453423128E-3"/>
          <c:w val="0.99443867570972544"/>
          <c:h val="0.99102138903805159"/>
        </c:manualLayout>
      </c:layout>
      <c:barChart>
        <c:barDir val="col"/>
        <c:grouping val="clustered"/>
        <c:varyColors val="0"/>
        <c:ser>
          <c:idx val="0"/>
          <c:order val="0"/>
          <c:tx>
            <c:strRef>
              <c:f>Slide48_Datenblatt!$A$50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2465-420F-92C7-B04C003181DA}"/>
              </c:ext>
            </c:extLst>
          </c:dPt>
          <c:dPt>
            <c:idx val="1"/>
            <c:invertIfNegative val="0"/>
            <c:bubble3D val="0"/>
            <c:extLst>
              <c:ext xmlns:c16="http://schemas.microsoft.com/office/drawing/2014/chart" uri="{C3380CC4-5D6E-409C-BE32-E72D297353CC}">
                <c16:uniqueId val="{00000002-2465-420F-92C7-B04C003181DA}"/>
              </c:ext>
            </c:extLst>
          </c:dPt>
          <c:dPt>
            <c:idx val="2"/>
            <c:invertIfNegative val="0"/>
            <c:bubble3D val="0"/>
            <c:spPr>
              <a:solidFill>
                <a:srgbClr val="4848FF"/>
              </a:solidFill>
              <a:ln w="25400">
                <a:noFill/>
              </a:ln>
            </c:spPr>
            <c:extLst>
              <c:ext xmlns:c16="http://schemas.microsoft.com/office/drawing/2014/chart" uri="{C3380CC4-5D6E-409C-BE32-E72D297353CC}">
                <c16:uniqueId val="{00000004-2465-420F-92C7-B04C003181DA}"/>
              </c:ext>
            </c:extLst>
          </c:dPt>
          <c:dLbls>
            <c:dLbl>
              <c:idx val="0"/>
              <c:tx>
                <c:strRef>
                  <c:f>Slide48_Datenblatt!$E$50</c:f>
                  <c:strCache>
                    <c:ptCount val="1"/>
                    <c:pt idx="0">
                      <c:v>9,8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{53407EA0-8A3E-4CD6-A92F-DFB4880E02C2}</c15:txfldGUID>
                      <c15:f>Slide48_Datenblatt!$E$50</c15:f>
                      <c15:dlblFieldTableCache>
                        <c:ptCount val="1"/>
                        <c:pt idx="0">
                          <c:v>9,8</c:v>
                        </c:pt>
                      </c15:dlblFieldTableCache>
                    </c15:dlblFTEntry>
                  </c15:dlblFieldTable>
                  <c15:showDataLabelsRange val="0"/>
                </c:ext>
                <c:ext xmlns:c16="http://schemas.microsoft.com/office/drawing/2014/chart" uri="{C3380CC4-5D6E-409C-BE32-E72D297353CC}">
                  <c16:uniqueId val="{00000001-2465-420F-92C7-B04C003181DA}"/>
                </c:ext>
              </c:extLst>
            </c:dLbl>
            <c:dLbl>
              <c:idx val="1"/>
              <c:tx>
                <c:strRef>
                  <c:f>Slide48_Datenblatt!$F$50</c:f>
                  <c:strCache>
                    <c:ptCount val="1"/>
                    <c:pt idx="0">
                      <c:v>346,4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{2E904058-2266-4D4E-93A7-1D3048C11609}</c15:txfldGUID>
                      <c15:f>Slide48_Datenblatt!$F$50</c15:f>
                      <c15:dlblFieldTableCache>
                        <c:ptCount val="1"/>
                        <c:pt idx="0">
                          <c:v>346,4</c:v>
                        </c:pt>
                      </c15:dlblFieldTableCache>
                    </c15:dlblFTEntry>
                  </c15:dlblFieldTable>
                  <c15:showDataLabelsRange val="0"/>
                </c:ext>
                <c:ext xmlns:c16="http://schemas.microsoft.com/office/drawing/2014/chart" uri="{C3380CC4-5D6E-409C-BE32-E72D297353CC}">
                  <c16:uniqueId val="{00000002-2465-420F-92C7-B04C003181DA}"/>
                </c:ext>
              </c:extLst>
            </c:dLbl>
            <c:dLbl>
              <c:idx val="2"/>
              <c:tx>
                <c:strRef>
                  <c:f>Slide48_Datenblatt!$G$50</c:f>
                  <c:strCache>
                    <c:ptCount val="1"/>
                    <c:pt idx="0">
                      <c:v>3.550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{F9C202B8-80FA-4D84-B03F-7EBC0B39970D}</c15:txfldGUID>
                      <c15:f>Slide48_Datenblatt!$G$50</c15:f>
                      <c15:dlblFieldTableCache>
                        <c:ptCount val="1"/>
                        <c:pt idx="0">
                          <c:v>3.550</c:v>
                        </c:pt>
                      </c15:dlblFieldTableCache>
                    </c15:dlblFTEntry>
                  </c15:dlblFieldTable>
                  <c15:showDataLabelsRange val="0"/>
                </c:ext>
                <c:ext xmlns:c16="http://schemas.microsoft.com/office/drawing/2014/chart" uri="{C3380CC4-5D6E-409C-BE32-E72D297353CC}">
                  <c16:uniqueId val="{00000004-2465-420F-92C7-B04C003181DA}"/>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Slide48_Datenblatt!$B$49:$D$49</c:f>
              <c:strCache>
                <c:ptCount val="3"/>
                <c:pt idx="0">
                  <c:v>Return on Investment in %</c:v>
                </c:pt>
                <c:pt idx="1">
                  <c:v>Ergebnis der gewöhnlichen Geschäftstätigkeit (ratingorientiert)</c:v>
                </c:pt>
                <c:pt idx="2">
                  <c:v>Bilanzsumme (ratingorientiert)</c:v>
                </c:pt>
              </c:strCache>
            </c:strRef>
          </c:cat>
          <c:val>
            <c:numRef>
              <c:f>Slide48_Datenblatt!$I$50:$K$50</c:f>
              <c:numCache>
                <c:formatCode>General</c:formatCode>
                <c:ptCount val="3"/>
                <c:pt idx="0">
                  <c:v>3347375.4125603866</c:v>
                </c:pt>
                <c:pt idx="1">
                  <c:v>346369</c:v>
                </c:pt>
                <c:pt idx="2">
                  <c:v>3549727</c:v>
                </c:pt>
              </c:numCache>
            </c:numRef>
          </c:val>
          <c:extLst>
            <c:ext xmlns:c16="http://schemas.microsoft.com/office/drawing/2014/chart" uri="{C3380CC4-5D6E-409C-BE32-E72D297353CC}">
              <c16:uniqueId val="{00000005-2465-420F-92C7-B04C003181DA}"/>
            </c:ext>
          </c:extLst>
        </c:ser>
        <c:ser>
          <c:idx val="2"/>
          <c:order val="1"/>
          <c:tx>
            <c:strRef>
              <c:f>Slide48_Datenblatt!$A$51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7-2465-420F-92C7-B04C003181DA}"/>
              </c:ext>
            </c:extLst>
          </c:dPt>
          <c:dPt>
            <c:idx val="1"/>
            <c:invertIfNegative val="0"/>
            <c:bubble3D val="0"/>
            <c:extLst>
              <c:ext xmlns:c16="http://schemas.microsoft.com/office/drawing/2014/chart" uri="{C3380CC4-5D6E-409C-BE32-E72D297353CC}">
                <c16:uniqueId val="{00000008-2465-420F-92C7-B04C003181DA}"/>
              </c:ext>
            </c:extLst>
          </c:dPt>
          <c:dPt>
            <c:idx val="2"/>
            <c:invertIfNegative val="0"/>
            <c:bubble3D val="0"/>
            <c:spPr>
              <a:solidFill>
                <a:srgbClr val="4848FF"/>
              </a:solidFill>
              <a:ln w="25400">
                <a:noFill/>
              </a:ln>
            </c:spPr>
            <c:extLst>
              <c:ext xmlns:c16="http://schemas.microsoft.com/office/drawing/2014/chart" uri="{C3380CC4-5D6E-409C-BE32-E72D297353CC}">
                <c16:uniqueId val="{0000000A-2465-420F-92C7-B04C003181DA}"/>
              </c:ext>
            </c:extLst>
          </c:dPt>
          <c:dLbls>
            <c:dLbl>
              <c:idx val="0"/>
              <c:tx>
                <c:strRef>
                  <c:f>Slide48_Datenblatt!$E$51</c:f>
                  <c:strCache>
                    <c:ptCount val="1"/>
                    <c:pt idx="0">
                      <c:v>10,4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{467DBD3D-C43A-4B0D-B1BB-FFD730739E07}</c15:txfldGUID>
                      <c15:f>Slide48_Datenblatt!$E$51</c15:f>
                      <c15:dlblFieldTableCache>
                        <c:ptCount val="1"/>
                        <c:pt idx="0">
                          <c:v>10,4</c:v>
                        </c:pt>
                      </c15:dlblFieldTableCache>
                    </c15:dlblFTEntry>
                  </c15:dlblFieldTable>
                  <c15:showDataLabelsRange val="0"/>
                </c:ext>
                <c:ext xmlns:c16="http://schemas.microsoft.com/office/drawing/2014/chart" uri="{C3380CC4-5D6E-409C-BE32-E72D297353CC}">
                  <c16:uniqueId val="{00000007-2465-420F-92C7-B04C003181DA}"/>
                </c:ext>
              </c:extLst>
            </c:dLbl>
            <c:dLbl>
              <c:idx val="1"/>
              <c:tx>
                <c:strRef>
                  <c:f>Slide48_Datenblatt!$F$51</c:f>
                  <c:strCache>
                    <c:ptCount val="1"/>
                    <c:pt idx="0">
                      <c:v>364,4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{D6FC2D5A-C3DE-4761-BFEC-2A927A882D4E}</c15:txfldGUID>
                      <c15:f>Slide48_Datenblatt!$F$51</c15:f>
                      <c15:dlblFieldTableCache>
                        <c:ptCount val="1"/>
                        <c:pt idx="0">
                          <c:v>364,4</c:v>
                        </c:pt>
                      </c15:dlblFieldTableCache>
                    </c15:dlblFTEntry>
                  </c15:dlblFieldTable>
                  <c15:showDataLabelsRange val="0"/>
                </c:ext>
                <c:ext xmlns:c16="http://schemas.microsoft.com/office/drawing/2014/chart" uri="{C3380CC4-5D6E-409C-BE32-E72D297353CC}">
                  <c16:uniqueId val="{00000008-2465-420F-92C7-B04C003181DA}"/>
                </c:ext>
              </c:extLst>
            </c:dLbl>
            <c:dLbl>
              <c:idx val="2"/>
              <c:tx>
                <c:strRef>
                  <c:f>Slide48_Datenblatt!$G$51</c:f>
                  <c:strCache>
                    <c:ptCount val="1"/>
                    <c:pt idx="0">
                      <c:v>3.520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{61597AA5-46F9-409F-B761-D935B0D0F5DE}</c15:txfldGUID>
                      <c15:f>Slide48_Datenblatt!$G$51</c15:f>
                      <c15:dlblFieldTableCache>
                        <c:ptCount val="1"/>
                        <c:pt idx="0">
                          <c:v>3.520</c:v>
                        </c:pt>
                      </c15:dlblFieldTableCache>
                    </c15:dlblFTEntry>
                  </c15:dlblFieldTable>
                  <c15:showDataLabelsRange val="0"/>
                </c:ext>
                <c:ext xmlns:c16="http://schemas.microsoft.com/office/drawing/2014/chart" uri="{C3380CC4-5D6E-409C-BE32-E72D297353CC}">
                  <c16:uniqueId val="{0000000A-2465-420F-92C7-B04C003181DA}"/>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Slide48_Datenblatt!$B$49:$D$49</c:f>
              <c:strCache>
                <c:ptCount val="3"/>
                <c:pt idx="0">
                  <c:v>Return on Investment in %</c:v>
                </c:pt>
                <c:pt idx="1">
                  <c:v>Ergebnis der gewöhnlichen Geschäftstätigkeit (ratingorientiert)</c:v>
                </c:pt>
                <c:pt idx="2">
                  <c:v>Bilanzsumme (ratingorientiert)</c:v>
                </c:pt>
              </c:strCache>
            </c:strRef>
          </c:cat>
          <c:val>
            <c:numRef>
              <c:f>Slide48_Datenblatt!$I$51:$K$51</c:f>
              <c:numCache>
                <c:formatCode>General</c:formatCode>
                <c:ptCount val="3"/>
                <c:pt idx="0">
                  <c:v>3549727</c:v>
                </c:pt>
                <c:pt idx="1">
                  <c:v>364379</c:v>
                </c:pt>
                <c:pt idx="2">
                  <c:v>3519633</c:v>
                </c:pt>
              </c:numCache>
            </c:numRef>
          </c:val>
          <c:extLst>
            <c:ext xmlns:c16="http://schemas.microsoft.com/office/drawing/2014/chart" uri="{C3380CC4-5D6E-409C-BE32-E72D297353CC}">
              <c16:uniqueId val="{0000000B-2465-420F-92C7-B04C003181DA}"/>
            </c:ext>
          </c:extLst>
        </c:ser>
        <c:ser>
          <c:idx val="1"/>
          <c:order val="2"/>
          <c:tx>
            <c:strRef>
              <c:f>Slide48_Datenblatt!$A$52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D-2465-420F-92C7-B04C003181DA}"/>
              </c:ext>
            </c:extLst>
          </c:dPt>
          <c:dPt>
            <c:idx val="1"/>
            <c:invertIfNegative val="0"/>
            <c:bubble3D val="0"/>
            <c:extLst>
              <c:ext xmlns:c16="http://schemas.microsoft.com/office/drawing/2014/chart" uri="{C3380CC4-5D6E-409C-BE32-E72D297353CC}">
                <c16:uniqueId val="{0000000E-2465-420F-92C7-B04C003181DA}"/>
              </c:ext>
            </c:extLst>
          </c:dPt>
          <c:dPt>
            <c:idx val="2"/>
            <c:invertIfNegative val="0"/>
            <c:bubble3D val="0"/>
            <c:spPr>
              <a:solidFill>
                <a:srgbClr val="4848FF"/>
              </a:solidFill>
              <a:ln w="25400">
                <a:noFill/>
              </a:ln>
            </c:spPr>
            <c:extLst>
              <c:ext xmlns:c16="http://schemas.microsoft.com/office/drawing/2014/chart" uri="{C3380CC4-5D6E-409C-BE32-E72D297353CC}">
                <c16:uniqueId val="{00000010-2465-420F-92C7-B04C003181DA}"/>
              </c:ext>
            </c:extLst>
          </c:dPt>
          <c:dLbls>
            <c:dLbl>
              <c:idx val="0"/>
              <c:tx>
                <c:strRef>
                  <c:f>Slide48_Datenblatt!$E$52</c:f>
                  <c:strCache>
                    <c:ptCount val="1"/>
                    <c:pt idx="0">
                      <c:v>7,6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{9F58D9DC-4CF8-4D89-B207-8CC3584F72FC}</c15:txfldGUID>
                      <c15:f>Slide48_Datenblatt!$E$52</c15:f>
                      <c15:dlblFieldTableCache>
                        <c:ptCount val="1"/>
                        <c:pt idx="0">
                          <c:v>7,6</c:v>
                        </c:pt>
                      </c15:dlblFieldTableCache>
                    </c15:dlblFTEntry>
                  </c15:dlblFieldTable>
                  <c15:showDataLabelsRange val="0"/>
                </c:ext>
                <c:ext xmlns:c16="http://schemas.microsoft.com/office/drawing/2014/chart" uri="{C3380CC4-5D6E-409C-BE32-E72D297353CC}">
                  <c16:uniqueId val="{0000000D-2465-420F-92C7-B04C003181DA}"/>
                </c:ext>
              </c:extLst>
            </c:dLbl>
            <c:dLbl>
              <c:idx val="1"/>
              <c:tx>
                <c:strRef>
                  <c:f>Slide48_Datenblatt!$F$52</c:f>
                  <c:strCache>
                    <c:ptCount val="1"/>
                    <c:pt idx="0">
                      <c:v>228,7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{77014A10-3881-402D-A331-F48DF3885AFE}</c15:txfldGUID>
                      <c15:f>Slide48_Datenblatt!$F$52</c15:f>
                      <c15:dlblFieldTableCache>
                        <c:ptCount val="1"/>
                        <c:pt idx="0">
                          <c:v>228,7</c:v>
                        </c:pt>
                      </c15:dlblFieldTableCache>
                    </c15:dlblFTEntry>
                  </c15:dlblFieldTable>
                  <c15:showDataLabelsRange val="0"/>
                </c:ext>
                <c:ext xmlns:c16="http://schemas.microsoft.com/office/drawing/2014/chart" uri="{C3380CC4-5D6E-409C-BE32-E72D297353CC}">
                  <c16:uniqueId val="{0000000E-2465-420F-92C7-B04C003181DA}"/>
                </c:ext>
              </c:extLst>
            </c:dLbl>
            <c:dLbl>
              <c:idx val="2"/>
              <c:tx>
                <c:strRef>
                  <c:f>Slide48_Datenblatt!$G$52</c:f>
                  <c:strCache>
                    <c:ptCount val="1"/>
                    <c:pt idx="0">
                      <c:v>3.009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{41E1C201-56E1-474F-803D-D9A214852CF5}</c15:txfldGUID>
                      <c15:f>Slide48_Datenblatt!$G$52</c15:f>
                      <c15:dlblFieldTableCache>
                        <c:ptCount val="1"/>
                        <c:pt idx="0">
                          <c:v>3.009</c:v>
                        </c:pt>
                      </c15:dlblFieldTableCache>
                    </c15:dlblFTEntry>
                  </c15:dlblFieldTable>
                  <c15:showDataLabelsRange val="0"/>
                </c:ext>
                <c:ext xmlns:c16="http://schemas.microsoft.com/office/drawing/2014/chart" uri="{C3380CC4-5D6E-409C-BE32-E72D297353CC}">
                  <c16:uniqueId val="{00000010-2465-420F-92C7-B04C003181DA}"/>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Slide48_Datenblatt!$B$49:$D$49</c:f>
              <c:strCache>
                <c:ptCount val="3"/>
                <c:pt idx="0">
                  <c:v>Return on Investment in %</c:v>
                </c:pt>
                <c:pt idx="1">
                  <c:v>Ergebnis der gewöhnlichen Geschäftstätigkeit (ratingorientiert)</c:v>
                </c:pt>
                <c:pt idx="2">
                  <c:v>Bilanzsumme (ratingorientiert)</c:v>
                </c:pt>
              </c:strCache>
            </c:strRef>
          </c:cat>
          <c:val>
            <c:numRef>
              <c:f>Slide48_Datenblatt!$I$52:$K$52</c:f>
              <c:numCache>
                <c:formatCode>General</c:formatCode>
                <c:ptCount val="3"/>
                <c:pt idx="0">
                  <c:v>2606562.8212560387</c:v>
                </c:pt>
                <c:pt idx="1">
                  <c:v>228706</c:v>
                </c:pt>
                <c:pt idx="2">
                  <c:v>3009238</c:v>
                </c:pt>
              </c:numCache>
            </c:numRef>
          </c:val>
          <c:extLst>
            <c:ext xmlns:c16="http://schemas.microsoft.com/office/drawing/2014/chart" uri="{C3380CC4-5D6E-409C-BE32-E72D297353CC}">
              <c16:uniqueId val="{00000011-2465-420F-92C7-B04C003181DA}"/>
            </c:ext>
          </c:extLst>
        </c:ser>
        <c:ser>
          <c:idx val="3"/>
          <c:order val="3"/>
          <c:tx>
            <c:strRef>
              <c:f>Slide48_Datenblatt!$A$53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3-2465-420F-92C7-B04C003181DA}"/>
              </c:ext>
            </c:extLst>
          </c:dPt>
          <c:dPt>
            <c:idx val="1"/>
            <c:invertIfNegative val="0"/>
            <c:bubble3D val="0"/>
            <c:extLst>
              <c:ext xmlns:c16="http://schemas.microsoft.com/office/drawing/2014/chart" uri="{C3380CC4-5D6E-409C-BE32-E72D297353CC}">
                <c16:uniqueId val="{00000014-2465-420F-92C7-B04C003181DA}"/>
              </c:ext>
            </c:extLst>
          </c:dPt>
          <c:dPt>
            <c:idx val="2"/>
            <c:invertIfNegative val="0"/>
            <c:bubble3D val="0"/>
            <c:spPr>
              <a:solidFill>
                <a:srgbClr val="4848FF"/>
              </a:solidFill>
              <a:ln w="25400">
                <a:noFill/>
              </a:ln>
            </c:spPr>
            <c:extLst>
              <c:ext xmlns:c16="http://schemas.microsoft.com/office/drawing/2014/chart" uri="{C3380CC4-5D6E-409C-BE32-E72D297353CC}">
                <c16:uniqueId val="{00000016-2465-420F-92C7-B04C003181DA}"/>
              </c:ext>
            </c:extLst>
          </c:dPt>
          <c:dLbls>
            <c:dLbl>
              <c:idx val="0"/>
              <c:tx>
                <c:strRef>
                  <c:f>Slide48_Datenblatt!$E$53</c:f>
                  <c:strCache>
                    <c:ptCount val="1"/>
                    <c:pt idx="0">
                      <c:v>8,8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{D3F62594-CABA-4E8A-BEAC-8F530F5D5BAA}</c15:txfldGUID>
                      <c15:f>Slide48_Datenblatt!$E$53</c15:f>
                      <c15:dlblFieldTableCache>
                        <c:ptCount val="1"/>
                        <c:pt idx="0">
                          <c:v>8,8</c:v>
                        </c:pt>
                      </c15:dlblFieldTableCache>
                    </c15:dlblFTEntry>
                  </c15:dlblFieldTable>
                  <c15:showDataLabelsRange val="0"/>
                </c:ext>
                <c:ext xmlns:c16="http://schemas.microsoft.com/office/drawing/2014/chart" uri="{C3380CC4-5D6E-409C-BE32-E72D297353CC}">
                  <c16:uniqueId val="{00000013-2465-420F-92C7-B04C003181DA}"/>
                </c:ext>
              </c:extLst>
            </c:dLbl>
            <c:dLbl>
              <c:idx val="1"/>
              <c:tx>
                <c:strRef>
                  <c:f>Slide48_Datenblatt!$F$53</c:f>
                  <c:strCache>
                    <c:ptCount val="1"/>
                    <c:pt idx="0">
                      <c:v>263,7</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{414B33E3-0E91-4F75-B643-5BF8B317DDF8}</c15:txfldGUID>
                      <c15:f>Slide48_Datenblatt!$F$53</c15:f>
                      <c15:dlblFieldTableCache>
                        <c:ptCount val="1"/>
                        <c:pt idx="0">
                          <c:v>263,7</c:v>
                        </c:pt>
                      </c15:dlblFieldTableCache>
                    </c15:dlblFTEntry>
                  </c15:dlblFieldTable>
                  <c15:showDataLabelsRange val="0"/>
                </c:ext>
                <c:ext xmlns:c16="http://schemas.microsoft.com/office/drawing/2014/chart" uri="{C3380CC4-5D6E-409C-BE32-E72D297353CC}">
                  <c16:uniqueId val="{00000014-2465-420F-92C7-B04C003181DA}"/>
                </c:ext>
              </c:extLst>
            </c:dLbl>
            <c:dLbl>
              <c:idx val="2"/>
              <c:tx>
                <c:strRef>
                  <c:f>Slide48_Datenblatt!$G$53</c:f>
                  <c:strCache>
                    <c:ptCount val="1"/>
                    <c:pt idx="0">
                      <c:v>3.002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{93AF5446-3774-4EDA-A819-78540E5D863E}</c15:txfldGUID>
                      <c15:f>Slide48_Datenblatt!$G$53</c15:f>
                      <c15:dlblFieldTableCache>
                        <c:ptCount val="1"/>
                        <c:pt idx="0">
                          <c:v>3.002</c:v>
                        </c:pt>
                      </c15:dlblFieldTableCache>
                    </c15:dlblFTEntry>
                  </c15:dlblFieldTable>
                  <c15:showDataLabelsRange val="0"/>
                </c:ext>
                <c:ext xmlns:c16="http://schemas.microsoft.com/office/drawing/2014/chart" uri="{C3380CC4-5D6E-409C-BE32-E72D297353CC}">
                  <c16:uniqueId val="{00000016-2465-420F-92C7-B04C003181DA}"/>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Slide48_Datenblatt!$B$49:$D$49</c:f>
              <c:strCache>
                <c:ptCount val="3"/>
                <c:pt idx="0">
                  <c:v>Return on Investment in %</c:v>
                </c:pt>
                <c:pt idx="1">
                  <c:v>Ergebnis der gewöhnlichen Geschäftstätigkeit (ratingorientiert)</c:v>
                </c:pt>
                <c:pt idx="2">
                  <c:v>Bilanzsumme (ratingorientiert)</c:v>
                </c:pt>
              </c:strCache>
            </c:strRef>
          </c:cat>
          <c:val>
            <c:numRef>
              <c:f>Slide48_Datenblatt!$I$53:$K$53</c:f>
              <c:numCache>
                <c:formatCode>General</c:formatCode>
                <c:ptCount val="3"/>
                <c:pt idx="0">
                  <c:v>3011265.9961352656</c:v>
                </c:pt>
                <c:pt idx="1">
                  <c:v>263666</c:v>
                </c:pt>
                <c:pt idx="2">
                  <c:v>3002312</c:v>
                </c:pt>
              </c:numCache>
            </c:numRef>
          </c:val>
          <c:extLst>
            <c:ext xmlns:c16="http://schemas.microsoft.com/office/drawing/2014/chart" uri="{C3380CC4-5D6E-409C-BE32-E72D297353CC}">
              <c16:uniqueId val="{00000017-2465-420F-92C7-B04C003181DA}"/>
            </c:ext>
          </c:extLst>
        </c:ser>
        <c:ser>
          <c:idx val="4"/>
          <c:order val="4"/>
          <c:tx>
            <c:strRef>
              <c:f>Slide48_Datenblatt!$A$54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9-2465-420F-92C7-B04C003181DA}"/>
              </c:ext>
            </c:extLst>
          </c:dPt>
          <c:dPt>
            <c:idx val="1"/>
            <c:invertIfNegative val="0"/>
            <c:bubble3D val="0"/>
            <c:extLst>
              <c:ext xmlns:c16="http://schemas.microsoft.com/office/drawing/2014/chart" uri="{C3380CC4-5D6E-409C-BE32-E72D297353CC}">
                <c16:uniqueId val="{0000001A-2465-420F-92C7-B04C003181DA}"/>
              </c:ext>
            </c:extLst>
          </c:dPt>
          <c:dPt>
            <c:idx val="2"/>
            <c:invertIfNegative val="0"/>
            <c:bubble3D val="0"/>
            <c:spPr>
              <a:solidFill>
                <a:srgbClr val="4848FF"/>
              </a:solidFill>
              <a:ln w="25400">
                <a:noFill/>
              </a:ln>
            </c:spPr>
            <c:extLst>
              <c:ext xmlns:c16="http://schemas.microsoft.com/office/drawing/2014/chart" uri="{C3380CC4-5D6E-409C-BE32-E72D297353CC}">
                <c16:uniqueId val="{0000001C-2465-420F-92C7-B04C003181DA}"/>
              </c:ext>
            </c:extLst>
          </c:dPt>
          <c:dLbls>
            <c:dLbl>
              <c:idx val="0"/>
              <c:tx>
                <c:strRef>
                  <c:f>Slide48_Datenblatt!$E$54</c:f>
                  <c:strCache>
                    <c:ptCount val="1"/>
                    <c:pt idx="0">
                      <c:v>6,3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{3F06EE0F-0C3F-4EF3-8C5C-9D76BF7DD37F}</c15:txfldGUID>
                      <c15:f>Slide48_Datenblatt!$E$54</c15:f>
                      <c15:dlblFieldTableCache>
                        <c:ptCount val="1"/>
                        <c:pt idx="0">
                          <c:v>6,3</c:v>
                        </c:pt>
                      </c15:dlblFieldTableCache>
                    </c15:dlblFTEntry>
                  </c15:dlblFieldTable>
                  <c15:showDataLabelsRange val="0"/>
                </c:ext>
                <c:ext xmlns:c16="http://schemas.microsoft.com/office/drawing/2014/chart" uri="{C3380CC4-5D6E-409C-BE32-E72D297353CC}">
                  <c16:uniqueId val="{00000019-2465-420F-92C7-B04C003181DA}"/>
                </c:ext>
              </c:extLst>
            </c:dLbl>
            <c:dLbl>
              <c:idx val="1"/>
              <c:tx>
                <c:strRef>
                  <c:f>Slide48_Datenblatt!$F$54</c:f>
                  <c:strCache>
                    <c:ptCount val="1"/>
                    <c:pt idx="0">
                      <c:v>187,3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{8981CFA5-F785-4423-B460-658D60173125}</c15:txfldGUID>
                      <c15:f>Slide48_Datenblatt!$F$54</c15:f>
                      <c15:dlblFieldTableCache>
                        <c:ptCount val="1"/>
                        <c:pt idx="0">
                          <c:v>187,3</c:v>
                        </c:pt>
                      </c15:dlblFieldTableCache>
                    </c15:dlblFTEntry>
                  </c15:dlblFieldTable>
                  <c15:showDataLabelsRange val="0"/>
                </c:ext>
                <c:ext xmlns:c16="http://schemas.microsoft.com/office/drawing/2014/chart" uri="{C3380CC4-5D6E-409C-BE32-E72D297353CC}">
                  <c16:uniqueId val="{0000001A-2465-420F-92C7-B04C003181DA}"/>
                </c:ext>
              </c:extLst>
            </c:dLbl>
            <c:dLbl>
              <c:idx val="2"/>
              <c:tx>
                <c:strRef>
                  <c:f>Slide48_Datenblatt!$G$54</c:f>
                  <c:strCache>
                    <c:ptCount val="1"/>
                    <c:pt idx="0">
                      <c:v>2.962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{FB4B5316-051B-4329-B2BD-F8CE7C097985}</c15:txfldGUID>
                      <c15:f>Slide48_Datenblatt!$G$54</c15:f>
                      <c15:dlblFieldTableCache>
                        <c:ptCount val="1"/>
                        <c:pt idx="0">
                          <c:v>2.962</c:v>
                        </c:pt>
                      </c15:dlblFieldTableCache>
                    </c15:dlblFTEntry>
                  </c15:dlblFieldTable>
                  <c15:showDataLabelsRange val="0"/>
                </c:ext>
                <c:ext xmlns:c16="http://schemas.microsoft.com/office/drawing/2014/chart" uri="{C3380CC4-5D6E-409C-BE32-E72D297353CC}">
                  <c16:uniqueId val="{0000001C-2465-420F-92C7-B04C003181DA}"/>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Slide48_Datenblatt!$B$49:$D$49</c:f>
              <c:strCache>
                <c:ptCount val="3"/>
                <c:pt idx="0">
                  <c:v>Return on Investment in %</c:v>
                </c:pt>
                <c:pt idx="1">
                  <c:v>Ergebnis der gewöhnlichen Geschäftstätigkeit (ratingorientiert)</c:v>
                </c:pt>
                <c:pt idx="2">
                  <c:v>Bilanzsumme (ratingorientiert)</c:v>
                </c:pt>
              </c:strCache>
            </c:strRef>
          </c:cat>
          <c:val>
            <c:numRef>
              <c:f>Slide48_Datenblatt!$I$54:$K$54</c:f>
              <c:numCache>
                <c:formatCode>General</c:formatCode>
                <c:ptCount val="3"/>
                <c:pt idx="0">
                  <c:v>2167562.7671497585</c:v>
                </c:pt>
                <c:pt idx="1">
                  <c:v>187261</c:v>
                </c:pt>
                <c:pt idx="2">
                  <c:v>2962394</c:v>
                </c:pt>
              </c:numCache>
            </c:numRef>
          </c:val>
          <c:extLst>
            <c:ext xmlns:c16="http://schemas.microsoft.com/office/drawing/2014/chart" uri="{C3380CC4-5D6E-409C-BE32-E72D297353CC}">
              <c16:uniqueId val="{0000001D-2465-420F-92C7-B04C003181DA}"/>
            </c:ext>
          </c:extLst>
        </c:ser>
        <c:dLbls>
          <c:showLegendKey val="0"/>
          <c:showVal val="0"/>
          <c:showCatName val="0"/>
          <c:showSerName val="0"/>
          <c:showPercent val="0"/>
          <c:showBubbleSize val="0"/>
        </c:dLbls>
        <c:gapWidth val="50"/>
        <c:overlap val="-10"/>
        <c:axId val="327751936"/>
        <c:axId val="327798784"/>
      </c:barChart>
      <c:barChart>
        <c:barDir val="col"/>
        <c:grouping val="clustered"/>
        <c:varyColors val="0"/>
        <c:ser>
          <c:idx val="5"/>
          <c:order val="8"/>
          <c:tx>
            <c:strRef>
              <c:f>Slide48_Datenblatt!$A$59</c:f>
              <c:strCache>
                <c:ptCount val="1"/>
                <c:pt idx="0">
                  <c:v>unsichtbar</c:v>
                </c:pt>
              </c:strCache>
            </c:strRef>
          </c:tx>
          <c:spPr>
            <a:noFill/>
            <a:ln w="25400">
              <a:noFill/>
            </a:ln>
          </c:spPr>
          <c:invertIfNegative val="0"/>
          <c:val>
            <c:numRef>
              <c:f>Slide48_Datenblatt!$B$59</c:f>
              <c:numCache>
                <c:formatCode>General</c:formatCode>
                <c:ptCount val="1"/>
                <c:pt idx="0">
                  <c:v>0</c:v>
                </c:pt>
              </c:numCache>
            </c:numRef>
          </c:val>
          <c:extLst>
            <c:ext xmlns:c16="http://schemas.microsoft.com/office/drawing/2014/chart" uri="{C3380CC4-5D6E-409C-BE32-E72D297353CC}">
              <c16:uniqueId val="{0000001E-2465-420F-92C7-B04C003181DA}"/>
            </c:ext>
          </c:extLst>
        </c:ser>
        <c:dLbls>
          <c:showLegendKey val="0"/>
          <c:showVal val="0"/>
          <c:showCatName val="0"/>
          <c:showSerName val="0"/>
          <c:showPercent val="0"/>
          <c:showBubbleSize val="0"/>
        </c:dLbls>
        <c:gapWidth val="150"/>
        <c:axId val="327800320"/>
        <c:axId val="327801856"/>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Slide48_Datenblatt!$L$68:$L$73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Slide48_Datenblatt!$M$68:$M$73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F-2465-420F-92C7-B04C003181DA}"/>
            </c:ext>
          </c:extLst>
        </c:ser>
        <c:ser>
          <c:idx val="7"/>
          <c:order val="10"/>
          <c:tx>
            <c:v>Achse3</c:v>
          </c:tx>
          <c:spPr>
            <a:ln w="38100">
              <a:solidFill>
                <a:srgbClr val="000000"/>
              </a:solidFill>
              <a:prstDash val="solid"/>
            </a:ln>
          </c:spPr>
          <c:marker>
            <c:symbol val="square"/>
            <c:size val="9"/>
            <c:spPr>
              <a:noFill/>
              <a:ln w="9525">
                <a:noFill/>
              </a:ln>
            </c:spPr>
          </c:marker>
          <c:xVal>
            <c:numRef>
              <c:f>Slide48_Datenblatt!$L$74:$L$79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Slide48_Datenblatt!$M$74:$M$79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0-2465-420F-92C7-B04C003181DA}"/>
            </c:ext>
          </c:extLst>
        </c:ser>
        <c:dLbls>
          <c:showLegendKey val="0"/>
          <c:showVal val="0"/>
          <c:showCatName val="0"/>
          <c:showSerName val="0"/>
          <c:showPercent val="0"/>
          <c:showBubbleSize val="0"/>
        </c:dLbls>
        <c:axId val="327751936"/>
        <c:axId val="327798784"/>
      </c:scatterChart>
      <c:scatterChart>
        <c:scatterStyle val="lineMarker"/>
        <c:varyColors val="0"/>
        <c:ser>
          <c:idx val="10"/>
          <c:order val="5"/>
          <c:tx>
            <c:v>beschriftung</c:v>
          </c:tx>
          <c:spPr>
            <a:ln w="28575">
              <a:noFill/>
            </a:ln>
          </c:spPr>
          <c:marker>
            <c:symbol val="none"/>
          </c:marker>
          <c:dLbls>
            <c:dLbl>
              <c:idx val="1"/>
              <c:layout>
                <c:manualLayout>
                  <c:x val="-9.5178633368019436E-3"/>
                  <c:y val="-4.5741757027844751E-4"/>
                </c:manualLayout>
              </c:layout>
              <c:tx>
                <c:strRef>
                  <c:f>Slide48_Datenblatt!$J$62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{2E93B896-4ABE-46DC-8D18-E0728357420A}</c15:txfldGUID>
                      <c15:f>Slide48_Datenblatt!$J$62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1-2465-420F-92C7-B04C003181DA}"/>
                </c:ext>
              </c:extLst>
            </c:dLbl>
            <c:dLbl>
              <c:idx val="2"/>
              <c:layout>
                <c:manualLayout>
                  <c:x val="-9.5828656173441284E-3"/>
                  <c:y val="-4.5741757027844751E-4"/>
                </c:manualLayout>
              </c:layout>
              <c:tx>
                <c:strRef>
                  <c:f>Slide48_Datenblatt!$J$63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{BB90EFE6-9B9D-4FCE-B625-189591F331B4}</c15:txfldGUID>
                      <c15:f>Slide48_Datenblatt!$J$63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2-2465-420F-92C7-B04C003181DA}"/>
                </c:ext>
              </c:extLst>
            </c:dLbl>
            <c:dLbl>
              <c:idx val="3"/>
              <c:layout>
                <c:manualLayout>
                  <c:x val="-9.6479771454166426E-3"/>
                  <c:y val="-4.5741757027844751E-4"/>
                </c:manualLayout>
              </c:layout>
              <c:tx>
                <c:strRef>
                  <c:f>Slide48_Datenblatt!$J$64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{1EEBD034-64A3-4BC3-A869-691AADC9E7DD}</c15:txfldGUID>
                      <c15:f>Slide48_Datenblatt!$J$64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3-2465-420F-92C7-B04C003181DA}"/>
                </c:ext>
              </c:extLst>
            </c:dLbl>
            <c:dLbl>
              <c:idx val="4"/>
              <c:layout>
                <c:manualLayout>
                  <c:x val="-9.7129794259588481E-3"/>
                  <c:y val="-4.5741757027844751E-4"/>
                </c:manualLayout>
              </c:layout>
              <c:tx>
                <c:strRef>
                  <c:f>Slide48_Datenblatt!$J$65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{BA6E08C9-5466-42A6-9A7B-52E4AB285B4E}</c15:txfldGUID>
                      <c15:f>Slide48_Datenblatt!$J$65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4-2465-420F-92C7-B04C003181DA}"/>
                </c:ext>
              </c:extLst>
            </c:dLbl>
            <c:dLbl>
              <c:idx val="5"/>
              <c:layout>
                <c:manualLayout>
                  <c:x val="-1.1859147159154548E-2"/>
                  <c:y val="-4.5741757027844751E-4"/>
                </c:manualLayout>
              </c:layout>
              <c:tx>
                <c:strRef>
                  <c:f>Slide48_Datenblatt!$J$66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{F812B1FD-F241-4D8D-B917-55827ED6DC0A}</c15:txfldGUID>
                      <c15:f>Slide48_Datenblatt!$J$66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5-2465-420F-92C7-B04C003181DA}"/>
                </c:ext>
              </c:extLst>
            </c:dLbl>
            <c:dLbl>
              <c:idx val="6"/>
              <c:layout>
                <c:manualLayout>
                  <c:x val="-9.864724245577515E-3"/>
                  <c:y val="-4.5741757027844751E-4"/>
                </c:manualLayout>
              </c:layout>
              <c:tx>
                <c:strRef>
                  <c:f>Slide48_Datenblatt!$J$68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{116ACE69-C6A9-4107-982A-8DA20C00D37E}</c15:txfldGUID>
                      <c15:f>Slide48_Datenblatt!$J$68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6-2465-420F-92C7-B04C003181DA}"/>
                </c:ext>
              </c:extLst>
            </c:dLbl>
            <c:dLbl>
              <c:idx val="7"/>
              <c:layout>
                <c:manualLayout>
                  <c:x val="-9.9297265261196928E-3"/>
                  <c:y val="-4.5741757027844751E-4"/>
                </c:manualLayout>
              </c:layout>
              <c:tx>
                <c:strRef>
                  <c:f>Slide48_Datenblatt!$J$69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{7D5B36B6-8E64-408A-ABA5-211A95D2AE2B}</c15:txfldGUID>
                      <c15:f>Slide48_Datenblatt!$J$69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7-2465-420F-92C7-B04C003181DA}"/>
                </c:ext>
              </c:extLst>
            </c:dLbl>
            <c:dLbl>
              <c:idx val="8"/>
              <c:layout>
                <c:manualLayout>
                  <c:x val="-9.9948380541922486E-3"/>
                  <c:y val="-4.5741757027844751E-4"/>
                </c:manualLayout>
              </c:layout>
              <c:tx>
                <c:strRef>
                  <c:f>Slide48_Datenblatt!$J$70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{04781730-888B-40C7-A1DE-C81D7888846B}</c15:txfldGUID>
                      <c15:f>Slide48_Datenblatt!$J$70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8-2465-420F-92C7-B04C003181DA}"/>
                </c:ext>
              </c:extLst>
            </c:dLbl>
            <c:dLbl>
              <c:idx val="9"/>
              <c:layout>
                <c:manualLayout>
                  <c:x val="-1.0059840334734426E-2"/>
                  <c:y val="-4.5741757027844751E-4"/>
                </c:manualLayout>
              </c:layout>
              <c:tx>
                <c:strRef>
                  <c:f>Slide48_Datenblatt!$J$71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{E8E7264E-3696-44AB-AEB7-AA7623F5F6E1}</c15:txfldGUID>
                      <c15:f>Slide48_Datenblatt!$J$71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9-2465-420F-92C7-B04C003181DA}"/>
                </c:ext>
              </c:extLst>
            </c:dLbl>
            <c:dLbl>
              <c:idx val="10"/>
              <c:layout>
                <c:manualLayout>
                  <c:x val="-1.2206008067930126E-2"/>
                  <c:y val="-4.5741757027844751E-4"/>
                </c:manualLayout>
              </c:layout>
              <c:tx>
                <c:strRef>
                  <c:f>Slide48_Datenblatt!$J$72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{3B29D60A-F715-4AE5-92B7-6099012E6C3A}</c15:txfldGUID>
                      <c15:f>Slide48_Datenblatt!$J$72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A-2465-420F-92C7-B04C003181DA}"/>
                </c:ext>
              </c:extLst>
            </c:dLbl>
            <c:dLbl>
              <c:idx val="11"/>
              <c:delete val="1"/>
              <c:extLst>
                <c:ext xmlns:c15="http://schemas.microsoft.com/office/drawing/2012/chart" uri="{CE6537A1-D6FC-4f65-9D91-7224C49458BB}"/>
                <c:ext xmlns:c16="http://schemas.microsoft.com/office/drawing/2014/chart" uri="{C3380CC4-5D6E-409C-BE32-E72D297353CC}">
                  <c16:uniqueId val="{0000002B-2465-420F-92C7-B04C003181DA}"/>
                </c:ext>
              </c:extLst>
            </c:dLbl>
            <c:dLbl>
              <c:idx val="12"/>
              <c:layout>
                <c:manualLayout>
                  <c:x val="5.6217686628921206E-3"/>
                  <c:y val="-4.5741757027844751E-4"/>
                </c:manualLayout>
              </c:layout>
              <c:tx>
                <c:strRef>
                  <c:f>Slide48_Datenblatt!$J$74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{C872EF35-FAD4-4B97-9DB3-D0DB70E3B502}</c15:txfldGUID>
                      <c15:f>Slide48_Datenblatt!$J$74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2C-2465-420F-92C7-B04C003181DA}"/>
                </c:ext>
              </c:extLst>
            </c:dLbl>
            <c:dLbl>
              <c:idx val="13"/>
              <c:layout>
                <c:manualLayout>
                  <c:x val="4.5160744084928872E-3"/>
                  <c:y val="-4.5741757027844751E-4"/>
                </c:manualLayout>
              </c:layout>
              <c:tx>
                <c:strRef>
                  <c:f>Slide48_Datenblatt!$J$75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{5266B322-ACFC-4468-9DC7-3FABDD41AE1B}</c15:txfldGUID>
                      <c15:f>Slide48_Datenblatt!$J$75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2D-2465-420F-92C7-B04C003181DA}"/>
                </c:ext>
              </c:extLst>
            </c:dLbl>
            <c:dLbl>
              <c:idx val="14"/>
              <c:layout>
                <c:manualLayout>
                  <c:x val="5.4916548542774425E-3"/>
                  <c:y val="-4.5741757027844751E-4"/>
                </c:manualLayout>
              </c:layout>
              <c:tx>
                <c:strRef>
                  <c:f>Slide48_Datenblatt!$J$76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{539D1875-DBED-439B-9FD5-DF48EF11B186}</c15:txfldGUID>
                      <c15:f>Slide48_Datenblatt!$J$76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2E-2465-420F-92C7-B04C003181DA}"/>
                </c:ext>
              </c:extLst>
            </c:dLbl>
            <c:dLbl>
              <c:idx val="15"/>
              <c:layout>
                <c:manualLayout>
                  <c:x val="7.5078180263887864E-3"/>
                  <c:y val="-4.5741757027844751E-4"/>
                </c:manualLayout>
              </c:layout>
              <c:tx>
                <c:strRef>
                  <c:f>Slide48_Datenblatt!$J$77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{457B0B9C-CEBE-4531-8185-D7E2AC4E860F}</c15:txfldGUID>
                      <c15:f>Slide48_Datenblatt!$J$77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2F-2465-420F-92C7-B04C003181DA}"/>
                </c:ext>
              </c:extLst>
            </c:dLbl>
            <c:dLbl>
              <c:idx val="16"/>
              <c:layout>
                <c:manualLayout>
                  <c:x val="6.4022330195197654E-3"/>
                  <c:y val="-4.5741757027844751E-4"/>
                </c:manualLayout>
              </c:layout>
              <c:tx>
                <c:strRef>
                  <c:f>Slide48_Datenblatt!$J$78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{EB6C5E97-F752-4587-A959-BA52989DCCFE}</c15:txfldGUID>
                      <c15:f>Slide48_Datenblatt!$J$78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0-2465-420F-92C7-B04C003181DA}"/>
                </c:ext>
              </c:extLst>
            </c:dLbl>
            <c:dLbl>
              <c:idx val="17"/>
              <c:delete val="1"/>
              <c:extLst>
                <c:ext xmlns:c15="http://schemas.microsoft.com/office/drawing/2012/chart" uri="{CE6537A1-D6FC-4f65-9D91-7224C49458BB}"/>
                <c:ext xmlns:c16="http://schemas.microsoft.com/office/drawing/2014/chart" uri="{C3380CC4-5D6E-409C-BE32-E72D297353CC}">
                  <c16:uniqueId val="{00000031-2465-420F-92C7-B04C003181DA}"/>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Slide48_Datenblatt!$G$61:$G$78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Slide48_Datenblatt!$H$61:$H$78</c:f>
              <c:numCache>
                <c:formatCode>0.00</c:formatCode>
                <c:ptCount val="18"/>
                <c:pt idx="1">
                  <c:v>-177486.35</c:v>
                </c:pt>
                <c:pt idx="2">
                  <c:v>-177486.35</c:v>
                </c:pt>
                <c:pt idx="3">
                  <c:v>-177486.35</c:v>
                </c:pt>
                <c:pt idx="4">
                  <c:v>-177486.35</c:v>
                </c:pt>
                <c:pt idx="5">
                  <c:v>-177486.35</c:v>
                </c:pt>
                <c:pt idx="6">
                  <c:v>-177486.35</c:v>
                </c:pt>
                <c:pt idx="7">
                  <c:v>-177486.35</c:v>
                </c:pt>
                <c:pt idx="8">
                  <c:v>-177486.35</c:v>
                </c:pt>
                <c:pt idx="9">
                  <c:v>-177486.35</c:v>
                </c:pt>
                <c:pt idx="10">
                  <c:v>-177486.35</c:v>
                </c:pt>
                <c:pt idx="11">
                  <c:v>-177486.35</c:v>
                </c:pt>
                <c:pt idx="12">
                  <c:v>-177486.35</c:v>
                </c:pt>
                <c:pt idx="13">
                  <c:v>-177486.35</c:v>
                </c:pt>
                <c:pt idx="14">
                  <c:v>-177486.35</c:v>
                </c:pt>
                <c:pt idx="15">
                  <c:v>-177486.35</c:v>
                </c:pt>
                <c:pt idx="16">
                  <c:v>-177486.35</c:v>
                </c:pt>
                <c:pt idx="17">
                  <c:v>-177486.35</c:v>
                </c:pt>
              </c:numCache>
            </c:numRef>
          </c:yVal>
          <c:smooth val="0"/>
          <c:extLst>
            <c:ext xmlns:c16="http://schemas.microsoft.com/office/drawing/2014/chart" uri="{C3380CC4-5D6E-409C-BE32-E72D297353CC}">
              <c16:uniqueId val="{00000032-2465-420F-92C7-B04C003181DA}"/>
            </c:ext>
          </c:extLst>
        </c:ser>
        <c:ser>
          <c:idx val="9"/>
          <c:order val="6"/>
          <c:tx>
            <c:v>Achse</c:v>
          </c:tx>
          <c:spPr>
            <a:ln w="38100">
              <a:solidFill>
                <a:srgbClr val="000000"/>
              </a:solidFill>
              <a:prstDash val="solid"/>
            </a:ln>
          </c:spPr>
          <c:marker>
            <c:symbol val="none"/>
          </c:marker>
          <c:xVal>
            <c:numRef>
              <c:f>Slide48_Datenblatt!$L$61:$L$67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Slide48_Datenblatt!$M$61:$M$67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3-2465-420F-92C7-B04C003181DA}"/>
            </c:ext>
          </c:extLst>
        </c:ser>
        <c:ser>
          <c:idx val="11"/>
          <c:order val="7"/>
          <c:tx>
            <c:v>rubrik</c:v>
          </c:tx>
          <c:spPr>
            <a:ln w="28575">
              <a:noFill/>
            </a:ln>
          </c:spPr>
          <c:marker>
            <c:symbol val="none"/>
          </c:marker>
          <c:dLbls>
            <c:dLbl>
              <c:idx val="0"/>
              <c:layout>
                <c:manualLayout>
                  <c:x val="7.9691703469428402E-3"/>
                  <c:y val="-5.6199793207667237E-3"/>
                </c:manualLayout>
              </c:layout>
              <c:tx>
                <c:strRef>
                  <c:f>Slide48_Datenblatt!$A$4</c:f>
                  <c:strCache>
                    <c:ptCount val="1"/>
                    <c:pt idx="0">
                      <c:v>Return on Investment in %</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{15CA0096-58FE-44B5-B12B-96DD04CCB70B}</c15:txfldGUID>
                      <c15:f>Slide48_Datenblatt!$A$4</c15:f>
                      <c15:dlblFieldTableCache>
                        <c:ptCount val="1"/>
                        <c:pt idx="0">
                          <c:v>Return on Investment in %</c:v>
                        </c:pt>
                      </c15:dlblFieldTableCache>
                    </c15:dlblFTEntry>
                  </c15:dlblFieldTable>
                  <c15:showDataLabelsRange val="0"/>
                </c:ext>
                <c:ext xmlns:c16="http://schemas.microsoft.com/office/drawing/2014/chart" uri="{C3380CC4-5D6E-409C-BE32-E72D297353CC}">
                  <c16:uniqueId val="{00000034-2465-420F-92C7-B04C003181DA}"/>
                </c:ext>
              </c:extLst>
            </c:dLbl>
            <c:dLbl>
              <c:idx val="1"/>
              <c:delete val="1"/>
              <c:extLst>
                <c:ext xmlns:c15="http://schemas.microsoft.com/office/drawing/2012/chart" uri="{CE6537A1-D6FC-4f65-9D91-7224C49458BB}"/>
                <c:ext xmlns:c16="http://schemas.microsoft.com/office/drawing/2014/chart" uri="{C3380CC4-5D6E-409C-BE32-E72D297353CC}">
                  <c16:uniqueId val="{00000035-2465-420F-92C7-B04C003181DA}"/>
                </c:ext>
              </c:extLst>
            </c:dLbl>
            <c:dLbl>
              <c:idx val="2"/>
              <c:delete val="1"/>
              <c:extLst>
                <c:ext xmlns:c15="http://schemas.microsoft.com/office/drawing/2012/chart" uri="{CE6537A1-D6FC-4f65-9D91-7224C49458BB}"/>
                <c:ext xmlns:c16="http://schemas.microsoft.com/office/drawing/2014/chart" uri="{C3380CC4-5D6E-409C-BE32-E72D297353CC}">
                  <c16:uniqueId val="{00000036-2465-420F-92C7-B04C003181DA}"/>
                </c:ext>
              </c:extLst>
            </c:dLbl>
            <c:dLbl>
              <c:idx val="3"/>
              <c:delete val="1"/>
              <c:extLst>
                <c:ext xmlns:c15="http://schemas.microsoft.com/office/drawing/2012/chart" uri="{CE6537A1-D6FC-4f65-9D91-7224C49458BB}"/>
                <c:ext xmlns:c16="http://schemas.microsoft.com/office/drawing/2014/chart" uri="{C3380CC4-5D6E-409C-BE32-E72D297353CC}">
                  <c16:uniqueId val="{00000037-2465-420F-92C7-B04C003181DA}"/>
                </c:ext>
              </c:extLst>
            </c:dLbl>
            <c:dLbl>
              <c:idx val="4"/>
              <c:delete val="1"/>
              <c:extLst>
                <c:ext xmlns:c15="http://schemas.microsoft.com/office/drawing/2012/chart" uri="{CE6537A1-D6FC-4f65-9D91-7224C49458BB}"/>
                <c:ext xmlns:c16="http://schemas.microsoft.com/office/drawing/2014/chart" uri="{C3380CC4-5D6E-409C-BE32-E72D297353CC}">
                  <c16:uniqueId val="{00000038-2465-420F-92C7-B04C003181DA}"/>
                </c:ext>
              </c:extLst>
            </c:dLbl>
            <c:dLbl>
              <c:idx val="5"/>
              <c:delete val="1"/>
              <c:extLst>
                <c:ext xmlns:c15="http://schemas.microsoft.com/office/drawing/2012/chart" uri="{CE6537A1-D6FC-4f65-9D91-7224C49458BB}"/>
                <c:ext xmlns:c16="http://schemas.microsoft.com/office/drawing/2014/chart" uri="{C3380CC4-5D6E-409C-BE32-E72D297353CC}">
                  <c16:uniqueId val="{00000039-2465-420F-92C7-B04C003181DA}"/>
                </c:ext>
              </c:extLst>
            </c:dLbl>
            <c:dLbl>
              <c:idx val="6"/>
              <c:layout>
                <c:manualLayout>
                  <c:x val="1.0744057617147508E-2"/>
                  <c:y val="-5.6199793207667237E-3"/>
                </c:manualLayout>
              </c:layout>
              <c:tx>
                <c:strRef>
                  <c:f>Slide48_Datenblatt!$A$5</c:f>
                  <c:strCache>
                    <c:ptCount val="1"/>
                    <c:pt idx="0">
                      <c:v>Ergebnis der gewöhnlichen Geschäftstätigkeit (ratingorientiert)</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{06F43A6E-1294-48A8-830A-7EE3BFE77D59}</c15:txfldGUID>
                      <c15:f>Slide48_Datenblatt!$A$5</c15:f>
                      <c15:dlblFieldTableCache>
                        <c:ptCount val="1"/>
                        <c:pt idx="0">
                          <c:v>Ergebnis der gewöhnlichen Geschäftstätigkeit (ratingorientiert)</c:v>
                        </c:pt>
                      </c15:dlblFieldTableCache>
                    </c15:dlblFTEntry>
                  </c15:dlblFieldTable>
                  <c15:showDataLabelsRange val="0"/>
                </c:ext>
                <c:ext xmlns:c16="http://schemas.microsoft.com/office/drawing/2014/chart" uri="{C3380CC4-5D6E-409C-BE32-E72D297353CC}">
                  <c16:uniqueId val="{0000003A-2465-420F-92C7-B04C003181DA}"/>
                </c:ext>
              </c:extLst>
            </c:dLbl>
            <c:dLbl>
              <c:idx val="7"/>
              <c:delete val="1"/>
              <c:extLst>
                <c:ext xmlns:c15="http://schemas.microsoft.com/office/drawing/2012/chart" uri="{CE6537A1-D6FC-4f65-9D91-7224C49458BB}"/>
                <c:ext xmlns:c16="http://schemas.microsoft.com/office/drawing/2014/chart" uri="{C3380CC4-5D6E-409C-BE32-E72D297353CC}">
                  <c16:uniqueId val="{0000003B-2465-420F-92C7-B04C003181DA}"/>
                </c:ext>
              </c:extLst>
            </c:dLbl>
            <c:dLbl>
              <c:idx val="8"/>
              <c:delete val="1"/>
              <c:extLst>
                <c:ext xmlns:c15="http://schemas.microsoft.com/office/drawing/2012/chart" uri="{CE6537A1-D6FC-4f65-9D91-7224C49458BB}"/>
                <c:ext xmlns:c16="http://schemas.microsoft.com/office/drawing/2014/chart" uri="{C3380CC4-5D6E-409C-BE32-E72D297353CC}">
                  <c16:uniqueId val="{0000003C-2465-420F-92C7-B04C003181DA}"/>
                </c:ext>
              </c:extLst>
            </c:dLbl>
            <c:dLbl>
              <c:idx val="9"/>
              <c:delete val="1"/>
              <c:extLst>
                <c:ext xmlns:c15="http://schemas.microsoft.com/office/drawing/2012/chart" uri="{CE6537A1-D6FC-4f65-9D91-7224C49458BB}"/>
                <c:ext xmlns:c16="http://schemas.microsoft.com/office/drawing/2014/chart" uri="{C3380CC4-5D6E-409C-BE32-E72D297353CC}">
                  <c16:uniqueId val="{0000003D-2465-420F-92C7-B04C003181DA}"/>
                </c:ext>
              </c:extLst>
            </c:dLbl>
            <c:dLbl>
              <c:idx val="10"/>
              <c:delete val="1"/>
              <c:extLst>
                <c:ext xmlns:c15="http://schemas.microsoft.com/office/drawing/2012/chart" uri="{CE6537A1-D6FC-4f65-9D91-7224C49458BB}"/>
                <c:ext xmlns:c16="http://schemas.microsoft.com/office/drawing/2014/chart" uri="{C3380CC4-5D6E-409C-BE32-E72D297353CC}">
                  <c16:uniqueId val="{0000003E-2465-420F-92C7-B04C003181DA}"/>
                </c:ext>
              </c:extLst>
            </c:dLbl>
            <c:dLbl>
              <c:idx val="11"/>
              <c:delete val="1"/>
              <c:extLst>
                <c:ext xmlns:c15="http://schemas.microsoft.com/office/drawing/2012/chart" uri="{CE6537A1-D6FC-4f65-9D91-7224C49458BB}"/>
                <c:ext xmlns:c16="http://schemas.microsoft.com/office/drawing/2014/chart" uri="{C3380CC4-5D6E-409C-BE32-E72D297353CC}">
                  <c16:uniqueId val="{0000003F-2465-420F-92C7-B04C003181DA}"/>
                </c:ext>
              </c:extLst>
            </c:dLbl>
            <c:dLbl>
              <c:idx val="12"/>
              <c:delete val="1"/>
              <c:extLst>
                <c:ext xmlns:c15="http://schemas.microsoft.com/office/drawing/2012/chart" uri="{CE6537A1-D6FC-4f65-9D91-7224C49458BB}"/>
                <c:ext xmlns:c16="http://schemas.microsoft.com/office/drawing/2014/chart" uri="{C3380CC4-5D6E-409C-BE32-E72D297353CC}">
                  <c16:uniqueId val="{00000040-2465-420F-92C7-B04C003181DA}"/>
                </c:ext>
              </c:extLst>
            </c:dLbl>
            <c:dLbl>
              <c:idx val="13"/>
              <c:tx>
                <c:strRef>
                  <c:f>Slide48_Datenblatt!$A$6</c:f>
                  <c:strCache>
                    <c:ptCount val="1"/>
                    <c:pt idx="0">
                      <c:v>Bilanzsumme (ratingorientiert)</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{AAB5E9A4-6BEE-4821-8061-729E2DC6FE46}</c15:txfldGUID>
                      <c15:f>Slide48_Datenblatt!$A$6</c15:f>
                      <c15:dlblFieldTableCache>
                        <c:ptCount val="1"/>
                        <c:pt idx="0">
                          <c:v>Bilanzsumme (ratingorientiert)</c:v>
                        </c:pt>
                      </c15:dlblFieldTableCache>
                    </c15:dlblFTEntry>
                  </c15:dlblFieldTable>
                  <c15:showDataLabelsRange val="0"/>
                </c:ext>
                <c:ext xmlns:c16="http://schemas.microsoft.com/office/drawing/2014/chart" uri="{C3380CC4-5D6E-409C-BE32-E72D297353CC}">
                  <c16:uniqueId val="{00000041-2465-420F-92C7-B04C003181DA}"/>
                </c:ext>
              </c:extLst>
            </c:dLbl>
            <c:dLbl>
              <c:idx val="14"/>
              <c:delete val="1"/>
              <c:extLst>
                <c:ext xmlns:c15="http://schemas.microsoft.com/office/drawing/2012/chart" uri="{CE6537A1-D6FC-4f65-9D91-7224C49458BB}"/>
                <c:ext xmlns:c16="http://schemas.microsoft.com/office/drawing/2014/chart" uri="{C3380CC4-5D6E-409C-BE32-E72D297353CC}">
                  <c16:uniqueId val="{00000042-2465-420F-92C7-B04C003181DA}"/>
                </c:ext>
              </c:extLst>
            </c:dLbl>
            <c:dLbl>
              <c:idx val="15"/>
              <c:delete val="1"/>
              <c:extLst>
                <c:ext xmlns:c15="http://schemas.microsoft.com/office/drawing/2012/chart" uri="{CE6537A1-D6FC-4f65-9D91-7224C49458BB}"/>
                <c:ext xmlns:c16="http://schemas.microsoft.com/office/drawing/2014/chart" uri="{C3380CC4-5D6E-409C-BE32-E72D297353CC}">
                  <c16:uniqueId val="{00000043-2465-420F-92C7-B04C003181DA}"/>
                </c:ext>
              </c:extLst>
            </c:dLbl>
            <c:dLbl>
              <c:idx val="16"/>
              <c:delete val="1"/>
              <c:extLst>
                <c:ext xmlns:c15="http://schemas.microsoft.com/office/drawing/2012/chart" uri="{CE6537A1-D6FC-4f65-9D91-7224C49458BB}"/>
                <c:ext xmlns:c16="http://schemas.microsoft.com/office/drawing/2014/chart" uri="{C3380CC4-5D6E-409C-BE32-E72D297353CC}">
                  <c16:uniqueId val="{00000044-2465-420F-92C7-B04C003181DA}"/>
                </c:ext>
              </c:extLst>
            </c:dLbl>
            <c:dLbl>
              <c:idx val="17"/>
              <c:delete val="1"/>
              <c:extLst>
                <c:ext xmlns:c15="http://schemas.microsoft.com/office/drawing/2012/chart" uri="{CE6537A1-D6FC-4f65-9D91-7224C49458BB}"/>
                <c:ext xmlns:c16="http://schemas.microsoft.com/office/drawing/2014/chart" uri="{C3380CC4-5D6E-409C-BE32-E72D297353CC}">
                  <c16:uniqueId val="{00000045-2465-420F-92C7-B04C003181DA}"/>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Slide48_Datenblatt!$O$61:$O$78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Slide48_Datenblatt!$P$61:$P$78</c:f>
              <c:numCache>
                <c:formatCode>#,##0</c:formatCode>
                <c:ptCount val="18"/>
                <c:pt idx="0">
                  <c:v>-887431.75</c:v>
                </c:pt>
                <c:pt idx="1">
                  <c:v>-887431.75</c:v>
                </c:pt>
                <c:pt idx="2">
                  <c:v>-887431.75</c:v>
                </c:pt>
                <c:pt idx="3">
                  <c:v>-887431.75</c:v>
                </c:pt>
                <c:pt idx="4">
                  <c:v>-887431.75</c:v>
                </c:pt>
                <c:pt idx="5">
                  <c:v>-887431.75</c:v>
                </c:pt>
                <c:pt idx="6">
                  <c:v>-887431.75</c:v>
                </c:pt>
                <c:pt idx="7">
                  <c:v>-887431.75</c:v>
                </c:pt>
                <c:pt idx="8">
                  <c:v>-887431.75</c:v>
                </c:pt>
                <c:pt idx="9">
                  <c:v>-887431.75</c:v>
                </c:pt>
                <c:pt idx="10">
                  <c:v>-887431.75</c:v>
                </c:pt>
                <c:pt idx="11">
                  <c:v>-887431.75</c:v>
                </c:pt>
                <c:pt idx="12">
                  <c:v>-887431.75</c:v>
                </c:pt>
                <c:pt idx="13">
                  <c:v>-887431.75</c:v>
                </c:pt>
                <c:pt idx="14">
                  <c:v>-887431.75</c:v>
                </c:pt>
                <c:pt idx="15">
                  <c:v>-887431.75</c:v>
                </c:pt>
                <c:pt idx="16">
                  <c:v>-887431.75</c:v>
                </c:pt>
                <c:pt idx="17">
                  <c:v>-887431.75</c:v>
                </c:pt>
              </c:numCache>
            </c:numRef>
          </c:yVal>
          <c:smooth val="0"/>
          <c:extLst>
            <c:ext xmlns:c16="http://schemas.microsoft.com/office/drawing/2014/chart" uri="{C3380CC4-5D6E-409C-BE32-E72D297353CC}">
              <c16:uniqueId val="{00000046-2465-420F-92C7-B04C003181DA}"/>
            </c:ext>
          </c:extLst>
        </c:ser>
        <c:dLbls>
          <c:showLegendKey val="0"/>
          <c:showVal val="0"/>
          <c:showCatName val="0"/>
          <c:showSerName val="0"/>
          <c:showPercent val="0"/>
          <c:showBubbleSize val="0"/>
        </c:dLbls>
        <c:axId val="327800320"/>
        <c:axId val="327801856"/>
      </c:scatterChart>
      <c:catAx>
        <c:axId val="327751936"/>
        <c:scaling>
          <c:orientation val="minMax"/>
        </c:scaling>
        <c:delete val="1"/>
        <c:axPos val="b"/>
        <c:numFmt formatCode="General" sourceLinked="0"/>
        <c:majorTickMark val="out"/>
        <c:minorTickMark val="none"/>
        <c:tickLblPos val="nextTo"/>
        <c:crossAx val="327798784"/>
        <c:crosses val="autoZero"/>
        <c:auto val="0"/>
        <c:lblAlgn val="ctr"/>
        <c:lblOffset val="100"/>
        <c:noMultiLvlLbl val="0"/>
      </c:catAx>
      <c:valAx>
        <c:axId val="327798784"/>
        <c:scaling>
          <c:orientation val="minMax"/>
        </c:scaling>
        <c:delete val="1"/>
        <c:axPos val="l"/>
        <c:numFmt formatCode="General" sourceLinked="1"/>
        <c:majorTickMark val="out"/>
        <c:minorTickMark val="none"/>
        <c:tickLblPos val="nextTo"/>
        <c:crossAx val="327751936"/>
        <c:crosses val="autoZero"/>
        <c:crossBetween val="between"/>
      </c:valAx>
      <c:catAx>
        <c:axId val="327800320"/>
        <c:scaling>
          <c:orientation val="minMax"/>
        </c:scaling>
        <c:delete val="1"/>
        <c:axPos val="b"/>
        <c:majorTickMark val="out"/>
        <c:minorTickMark val="none"/>
        <c:tickLblPos val="nextTo"/>
        <c:crossAx val="327801856"/>
        <c:crosses val="autoZero"/>
        <c:auto val="1"/>
        <c:lblAlgn val="ctr"/>
        <c:lblOffset val="100"/>
        <c:noMultiLvlLbl val="0"/>
      </c:catAx>
      <c:valAx>
        <c:axId val="327801856"/>
        <c:scaling>
          <c:orientation val="minMax"/>
        </c:scaling>
        <c:delete val="1"/>
        <c:axPos val="r"/>
        <c:numFmt formatCode="General" sourceLinked="1"/>
        <c:majorTickMark val="out"/>
        <c:minorTickMark val="none"/>
        <c:tickLblPos val="nextTo"/>
        <c:crossAx val="327800320"/>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5613486270420578E-3"/>
          <c:y val="8.9786756453423128E-3"/>
          <c:w val="0.99443864589918962"/>
          <c:h val="0.99102135087499266"/>
        </c:manualLayout>
      </c:layout>
      <c:barChart>
        <c:barDir val="col"/>
        <c:grouping val="clustered"/>
        <c:varyColors val="0"/>
        <c:ser>
          <c:idx val="0"/>
          <c:order val="0"/>
          <c:tx>
            <c:strRef>
              <c:f>Slide49_Datenblatt!$A$50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A71B-4EF8-9C71-9F241C5DC6EC}"/>
              </c:ext>
            </c:extLst>
          </c:dPt>
          <c:dPt>
            <c:idx val="1"/>
            <c:invertIfNegative val="0"/>
            <c:bubble3D val="0"/>
            <c:extLst>
              <c:ext xmlns:c16="http://schemas.microsoft.com/office/drawing/2014/chart" uri="{C3380CC4-5D6E-409C-BE32-E72D297353CC}">
                <c16:uniqueId val="{00000002-A71B-4EF8-9C71-9F241C5DC6EC}"/>
              </c:ext>
            </c:extLst>
          </c:dPt>
          <c:dPt>
            <c:idx val="2"/>
            <c:invertIfNegative val="0"/>
            <c:bubble3D val="0"/>
            <c:spPr>
              <a:solidFill>
                <a:srgbClr val="4848FF"/>
              </a:solidFill>
              <a:ln w="25400">
                <a:noFill/>
              </a:ln>
            </c:spPr>
            <c:extLst>
              <c:ext xmlns:c16="http://schemas.microsoft.com/office/drawing/2014/chart" uri="{C3380CC4-5D6E-409C-BE32-E72D297353CC}">
                <c16:uniqueId val="{00000004-A71B-4EF8-9C71-9F241C5DC6EC}"/>
              </c:ext>
            </c:extLst>
          </c:dPt>
          <c:dLbls>
            <c:dLbl>
              <c:idx val="0"/>
              <c:tx>
                <c:strRef>
                  <c:f>Slide49_Datenblatt!$E$50</c:f>
                  <c:strCache>
                    <c:ptCount val="1"/>
                    <c:pt idx="0">
                      <c:v>12,2</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{578D10DC-68D1-40D0-8ACE-ED17A1419BC2}</c15:txfldGUID>
                      <c15:f>Slide49_Datenblatt!$E$50</c15:f>
                      <c15:dlblFieldTableCache>
                        <c:ptCount val="1"/>
                        <c:pt idx="0">
                          <c:v>12,2</c:v>
                        </c:pt>
                      </c15:dlblFieldTableCache>
                    </c15:dlblFTEntry>
                  </c15:dlblFieldTable>
                  <c15:showDataLabelsRange val="0"/>
                </c:ext>
                <c:ext xmlns:c16="http://schemas.microsoft.com/office/drawing/2014/chart" uri="{C3380CC4-5D6E-409C-BE32-E72D297353CC}">
                  <c16:uniqueId val="{00000001-A71B-4EF8-9C71-9F241C5DC6EC}"/>
                </c:ext>
              </c:extLst>
            </c:dLbl>
            <c:dLbl>
              <c:idx val="1"/>
              <c:tx>
                <c:strRef>
                  <c:f>Slide49_Datenblatt!$F$50</c:f>
                  <c:strCache>
                    <c:ptCount val="1"/>
                    <c:pt idx="0">
                      <c:v>434,1</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{BEA2C8FB-9144-4CD5-B8EC-08F78A14B78A}</c15:txfldGUID>
                      <c15:f>Slide49_Datenblatt!$F$50</c15:f>
                      <c15:dlblFieldTableCache>
                        <c:ptCount val="1"/>
                        <c:pt idx="0">
                          <c:v>434,1</c:v>
                        </c:pt>
                      </c15:dlblFieldTableCache>
                    </c15:dlblFTEntry>
                  </c15:dlblFieldTable>
                  <c15:showDataLabelsRange val="0"/>
                </c:ext>
                <c:ext xmlns:c16="http://schemas.microsoft.com/office/drawing/2014/chart" uri="{C3380CC4-5D6E-409C-BE32-E72D297353CC}">
                  <c16:uniqueId val="{00000002-A71B-4EF8-9C71-9F241C5DC6EC}"/>
                </c:ext>
              </c:extLst>
            </c:dLbl>
            <c:dLbl>
              <c:idx val="2"/>
              <c:tx>
                <c:strRef>
                  <c:f>Slide49_Datenblatt!$G$50</c:f>
                  <c:strCache>
                    <c:ptCount val="1"/>
                    <c:pt idx="0">
                      <c:v>3.550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{9FE3E0A3-033D-45B8-AEF7-C682294CDB8D}</c15:txfldGUID>
                      <c15:f>Slide49_Datenblatt!$G$50</c15:f>
                      <c15:dlblFieldTableCache>
                        <c:ptCount val="1"/>
                        <c:pt idx="0">
                          <c:v>3.550</c:v>
                        </c:pt>
                      </c15:dlblFieldTableCache>
                    </c15:dlblFTEntry>
                  </c15:dlblFieldTable>
                  <c15:showDataLabelsRange val="0"/>
                </c:ext>
                <c:ext xmlns:c16="http://schemas.microsoft.com/office/drawing/2014/chart" uri="{C3380CC4-5D6E-409C-BE32-E72D297353CC}">
                  <c16:uniqueId val="{00000004-A71B-4EF8-9C71-9F241C5DC6EC}"/>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Slide49_Datenblatt!$B$49:$D$49</c:f>
              <c:strCache>
                <c:ptCount val="3"/>
                <c:pt idx="0">
                  <c:v>Quote der flüssigen Mittel in %</c:v>
                </c:pt>
                <c:pt idx="1">
                  <c:v>Flüssige Mittel (ratingorientiert)</c:v>
                </c:pt>
                <c:pt idx="2">
                  <c:v>Bilanzsumme (ratingorientiert)</c:v>
                </c:pt>
              </c:strCache>
            </c:strRef>
          </c:cat>
          <c:val>
            <c:numRef>
              <c:f>Slide49_Datenblatt!$I$50:$K$50</c:f>
              <c:numCache>
                <c:formatCode>General</c:formatCode>
                <c:ptCount val="3"/>
                <c:pt idx="0">
                  <c:v>2434837.9814918679</c:v>
                </c:pt>
                <c:pt idx="1">
                  <c:v>434114</c:v>
                </c:pt>
                <c:pt idx="2">
                  <c:v>3549727</c:v>
                </c:pt>
              </c:numCache>
            </c:numRef>
          </c:val>
          <c:extLst>
            <c:ext xmlns:c16="http://schemas.microsoft.com/office/drawing/2014/chart" uri="{C3380CC4-5D6E-409C-BE32-E72D297353CC}">
              <c16:uniqueId val="{00000005-A71B-4EF8-9C71-9F241C5DC6EC}"/>
            </c:ext>
          </c:extLst>
        </c:ser>
        <c:ser>
          <c:idx val="2"/>
          <c:order val="1"/>
          <c:tx>
            <c:strRef>
              <c:f>Slide49_Datenblatt!$A$51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7-A71B-4EF8-9C71-9F241C5DC6EC}"/>
              </c:ext>
            </c:extLst>
          </c:dPt>
          <c:dPt>
            <c:idx val="1"/>
            <c:invertIfNegative val="0"/>
            <c:bubble3D val="0"/>
            <c:extLst>
              <c:ext xmlns:c16="http://schemas.microsoft.com/office/drawing/2014/chart" uri="{C3380CC4-5D6E-409C-BE32-E72D297353CC}">
                <c16:uniqueId val="{00000008-A71B-4EF8-9C71-9F241C5DC6EC}"/>
              </c:ext>
            </c:extLst>
          </c:dPt>
          <c:dPt>
            <c:idx val="2"/>
            <c:invertIfNegative val="0"/>
            <c:bubble3D val="0"/>
            <c:spPr>
              <a:solidFill>
                <a:srgbClr val="4848FF"/>
              </a:solidFill>
              <a:ln w="25400">
                <a:noFill/>
              </a:ln>
            </c:spPr>
            <c:extLst>
              <c:ext xmlns:c16="http://schemas.microsoft.com/office/drawing/2014/chart" uri="{C3380CC4-5D6E-409C-BE32-E72D297353CC}">
                <c16:uniqueId val="{0000000A-A71B-4EF8-9C71-9F241C5DC6EC}"/>
              </c:ext>
            </c:extLst>
          </c:dPt>
          <c:dLbls>
            <c:dLbl>
              <c:idx val="0"/>
              <c:tx>
                <c:strRef>
                  <c:f>Slide49_Datenblatt!$E$51</c:f>
                  <c:strCache>
                    <c:ptCount val="1"/>
                    <c:pt idx="0">
                      <c:v>14,3</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{0F3D0BBC-8089-4F09-966C-DAE094BDAFBE}</c15:txfldGUID>
                      <c15:f>Slide49_Datenblatt!$E$51</c15:f>
                      <c15:dlblFieldTableCache>
                        <c:ptCount val="1"/>
                        <c:pt idx="0">
                          <c:v>14,3</c:v>
                        </c:pt>
                      </c15:dlblFieldTableCache>
                    </c15:dlblFTEntry>
                  </c15:dlblFieldTable>
                  <c15:showDataLabelsRange val="0"/>
                </c:ext>
                <c:ext xmlns:c16="http://schemas.microsoft.com/office/drawing/2014/chart" uri="{C3380CC4-5D6E-409C-BE32-E72D297353CC}">
                  <c16:uniqueId val="{00000007-A71B-4EF8-9C71-9F241C5DC6EC}"/>
                </c:ext>
              </c:extLst>
            </c:dLbl>
            <c:dLbl>
              <c:idx val="1"/>
              <c:tx>
                <c:strRef>
                  <c:f>Slide49_Datenblatt!$F$51</c:f>
                  <c:strCache>
                    <c:ptCount val="1"/>
                    <c:pt idx="0">
                      <c:v>502,4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{906586EA-9442-4C7F-BDF6-86053F73202E}</c15:txfldGUID>
                      <c15:f>Slide49_Datenblatt!$F$51</c15:f>
                      <c15:dlblFieldTableCache>
                        <c:ptCount val="1"/>
                        <c:pt idx="0">
                          <c:v>502,4</c:v>
                        </c:pt>
                      </c15:dlblFieldTableCache>
                    </c15:dlblFTEntry>
                  </c15:dlblFieldTable>
                  <c15:showDataLabelsRange val="0"/>
                </c:ext>
                <c:ext xmlns:c16="http://schemas.microsoft.com/office/drawing/2014/chart" uri="{C3380CC4-5D6E-409C-BE32-E72D297353CC}">
                  <c16:uniqueId val="{00000008-A71B-4EF8-9C71-9F241C5DC6EC}"/>
                </c:ext>
              </c:extLst>
            </c:dLbl>
            <c:dLbl>
              <c:idx val="2"/>
              <c:tx>
                <c:strRef>
                  <c:f>Slide49_Datenblatt!$G$51</c:f>
                  <c:strCache>
                    <c:ptCount val="1"/>
                    <c:pt idx="0">
                      <c:v>3.520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{33D936CB-51F4-4479-BE16-247104668C18}</c15:txfldGUID>
                      <c15:f>Slide49_Datenblatt!$G$51</c15:f>
                      <c15:dlblFieldTableCache>
                        <c:ptCount val="1"/>
                        <c:pt idx="0">
                          <c:v>3.520</c:v>
                        </c:pt>
                      </c15:dlblFieldTableCache>
                    </c15:dlblFTEntry>
                  </c15:dlblFieldTable>
                  <c15:showDataLabelsRange val="0"/>
                </c:ext>
                <c:ext xmlns:c16="http://schemas.microsoft.com/office/drawing/2014/chart" uri="{C3380CC4-5D6E-409C-BE32-E72D297353CC}">
                  <c16:uniqueId val="{0000000A-A71B-4EF8-9C71-9F241C5DC6EC}"/>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Slide49_Datenblatt!$B$49:$D$49</c:f>
              <c:strCache>
                <c:ptCount val="3"/>
                <c:pt idx="0">
                  <c:v>Quote der flüssigen Mittel in %</c:v>
                </c:pt>
                <c:pt idx="1">
                  <c:v>Flüssige Mittel (ratingorientiert)</c:v>
                </c:pt>
                <c:pt idx="2">
                  <c:v>Bilanzsumme (ratingorientiert)</c:v>
                </c:pt>
              </c:strCache>
            </c:strRef>
          </c:cat>
          <c:val>
            <c:numRef>
              <c:f>Slide49_Datenblatt!$I$51:$K$51</c:f>
              <c:numCache>
                <c:formatCode>General</c:formatCode>
                <c:ptCount val="3"/>
                <c:pt idx="0">
                  <c:v>2842966.9971957374</c:v>
                </c:pt>
                <c:pt idx="1">
                  <c:v>502448</c:v>
                </c:pt>
                <c:pt idx="2">
                  <c:v>3519633</c:v>
                </c:pt>
              </c:numCache>
            </c:numRef>
          </c:val>
          <c:extLst>
            <c:ext xmlns:c16="http://schemas.microsoft.com/office/drawing/2014/chart" uri="{C3380CC4-5D6E-409C-BE32-E72D297353CC}">
              <c16:uniqueId val="{0000000B-A71B-4EF8-9C71-9F241C5DC6EC}"/>
            </c:ext>
          </c:extLst>
        </c:ser>
        <c:ser>
          <c:idx val="1"/>
          <c:order val="2"/>
          <c:tx>
            <c:strRef>
              <c:f>Slide49_Datenblatt!$A$52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D-A71B-4EF8-9C71-9F241C5DC6EC}"/>
              </c:ext>
            </c:extLst>
          </c:dPt>
          <c:dPt>
            <c:idx val="1"/>
            <c:invertIfNegative val="0"/>
            <c:bubble3D val="0"/>
            <c:extLst>
              <c:ext xmlns:c16="http://schemas.microsoft.com/office/drawing/2014/chart" uri="{C3380CC4-5D6E-409C-BE32-E72D297353CC}">
                <c16:uniqueId val="{0000000E-A71B-4EF8-9C71-9F241C5DC6EC}"/>
              </c:ext>
            </c:extLst>
          </c:dPt>
          <c:dPt>
            <c:idx val="2"/>
            <c:invertIfNegative val="0"/>
            <c:bubble3D val="0"/>
            <c:spPr>
              <a:solidFill>
                <a:srgbClr val="4848FF"/>
              </a:solidFill>
              <a:ln w="25400">
                <a:noFill/>
              </a:ln>
            </c:spPr>
            <c:extLst>
              <c:ext xmlns:c16="http://schemas.microsoft.com/office/drawing/2014/chart" uri="{C3380CC4-5D6E-409C-BE32-E72D297353CC}">
                <c16:uniqueId val="{00000010-A71B-4EF8-9C71-9F241C5DC6EC}"/>
              </c:ext>
            </c:extLst>
          </c:dPt>
          <c:dLbls>
            <c:dLbl>
              <c:idx val="0"/>
              <c:tx>
                <c:strRef>
                  <c:f>Slide49_Datenblatt!$E$52</c:f>
                  <c:strCache>
                    <c:ptCount val="1"/>
                    <c:pt idx="0">
                      <c:v>15,9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{2D6B29DE-3136-4200-8D87-FDA805F7A407}</c15:txfldGUID>
                      <c15:f>Slide49_Datenblatt!$E$52</c15:f>
                      <c15:dlblFieldTableCache>
                        <c:ptCount val="1"/>
                        <c:pt idx="0">
                          <c:v>15,9</c:v>
                        </c:pt>
                      </c15:dlblFieldTableCache>
                    </c15:dlblFTEntry>
                  </c15:dlblFieldTable>
                  <c15:showDataLabelsRange val="0"/>
                </c:ext>
                <c:ext xmlns:c16="http://schemas.microsoft.com/office/drawing/2014/chart" uri="{C3380CC4-5D6E-409C-BE32-E72D297353CC}">
                  <c16:uniqueId val="{0000000D-A71B-4EF8-9C71-9F241C5DC6EC}"/>
                </c:ext>
              </c:extLst>
            </c:dLbl>
            <c:dLbl>
              <c:idx val="1"/>
              <c:tx>
                <c:strRef>
                  <c:f>Slide49_Datenblatt!$F$52</c:f>
                  <c:strCache>
                    <c:ptCount val="1"/>
                    <c:pt idx="0">
                      <c:v>478,4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{194B11D5-D5B1-454B-8504-A586190002CE}</c15:txfldGUID>
                      <c15:f>Slide49_Datenblatt!$F$52</c15:f>
                      <c15:dlblFieldTableCache>
                        <c:ptCount val="1"/>
                        <c:pt idx="0">
                          <c:v>478,4</c:v>
                        </c:pt>
                      </c15:dlblFieldTableCache>
                    </c15:dlblFTEntry>
                  </c15:dlblFieldTable>
                  <c15:showDataLabelsRange val="0"/>
                </c:ext>
                <c:ext xmlns:c16="http://schemas.microsoft.com/office/drawing/2014/chart" uri="{C3380CC4-5D6E-409C-BE32-E72D297353CC}">
                  <c16:uniqueId val="{0000000E-A71B-4EF8-9C71-9F241C5DC6EC}"/>
                </c:ext>
              </c:extLst>
            </c:dLbl>
            <c:dLbl>
              <c:idx val="2"/>
              <c:tx>
                <c:strRef>
                  <c:f>Slide49_Datenblatt!$G$52</c:f>
                  <c:strCache>
                    <c:ptCount val="1"/>
                    <c:pt idx="0">
                      <c:v>3.009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{DE355DF8-ECD8-4C39-A174-AEF3EB093F82}</c15:txfldGUID>
                      <c15:f>Slide49_Datenblatt!$G$52</c15:f>
                      <c15:dlblFieldTableCache>
                        <c:ptCount val="1"/>
                        <c:pt idx="0">
                          <c:v>3.009</c:v>
                        </c:pt>
                      </c15:dlblFieldTableCache>
                    </c15:dlblFTEntry>
                  </c15:dlblFieldTable>
                  <c15:showDataLabelsRange val="0"/>
                </c:ext>
                <c:ext xmlns:c16="http://schemas.microsoft.com/office/drawing/2014/chart" uri="{C3380CC4-5D6E-409C-BE32-E72D297353CC}">
                  <c16:uniqueId val="{00000010-A71B-4EF8-9C71-9F241C5DC6EC}"/>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Slide49_Datenblatt!$B$49:$D$49</c:f>
              <c:strCache>
                <c:ptCount val="3"/>
                <c:pt idx="0">
                  <c:v>Quote der flüssigen Mittel in %</c:v>
                </c:pt>
                <c:pt idx="1">
                  <c:v>Flüssige Mittel (ratingorientiert)</c:v>
                </c:pt>
                <c:pt idx="2">
                  <c:v>Bilanzsumme (ratingorientiert)</c:v>
                </c:pt>
              </c:strCache>
            </c:strRef>
          </c:cat>
          <c:val>
            <c:numRef>
              <c:f>Slide49_Datenblatt!$I$52:$K$52</c:f>
              <c:numCache>
                <c:formatCode>General</c:formatCode>
                <c:ptCount val="3"/>
                <c:pt idx="0">
                  <c:v>3165488.4632641617</c:v>
                </c:pt>
                <c:pt idx="1">
                  <c:v>478425</c:v>
                </c:pt>
                <c:pt idx="2">
                  <c:v>3009238</c:v>
                </c:pt>
              </c:numCache>
            </c:numRef>
          </c:val>
          <c:extLst>
            <c:ext xmlns:c16="http://schemas.microsoft.com/office/drawing/2014/chart" uri="{C3380CC4-5D6E-409C-BE32-E72D297353CC}">
              <c16:uniqueId val="{00000011-A71B-4EF8-9C71-9F241C5DC6EC}"/>
            </c:ext>
          </c:extLst>
        </c:ser>
        <c:ser>
          <c:idx val="3"/>
          <c:order val="3"/>
          <c:tx>
            <c:strRef>
              <c:f>Slide49_Datenblatt!$A$53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3-A71B-4EF8-9C71-9F241C5DC6EC}"/>
              </c:ext>
            </c:extLst>
          </c:dPt>
          <c:dPt>
            <c:idx val="1"/>
            <c:invertIfNegative val="0"/>
            <c:bubble3D val="0"/>
            <c:extLst>
              <c:ext xmlns:c16="http://schemas.microsoft.com/office/drawing/2014/chart" uri="{C3380CC4-5D6E-409C-BE32-E72D297353CC}">
                <c16:uniqueId val="{00000014-A71B-4EF8-9C71-9F241C5DC6EC}"/>
              </c:ext>
            </c:extLst>
          </c:dPt>
          <c:dPt>
            <c:idx val="2"/>
            <c:invertIfNegative val="0"/>
            <c:bubble3D val="0"/>
            <c:spPr>
              <a:solidFill>
                <a:srgbClr val="4848FF"/>
              </a:solidFill>
              <a:ln w="25400">
                <a:noFill/>
              </a:ln>
            </c:spPr>
            <c:extLst>
              <c:ext xmlns:c16="http://schemas.microsoft.com/office/drawing/2014/chart" uri="{C3380CC4-5D6E-409C-BE32-E72D297353CC}">
                <c16:uniqueId val="{00000016-A71B-4EF8-9C71-9F241C5DC6EC}"/>
              </c:ext>
            </c:extLst>
          </c:dPt>
          <c:dLbls>
            <c:dLbl>
              <c:idx val="0"/>
              <c:tx>
                <c:strRef>
                  <c:f>Slide49_Datenblatt!$E$53</c:f>
                  <c:strCache>
                    <c:ptCount val="1"/>
                    <c:pt idx="0">
                      <c:v>17,8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{86C1DA41-140E-42E8-AF35-44F0B523AAE1}</c15:txfldGUID>
                      <c15:f>Slide49_Datenblatt!$E$53</c15:f>
                      <c15:dlblFieldTableCache>
                        <c:ptCount val="1"/>
                        <c:pt idx="0">
                          <c:v>17,8</c:v>
                        </c:pt>
                      </c15:dlblFieldTableCache>
                    </c15:dlblFTEntry>
                  </c15:dlblFieldTable>
                  <c15:showDataLabelsRange val="0"/>
                </c:ext>
                <c:ext xmlns:c16="http://schemas.microsoft.com/office/drawing/2014/chart" uri="{C3380CC4-5D6E-409C-BE32-E72D297353CC}">
                  <c16:uniqueId val="{00000013-A71B-4EF8-9C71-9F241C5DC6EC}"/>
                </c:ext>
              </c:extLst>
            </c:dLbl>
            <c:dLbl>
              <c:idx val="1"/>
              <c:tx>
                <c:strRef>
                  <c:f>Slide49_Datenblatt!$F$53</c:f>
                  <c:strCache>
                    <c:ptCount val="1"/>
                    <c:pt idx="0">
                      <c:v>535,4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{59F71078-73F1-4DF3-9A35-AC40C6CCE408}</c15:txfldGUID>
                      <c15:f>Slide49_Datenblatt!$F$53</c15:f>
                      <c15:dlblFieldTableCache>
                        <c:ptCount val="1"/>
                        <c:pt idx="0">
                          <c:v>535,4</c:v>
                        </c:pt>
                      </c15:dlblFieldTableCache>
                    </c15:dlblFTEntry>
                  </c15:dlblFieldTable>
                  <c15:showDataLabelsRange val="0"/>
                </c:ext>
                <c:ext xmlns:c16="http://schemas.microsoft.com/office/drawing/2014/chart" uri="{C3380CC4-5D6E-409C-BE32-E72D297353CC}">
                  <c16:uniqueId val="{00000014-A71B-4EF8-9C71-9F241C5DC6EC}"/>
                </c:ext>
              </c:extLst>
            </c:dLbl>
            <c:dLbl>
              <c:idx val="2"/>
              <c:tx>
                <c:strRef>
                  <c:f>Slide49_Datenblatt!$G$53</c:f>
                  <c:strCache>
                    <c:ptCount val="1"/>
                    <c:pt idx="0">
                      <c:v>3.002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{2B46F4DD-DAEC-47DF-984E-E91921AAEE23}</c15:txfldGUID>
                      <c15:f>Slide49_Datenblatt!$G$53</c15:f>
                      <c15:dlblFieldTableCache>
                        <c:ptCount val="1"/>
                        <c:pt idx="0">
                          <c:v>3.002</c:v>
                        </c:pt>
                      </c15:dlblFieldTableCache>
                    </c15:dlblFTEntry>
                  </c15:dlblFieldTable>
                  <c15:showDataLabelsRange val="0"/>
                </c:ext>
                <c:ext xmlns:c16="http://schemas.microsoft.com/office/drawing/2014/chart" uri="{C3380CC4-5D6E-409C-BE32-E72D297353CC}">
                  <c16:uniqueId val="{00000016-A71B-4EF8-9C71-9F241C5DC6EC}"/>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Slide49_Datenblatt!$B$49:$D$49</c:f>
              <c:strCache>
                <c:ptCount val="3"/>
                <c:pt idx="0">
                  <c:v>Quote der flüssigen Mittel in %</c:v>
                </c:pt>
                <c:pt idx="1">
                  <c:v>Flüssige Mittel (ratingorientiert)</c:v>
                </c:pt>
                <c:pt idx="2">
                  <c:v>Bilanzsumme (ratingorientiert)</c:v>
                </c:pt>
              </c:strCache>
            </c:strRef>
          </c:cat>
          <c:val>
            <c:numRef>
              <c:f>Slide49_Datenblatt!$I$53:$K$53</c:f>
              <c:numCache>
                <c:formatCode>General</c:formatCode>
                <c:ptCount val="3"/>
                <c:pt idx="0">
                  <c:v>3549727</c:v>
                </c:pt>
                <c:pt idx="1">
                  <c:v>535420</c:v>
                </c:pt>
                <c:pt idx="2">
                  <c:v>3002312</c:v>
                </c:pt>
              </c:numCache>
            </c:numRef>
          </c:val>
          <c:extLst>
            <c:ext xmlns:c16="http://schemas.microsoft.com/office/drawing/2014/chart" uri="{C3380CC4-5D6E-409C-BE32-E72D297353CC}">
              <c16:uniqueId val="{00000017-A71B-4EF8-9C71-9F241C5DC6EC}"/>
            </c:ext>
          </c:extLst>
        </c:ser>
        <c:ser>
          <c:idx val="4"/>
          <c:order val="4"/>
          <c:tx>
            <c:strRef>
              <c:f>Slide49_Datenblatt!$A$54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9-A71B-4EF8-9C71-9F241C5DC6EC}"/>
              </c:ext>
            </c:extLst>
          </c:dPt>
          <c:dPt>
            <c:idx val="1"/>
            <c:invertIfNegative val="0"/>
            <c:bubble3D val="0"/>
            <c:extLst>
              <c:ext xmlns:c16="http://schemas.microsoft.com/office/drawing/2014/chart" uri="{C3380CC4-5D6E-409C-BE32-E72D297353CC}">
                <c16:uniqueId val="{0000001A-A71B-4EF8-9C71-9F241C5DC6EC}"/>
              </c:ext>
            </c:extLst>
          </c:dPt>
          <c:dPt>
            <c:idx val="2"/>
            <c:invertIfNegative val="0"/>
            <c:bubble3D val="0"/>
            <c:spPr>
              <a:solidFill>
                <a:srgbClr val="4848FF"/>
              </a:solidFill>
              <a:ln w="25400">
                <a:noFill/>
              </a:ln>
            </c:spPr>
            <c:extLst>
              <c:ext xmlns:c16="http://schemas.microsoft.com/office/drawing/2014/chart" uri="{C3380CC4-5D6E-409C-BE32-E72D297353CC}">
                <c16:uniqueId val="{0000001C-A71B-4EF8-9C71-9F241C5DC6EC}"/>
              </c:ext>
            </c:extLst>
          </c:dPt>
          <c:dLbls>
            <c:dLbl>
              <c:idx val="0"/>
              <c:tx>
                <c:strRef>
                  <c:f>Slide49_Datenblatt!$E$54</c:f>
                  <c:strCache>
                    <c:ptCount val="1"/>
                    <c:pt idx="0">
                      <c:v>16,5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{A7CABC9D-EA87-4E92-9B03-F2F010900C6B}</c15:txfldGUID>
                      <c15:f>Slide49_Datenblatt!$E$54</c15:f>
                      <c15:dlblFieldTableCache>
                        <c:ptCount val="1"/>
                        <c:pt idx="0">
                          <c:v>16,5</c:v>
                        </c:pt>
                      </c15:dlblFieldTableCache>
                    </c15:dlblFTEntry>
                  </c15:dlblFieldTable>
                  <c15:showDataLabelsRange val="0"/>
                </c:ext>
                <c:ext xmlns:c16="http://schemas.microsoft.com/office/drawing/2014/chart" uri="{C3380CC4-5D6E-409C-BE32-E72D297353CC}">
                  <c16:uniqueId val="{00000019-A71B-4EF8-9C71-9F241C5DC6EC}"/>
                </c:ext>
              </c:extLst>
            </c:dLbl>
            <c:dLbl>
              <c:idx val="1"/>
              <c:tx>
                <c:strRef>
                  <c:f>Slide49_Datenblatt!$F$54</c:f>
                  <c:strCache>
                    <c:ptCount val="1"/>
                    <c:pt idx="0">
                      <c:v>487,4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{B0402373-0983-4675-884A-0B7984314526}</c15:txfldGUID>
                      <c15:f>Slide49_Datenblatt!$F$54</c15:f>
                      <c15:dlblFieldTableCache>
                        <c:ptCount val="1"/>
                        <c:pt idx="0">
                          <c:v>487,4</c:v>
                        </c:pt>
                      </c15:dlblFieldTableCache>
                    </c15:dlblFTEntry>
                  </c15:dlblFieldTable>
                  <c15:showDataLabelsRange val="0"/>
                </c:ext>
                <c:ext xmlns:c16="http://schemas.microsoft.com/office/drawing/2014/chart" uri="{C3380CC4-5D6E-409C-BE32-E72D297353CC}">
                  <c16:uniqueId val="{0000001A-A71B-4EF8-9C71-9F241C5DC6EC}"/>
                </c:ext>
              </c:extLst>
            </c:dLbl>
            <c:dLbl>
              <c:idx val="2"/>
              <c:tx>
                <c:strRef>
                  <c:f>Slide49_Datenblatt!$G$54</c:f>
                  <c:strCache>
                    <c:ptCount val="1"/>
                    <c:pt idx="0">
                      <c:v>2.962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{EC85730B-D861-4D1C-8E8E-4F418FC6F40F}</c15:txfldGUID>
                      <c15:f>Slide49_Datenblatt!$G$54</c15:f>
                      <c15:dlblFieldTableCache>
                        <c:ptCount val="1"/>
                        <c:pt idx="0">
                          <c:v>2.962</c:v>
                        </c:pt>
                      </c15:dlblFieldTableCache>
                    </c15:dlblFTEntry>
                  </c15:dlblFieldTable>
                  <c15:showDataLabelsRange val="0"/>
                </c:ext>
                <c:ext xmlns:c16="http://schemas.microsoft.com/office/drawing/2014/chart" uri="{C3380CC4-5D6E-409C-BE32-E72D297353CC}">
                  <c16:uniqueId val="{0000001C-A71B-4EF8-9C71-9F241C5DC6EC}"/>
                </c:ext>
              </c:extLst>
            </c:dLbl>
            <c:spPr>
              <a:noFill/>
              <a:ln w="25400">
                <a:noFill/>
              </a:ln>
            </c:spPr>
            <c:txPr>
              <a:bodyPr/>
              <a:lstStyle/>
              <a:p>
                <a:pPr algn="r">
                  <a:defRPr sz="13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Slide49_Datenblatt!$B$49:$D$49</c:f>
              <c:strCache>
                <c:ptCount val="3"/>
                <c:pt idx="0">
                  <c:v>Quote der flüssigen Mittel in %</c:v>
                </c:pt>
                <c:pt idx="1">
                  <c:v>Flüssige Mittel (ratingorientiert)</c:v>
                </c:pt>
                <c:pt idx="2">
                  <c:v>Bilanzsumme (ratingorientiert)</c:v>
                </c:pt>
              </c:strCache>
            </c:strRef>
          </c:cat>
          <c:val>
            <c:numRef>
              <c:f>Slide49_Datenblatt!$I$54:$K$54</c:f>
              <c:numCache>
                <c:formatCode>General</c:formatCode>
                <c:ptCount val="3"/>
                <c:pt idx="0">
                  <c:v>3274986.4918676387</c:v>
                </c:pt>
                <c:pt idx="1">
                  <c:v>487406</c:v>
                </c:pt>
                <c:pt idx="2">
                  <c:v>2962394</c:v>
                </c:pt>
              </c:numCache>
            </c:numRef>
          </c:val>
          <c:extLst>
            <c:ext xmlns:c16="http://schemas.microsoft.com/office/drawing/2014/chart" uri="{C3380CC4-5D6E-409C-BE32-E72D297353CC}">
              <c16:uniqueId val="{0000001D-A71B-4EF8-9C71-9F241C5DC6EC}"/>
            </c:ext>
          </c:extLst>
        </c:ser>
        <c:dLbls>
          <c:showLegendKey val="0"/>
          <c:showVal val="0"/>
          <c:showCatName val="0"/>
          <c:showSerName val="0"/>
          <c:showPercent val="0"/>
          <c:showBubbleSize val="0"/>
        </c:dLbls>
        <c:gapWidth val="50"/>
        <c:overlap val="-10"/>
        <c:axId val="328179072"/>
        <c:axId val="328197248"/>
      </c:barChart>
      <c:barChart>
        <c:barDir val="col"/>
        <c:grouping val="clustered"/>
        <c:varyColors val="0"/>
        <c:ser>
          <c:idx val="5"/>
          <c:order val="8"/>
          <c:tx>
            <c:strRef>
              <c:f>Slide49_Datenblatt!$A$59</c:f>
              <c:strCache>
                <c:ptCount val="1"/>
                <c:pt idx="0">
                  <c:v>unsichtbar</c:v>
                </c:pt>
              </c:strCache>
            </c:strRef>
          </c:tx>
          <c:spPr>
            <a:noFill/>
            <a:ln w="25400">
              <a:noFill/>
            </a:ln>
          </c:spPr>
          <c:invertIfNegative val="0"/>
          <c:val>
            <c:numRef>
              <c:f>Slide49_Datenblatt!$B$59</c:f>
              <c:numCache>
                <c:formatCode>General</c:formatCode>
                <c:ptCount val="1"/>
                <c:pt idx="0">
                  <c:v>0</c:v>
                </c:pt>
              </c:numCache>
            </c:numRef>
          </c:val>
          <c:extLst>
            <c:ext xmlns:c16="http://schemas.microsoft.com/office/drawing/2014/chart" uri="{C3380CC4-5D6E-409C-BE32-E72D297353CC}">
              <c16:uniqueId val="{0000001E-A71B-4EF8-9C71-9F241C5DC6EC}"/>
            </c:ext>
          </c:extLst>
        </c:ser>
        <c:dLbls>
          <c:showLegendKey val="0"/>
          <c:showVal val="0"/>
          <c:showCatName val="0"/>
          <c:showSerName val="0"/>
          <c:showPercent val="0"/>
          <c:showBubbleSize val="0"/>
        </c:dLbls>
        <c:gapWidth val="150"/>
        <c:axId val="328198784"/>
        <c:axId val="328216960"/>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Slide49_Datenblatt!$L$68:$L$73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Slide49_Datenblatt!$M$68:$M$73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F-A71B-4EF8-9C71-9F241C5DC6EC}"/>
            </c:ext>
          </c:extLst>
        </c:ser>
        <c:ser>
          <c:idx val="7"/>
          <c:order val="10"/>
          <c:tx>
            <c:v>Achse3</c:v>
          </c:tx>
          <c:spPr>
            <a:ln w="38100">
              <a:solidFill>
                <a:srgbClr val="000000"/>
              </a:solidFill>
              <a:prstDash val="solid"/>
            </a:ln>
          </c:spPr>
          <c:marker>
            <c:symbol val="square"/>
            <c:size val="9"/>
            <c:spPr>
              <a:noFill/>
              <a:ln w="9525">
                <a:noFill/>
              </a:ln>
            </c:spPr>
          </c:marker>
          <c:xVal>
            <c:numRef>
              <c:f>Slide49_Datenblatt!$L$74:$L$79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Slide49_Datenblatt!$M$74:$M$79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0-A71B-4EF8-9C71-9F241C5DC6EC}"/>
            </c:ext>
          </c:extLst>
        </c:ser>
        <c:dLbls>
          <c:showLegendKey val="0"/>
          <c:showVal val="0"/>
          <c:showCatName val="0"/>
          <c:showSerName val="0"/>
          <c:showPercent val="0"/>
          <c:showBubbleSize val="0"/>
        </c:dLbls>
        <c:axId val="328179072"/>
        <c:axId val="328197248"/>
      </c:scatterChart>
      <c:scatterChart>
        <c:scatterStyle val="lineMarker"/>
        <c:varyColors val="0"/>
        <c:ser>
          <c:idx val="10"/>
          <c:order val="5"/>
          <c:tx>
            <c:v>beschriftung</c:v>
          </c:tx>
          <c:spPr>
            <a:ln w="28575">
              <a:noFill/>
            </a:ln>
          </c:spPr>
          <c:marker>
            <c:symbol val="none"/>
          </c:marker>
          <c:dLbls>
            <c:dLbl>
              <c:idx val="1"/>
              <c:layout>
                <c:manualLayout>
                  <c:x val="-9.5178633368019436E-3"/>
                  <c:y val="-4.5741757027844751E-4"/>
                </c:manualLayout>
              </c:layout>
              <c:tx>
                <c:strRef>
                  <c:f>Slide49_Datenblatt!$J$62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{CAC0F6D8-8E11-4896-9C7F-4A053BDE35B1}</c15:txfldGUID>
                      <c15:f>Slide49_Datenblatt!$J$62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1-A71B-4EF8-9C71-9F241C5DC6EC}"/>
                </c:ext>
              </c:extLst>
            </c:dLbl>
            <c:dLbl>
              <c:idx val="2"/>
              <c:layout>
                <c:manualLayout>
                  <c:x val="-9.5828656173441284E-3"/>
                  <c:y val="-4.5741757027844751E-4"/>
                </c:manualLayout>
              </c:layout>
              <c:tx>
                <c:strRef>
                  <c:f>Slide49_Datenblatt!$J$63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{C639E013-81D4-4BFB-9A26-0BBE3BFF2153}</c15:txfldGUID>
                      <c15:f>Slide49_Datenblatt!$J$63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2-A71B-4EF8-9C71-9F241C5DC6EC}"/>
                </c:ext>
              </c:extLst>
            </c:dLbl>
            <c:dLbl>
              <c:idx val="3"/>
              <c:layout>
                <c:manualLayout>
                  <c:x val="-9.6479771454166426E-3"/>
                  <c:y val="-4.5741757027844751E-4"/>
                </c:manualLayout>
              </c:layout>
              <c:tx>
                <c:strRef>
                  <c:f>Slide49_Datenblatt!$J$64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{E7271112-CCE0-442E-B7FB-1A52526495A6}</c15:txfldGUID>
                      <c15:f>Slide49_Datenblatt!$J$64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3-A71B-4EF8-9C71-9F241C5DC6EC}"/>
                </c:ext>
              </c:extLst>
            </c:dLbl>
            <c:dLbl>
              <c:idx val="4"/>
              <c:layout>
                <c:manualLayout>
                  <c:x val="-9.7129794259588481E-3"/>
                  <c:y val="-4.5741757027844751E-4"/>
                </c:manualLayout>
              </c:layout>
              <c:tx>
                <c:strRef>
                  <c:f>Slide49_Datenblatt!$J$65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{1BFD2504-8409-4A20-9C00-F0078BB53BCB}</c15:txfldGUID>
                      <c15:f>Slide49_Datenblatt!$J$65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4-A71B-4EF8-9C71-9F241C5DC6EC}"/>
                </c:ext>
              </c:extLst>
            </c:dLbl>
            <c:dLbl>
              <c:idx val="5"/>
              <c:layout>
                <c:manualLayout>
                  <c:x val="-1.1859147159154548E-2"/>
                  <c:y val="-4.5741757027844751E-4"/>
                </c:manualLayout>
              </c:layout>
              <c:tx>
                <c:strRef>
                  <c:f>Slide49_Datenblatt!$J$66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{B6144FC1-9FF8-4636-B42F-0E91EAF805A2}</c15:txfldGUID>
                      <c15:f>Slide49_Datenblatt!$J$66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5-A71B-4EF8-9C71-9F241C5DC6EC}"/>
                </c:ext>
              </c:extLst>
            </c:dLbl>
            <c:dLbl>
              <c:idx val="6"/>
              <c:layout>
                <c:manualLayout>
                  <c:x val="-9.864724245577515E-3"/>
                  <c:y val="-4.5741757027844751E-4"/>
                </c:manualLayout>
              </c:layout>
              <c:tx>
                <c:strRef>
                  <c:f>Slide49_Datenblatt!$J$68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{2150851D-9A7A-49E4-A5D0-CB8B0E8757C2}</c15:txfldGUID>
                      <c15:f>Slide49_Datenblatt!$J$68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6-A71B-4EF8-9C71-9F241C5DC6EC}"/>
                </c:ext>
              </c:extLst>
            </c:dLbl>
            <c:dLbl>
              <c:idx val="7"/>
              <c:layout>
                <c:manualLayout>
                  <c:x val="-9.9297265261196928E-3"/>
                  <c:y val="-4.5741757027844751E-4"/>
                </c:manualLayout>
              </c:layout>
              <c:tx>
                <c:strRef>
                  <c:f>Slide49_Datenblatt!$J$69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{CC26E6FC-84C2-45C5-A19F-755ED632E4D2}</c15:txfldGUID>
                      <c15:f>Slide49_Datenblatt!$J$69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7-A71B-4EF8-9C71-9F241C5DC6EC}"/>
                </c:ext>
              </c:extLst>
            </c:dLbl>
            <c:dLbl>
              <c:idx val="8"/>
              <c:layout>
                <c:manualLayout>
                  <c:x val="-9.9948380541922486E-3"/>
                  <c:y val="-4.5741757027844751E-4"/>
                </c:manualLayout>
              </c:layout>
              <c:tx>
                <c:strRef>
                  <c:f>Slide49_Datenblatt!$J$70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{3F2D25A8-0CA2-45CE-9FBC-110DF977B484}</c15:txfldGUID>
                      <c15:f>Slide49_Datenblatt!$J$70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8-A71B-4EF8-9C71-9F241C5DC6EC}"/>
                </c:ext>
              </c:extLst>
            </c:dLbl>
            <c:dLbl>
              <c:idx val="9"/>
              <c:layout>
                <c:manualLayout>
                  <c:x val="-1.0059840334734426E-2"/>
                  <c:y val="-4.5741757027844751E-4"/>
                </c:manualLayout>
              </c:layout>
              <c:tx>
                <c:strRef>
                  <c:f>Slide49_Datenblatt!$J$71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{774D13E4-E6D5-4A31-B456-6037B919C59B}</c15:txfldGUID>
                      <c15:f>Slide49_Datenblatt!$J$71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9-A71B-4EF8-9C71-9F241C5DC6EC}"/>
                </c:ext>
              </c:extLst>
            </c:dLbl>
            <c:dLbl>
              <c:idx val="10"/>
              <c:layout>
                <c:manualLayout>
                  <c:x val="-1.2206008067930126E-2"/>
                  <c:y val="-4.5741757027844751E-4"/>
                </c:manualLayout>
              </c:layout>
              <c:tx>
                <c:strRef>
                  <c:f>Slide49_Datenblatt!$J$72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{E5072C6A-1665-4304-9043-869D9165A835}</c15:txfldGUID>
                      <c15:f>Slide49_Datenblatt!$J$72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A-A71B-4EF8-9C71-9F241C5DC6EC}"/>
                </c:ext>
              </c:extLst>
            </c:dLbl>
            <c:dLbl>
              <c:idx val="11"/>
              <c:delete val="1"/>
              <c:extLst>
                <c:ext xmlns:c15="http://schemas.microsoft.com/office/drawing/2012/chart" uri="{CE6537A1-D6FC-4f65-9D91-7224C49458BB}"/>
                <c:ext xmlns:c16="http://schemas.microsoft.com/office/drawing/2014/chart" uri="{C3380CC4-5D6E-409C-BE32-E72D297353CC}">
                  <c16:uniqueId val="{0000002B-A71B-4EF8-9C71-9F241C5DC6EC}"/>
                </c:ext>
              </c:extLst>
            </c:dLbl>
            <c:dLbl>
              <c:idx val="12"/>
              <c:layout>
                <c:manualLayout>
                  <c:x val="5.6217686628921206E-3"/>
                  <c:y val="-4.5741757027844751E-4"/>
                </c:manualLayout>
              </c:layout>
              <c:tx>
                <c:strRef>
                  <c:f>Slide49_Datenblatt!$J$74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{850DB46A-4879-4EF5-A8A6-011BBA430C7B}</c15:txfldGUID>
                      <c15:f>Slide49_Datenblatt!$J$74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2C-A71B-4EF8-9C71-9F241C5DC6EC}"/>
                </c:ext>
              </c:extLst>
            </c:dLbl>
            <c:dLbl>
              <c:idx val="13"/>
              <c:layout>
                <c:manualLayout>
                  <c:x val="4.5160744084928872E-3"/>
                  <c:y val="-4.5741757027844751E-4"/>
                </c:manualLayout>
              </c:layout>
              <c:tx>
                <c:strRef>
                  <c:f>Slide49_Datenblatt!$J$75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{A0EC2B49-8DFB-4E27-B6EB-EE807450C1FF}</c15:txfldGUID>
                      <c15:f>Slide49_Datenblatt!$J$75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2D-A71B-4EF8-9C71-9F241C5DC6EC}"/>
                </c:ext>
              </c:extLst>
            </c:dLbl>
            <c:dLbl>
              <c:idx val="14"/>
              <c:layout>
                <c:manualLayout>
                  <c:x val="5.4916548542774425E-3"/>
                  <c:y val="-4.5741757027844751E-4"/>
                </c:manualLayout>
              </c:layout>
              <c:tx>
                <c:strRef>
                  <c:f>Slide49_Datenblatt!$J$76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{2C692B27-E881-46FA-8309-229A509BB85A}</c15:txfldGUID>
                      <c15:f>Slide49_Datenblatt!$J$76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2E-A71B-4EF8-9C71-9F241C5DC6EC}"/>
                </c:ext>
              </c:extLst>
            </c:dLbl>
            <c:dLbl>
              <c:idx val="15"/>
              <c:layout>
                <c:manualLayout>
                  <c:x val="7.5078180263887864E-3"/>
                  <c:y val="-4.5741757027844751E-4"/>
                </c:manualLayout>
              </c:layout>
              <c:tx>
                <c:strRef>
                  <c:f>Slide49_Datenblatt!$J$77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{A489E6E3-1302-48F2-A5F4-D95D6AA1F50C}</c15:txfldGUID>
                      <c15:f>Slide49_Datenblatt!$J$77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2F-A71B-4EF8-9C71-9F241C5DC6EC}"/>
                </c:ext>
              </c:extLst>
            </c:dLbl>
            <c:dLbl>
              <c:idx val="16"/>
              <c:layout>
                <c:manualLayout>
                  <c:x val="6.4022330195197654E-3"/>
                  <c:y val="-4.5741757027844751E-4"/>
                </c:manualLayout>
              </c:layout>
              <c:tx>
                <c:strRef>
                  <c:f>Slide49_Datenblatt!$J$78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{830370F5-B4B9-4AFA-8E69-CC21A9A9834C}</c15:txfldGUID>
                      <c15:f>Slide49_Datenblatt!$J$78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0-A71B-4EF8-9C71-9F241C5DC6EC}"/>
                </c:ext>
              </c:extLst>
            </c:dLbl>
            <c:dLbl>
              <c:idx val="17"/>
              <c:delete val="1"/>
              <c:extLst>
                <c:ext xmlns:c15="http://schemas.microsoft.com/office/drawing/2012/chart" uri="{CE6537A1-D6FC-4f65-9D91-7224C49458BB}"/>
                <c:ext xmlns:c16="http://schemas.microsoft.com/office/drawing/2014/chart" uri="{C3380CC4-5D6E-409C-BE32-E72D297353CC}">
                  <c16:uniqueId val="{00000031-A71B-4EF8-9C71-9F241C5DC6EC}"/>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Slide49_Datenblatt!$G$61:$G$78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Slide49_Datenblatt!$H$61:$H$78</c:f>
              <c:numCache>
                <c:formatCode>0.00</c:formatCode>
                <c:ptCount val="18"/>
                <c:pt idx="1">
                  <c:v>-177486.35</c:v>
                </c:pt>
                <c:pt idx="2">
                  <c:v>-177486.35</c:v>
                </c:pt>
                <c:pt idx="3">
                  <c:v>-177486.35</c:v>
                </c:pt>
                <c:pt idx="4">
                  <c:v>-177486.35</c:v>
                </c:pt>
                <c:pt idx="5">
                  <c:v>-177486.35</c:v>
                </c:pt>
                <c:pt idx="6">
                  <c:v>-177486.35</c:v>
                </c:pt>
                <c:pt idx="7">
                  <c:v>-177486.35</c:v>
                </c:pt>
                <c:pt idx="8">
                  <c:v>-177486.35</c:v>
                </c:pt>
                <c:pt idx="9">
                  <c:v>-177486.35</c:v>
                </c:pt>
                <c:pt idx="10">
                  <c:v>-177486.35</c:v>
                </c:pt>
                <c:pt idx="11">
                  <c:v>-177486.35</c:v>
                </c:pt>
                <c:pt idx="12">
                  <c:v>-177486.35</c:v>
                </c:pt>
                <c:pt idx="13">
                  <c:v>-177486.35</c:v>
                </c:pt>
                <c:pt idx="14">
                  <c:v>-177486.35</c:v>
                </c:pt>
                <c:pt idx="15">
                  <c:v>-177486.35</c:v>
                </c:pt>
                <c:pt idx="16">
                  <c:v>-177486.35</c:v>
                </c:pt>
                <c:pt idx="17">
                  <c:v>-177486.35</c:v>
                </c:pt>
              </c:numCache>
            </c:numRef>
          </c:yVal>
          <c:smooth val="0"/>
          <c:extLst>
            <c:ext xmlns:c16="http://schemas.microsoft.com/office/drawing/2014/chart" uri="{C3380CC4-5D6E-409C-BE32-E72D297353CC}">
              <c16:uniqueId val="{00000032-A71B-4EF8-9C71-9F241C5DC6EC}"/>
            </c:ext>
          </c:extLst>
        </c:ser>
        <c:ser>
          <c:idx val="9"/>
          <c:order val="6"/>
          <c:tx>
            <c:v>Achse</c:v>
          </c:tx>
          <c:spPr>
            <a:ln w="38100">
              <a:solidFill>
                <a:srgbClr val="000000"/>
              </a:solidFill>
              <a:prstDash val="solid"/>
            </a:ln>
          </c:spPr>
          <c:marker>
            <c:symbol val="none"/>
          </c:marker>
          <c:xVal>
            <c:numRef>
              <c:f>Slide49_Datenblatt!$L$61:$L$67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Slide49_Datenblatt!$M$61:$M$67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3-A71B-4EF8-9C71-9F241C5DC6EC}"/>
            </c:ext>
          </c:extLst>
        </c:ser>
        <c:ser>
          <c:idx val="11"/>
          <c:order val="7"/>
          <c:tx>
            <c:v>rubrik</c:v>
          </c:tx>
          <c:spPr>
            <a:ln w="28575">
              <a:noFill/>
            </a:ln>
          </c:spPr>
          <c:marker>
            <c:symbol val="none"/>
          </c:marker>
          <c:dLbls>
            <c:dLbl>
              <c:idx val="0"/>
              <c:layout>
                <c:manualLayout>
                  <c:x val="7.9691703469428402E-3"/>
                  <c:y val="-5.6199793207667237E-3"/>
                </c:manualLayout>
              </c:layout>
              <c:tx>
                <c:strRef>
                  <c:f>Slide49_Datenblatt!$A$4</c:f>
                  <c:strCache>
                    <c:ptCount val="1"/>
                    <c:pt idx="0">
                      <c:v>Quote der flüssigen Mittel in %</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{F20086DD-DBEF-4DD7-A03A-A631D0768CDA}</c15:txfldGUID>
                      <c15:f>Slide49_Datenblatt!$A$4</c15:f>
                      <c15:dlblFieldTableCache>
                        <c:ptCount val="1"/>
                        <c:pt idx="0">
                          <c:v>Quote der flüssigen Mittel in %</c:v>
                        </c:pt>
                      </c15:dlblFieldTableCache>
                    </c15:dlblFTEntry>
                  </c15:dlblFieldTable>
                  <c15:showDataLabelsRange val="0"/>
                </c:ext>
                <c:ext xmlns:c16="http://schemas.microsoft.com/office/drawing/2014/chart" uri="{C3380CC4-5D6E-409C-BE32-E72D297353CC}">
                  <c16:uniqueId val="{00000034-A71B-4EF8-9C71-9F241C5DC6EC}"/>
                </c:ext>
              </c:extLst>
            </c:dLbl>
            <c:dLbl>
              <c:idx val="1"/>
              <c:delete val="1"/>
              <c:extLst>
                <c:ext xmlns:c15="http://schemas.microsoft.com/office/drawing/2012/chart" uri="{CE6537A1-D6FC-4f65-9D91-7224C49458BB}"/>
                <c:ext xmlns:c16="http://schemas.microsoft.com/office/drawing/2014/chart" uri="{C3380CC4-5D6E-409C-BE32-E72D297353CC}">
                  <c16:uniqueId val="{00000035-A71B-4EF8-9C71-9F241C5DC6EC}"/>
                </c:ext>
              </c:extLst>
            </c:dLbl>
            <c:dLbl>
              <c:idx val="2"/>
              <c:delete val="1"/>
              <c:extLst>
                <c:ext xmlns:c15="http://schemas.microsoft.com/office/drawing/2012/chart" uri="{CE6537A1-D6FC-4f65-9D91-7224C49458BB}"/>
                <c:ext xmlns:c16="http://schemas.microsoft.com/office/drawing/2014/chart" uri="{C3380CC4-5D6E-409C-BE32-E72D297353CC}">
                  <c16:uniqueId val="{00000036-A71B-4EF8-9C71-9F241C5DC6EC}"/>
                </c:ext>
              </c:extLst>
            </c:dLbl>
            <c:dLbl>
              <c:idx val="3"/>
              <c:delete val="1"/>
              <c:extLst>
                <c:ext xmlns:c15="http://schemas.microsoft.com/office/drawing/2012/chart" uri="{CE6537A1-D6FC-4f65-9D91-7224C49458BB}"/>
                <c:ext xmlns:c16="http://schemas.microsoft.com/office/drawing/2014/chart" uri="{C3380CC4-5D6E-409C-BE32-E72D297353CC}">
                  <c16:uniqueId val="{00000037-A71B-4EF8-9C71-9F241C5DC6EC}"/>
                </c:ext>
              </c:extLst>
            </c:dLbl>
            <c:dLbl>
              <c:idx val="4"/>
              <c:delete val="1"/>
              <c:extLst>
                <c:ext xmlns:c15="http://schemas.microsoft.com/office/drawing/2012/chart" uri="{CE6537A1-D6FC-4f65-9D91-7224C49458BB}"/>
                <c:ext xmlns:c16="http://schemas.microsoft.com/office/drawing/2014/chart" uri="{C3380CC4-5D6E-409C-BE32-E72D297353CC}">
                  <c16:uniqueId val="{00000038-A71B-4EF8-9C71-9F241C5DC6EC}"/>
                </c:ext>
              </c:extLst>
            </c:dLbl>
            <c:dLbl>
              <c:idx val="5"/>
              <c:delete val="1"/>
              <c:extLst>
                <c:ext xmlns:c15="http://schemas.microsoft.com/office/drawing/2012/chart" uri="{CE6537A1-D6FC-4f65-9D91-7224C49458BB}"/>
                <c:ext xmlns:c16="http://schemas.microsoft.com/office/drawing/2014/chart" uri="{C3380CC4-5D6E-409C-BE32-E72D297353CC}">
                  <c16:uniqueId val="{00000039-A71B-4EF8-9C71-9F241C5DC6EC}"/>
                </c:ext>
              </c:extLst>
            </c:dLbl>
            <c:dLbl>
              <c:idx val="6"/>
              <c:layout>
                <c:manualLayout>
                  <c:x val="1.0744057617147508E-2"/>
                  <c:y val="-5.6199793207667237E-3"/>
                </c:manualLayout>
              </c:layout>
              <c:tx>
                <c:strRef>
                  <c:f>Slide49_Datenblatt!$A$5</c:f>
                  <c:strCache>
                    <c:ptCount val="1"/>
                    <c:pt idx="0">
                      <c:v>Flüssige Mittel (ratingorientiert)</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{49521C6B-BA2A-4F1B-B6F0-5A5EB794AFF8}</c15:txfldGUID>
                      <c15:f>Slide49_Datenblatt!$A$5</c15:f>
                      <c15:dlblFieldTableCache>
                        <c:ptCount val="1"/>
                        <c:pt idx="0">
                          <c:v>Flüssige Mittel (ratingorientiert)</c:v>
                        </c:pt>
                      </c15:dlblFieldTableCache>
                    </c15:dlblFTEntry>
                  </c15:dlblFieldTable>
                  <c15:showDataLabelsRange val="0"/>
                </c:ext>
                <c:ext xmlns:c16="http://schemas.microsoft.com/office/drawing/2014/chart" uri="{C3380CC4-5D6E-409C-BE32-E72D297353CC}">
                  <c16:uniqueId val="{0000003A-A71B-4EF8-9C71-9F241C5DC6EC}"/>
                </c:ext>
              </c:extLst>
            </c:dLbl>
            <c:dLbl>
              <c:idx val="7"/>
              <c:delete val="1"/>
              <c:extLst>
                <c:ext xmlns:c15="http://schemas.microsoft.com/office/drawing/2012/chart" uri="{CE6537A1-D6FC-4f65-9D91-7224C49458BB}"/>
                <c:ext xmlns:c16="http://schemas.microsoft.com/office/drawing/2014/chart" uri="{C3380CC4-5D6E-409C-BE32-E72D297353CC}">
                  <c16:uniqueId val="{0000003B-A71B-4EF8-9C71-9F241C5DC6EC}"/>
                </c:ext>
              </c:extLst>
            </c:dLbl>
            <c:dLbl>
              <c:idx val="8"/>
              <c:delete val="1"/>
              <c:extLst>
                <c:ext xmlns:c15="http://schemas.microsoft.com/office/drawing/2012/chart" uri="{CE6537A1-D6FC-4f65-9D91-7224C49458BB}"/>
                <c:ext xmlns:c16="http://schemas.microsoft.com/office/drawing/2014/chart" uri="{C3380CC4-5D6E-409C-BE32-E72D297353CC}">
                  <c16:uniqueId val="{0000003C-A71B-4EF8-9C71-9F241C5DC6EC}"/>
                </c:ext>
              </c:extLst>
            </c:dLbl>
            <c:dLbl>
              <c:idx val="9"/>
              <c:delete val="1"/>
              <c:extLst>
                <c:ext xmlns:c15="http://schemas.microsoft.com/office/drawing/2012/chart" uri="{CE6537A1-D6FC-4f65-9D91-7224C49458BB}"/>
                <c:ext xmlns:c16="http://schemas.microsoft.com/office/drawing/2014/chart" uri="{C3380CC4-5D6E-409C-BE32-E72D297353CC}">
                  <c16:uniqueId val="{0000003D-A71B-4EF8-9C71-9F241C5DC6EC}"/>
                </c:ext>
              </c:extLst>
            </c:dLbl>
            <c:dLbl>
              <c:idx val="10"/>
              <c:delete val="1"/>
              <c:extLst>
                <c:ext xmlns:c15="http://schemas.microsoft.com/office/drawing/2012/chart" uri="{CE6537A1-D6FC-4f65-9D91-7224C49458BB}"/>
                <c:ext xmlns:c16="http://schemas.microsoft.com/office/drawing/2014/chart" uri="{C3380CC4-5D6E-409C-BE32-E72D297353CC}">
                  <c16:uniqueId val="{0000003E-A71B-4EF8-9C71-9F241C5DC6EC}"/>
                </c:ext>
              </c:extLst>
            </c:dLbl>
            <c:dLbl>
              <c:idx val="11"/>
              <c:delete val="1"/>
              <c:extLst>
                <c:ext xmlns:c15="http://schemas.microsoft.com/office/drawing/2012/chart" uri="{CE6537A1-D6FC-4f65-9D91-7224C49458BB}"/>
                <c:ext xmlns:c16="http://schemas.microsoft.com/office/drawing/2014/chart" uri="{C3380CC4-5D6E-409C-BE32-E72D297353CC}">
                  <c16:uniqueId val="{0000003F-A71B-4EF8-9C71-9F241C5DC6EC}"/>
                </c:ext>
              </c:extLst>
            </c:dLbl>
            <c:dLbl>
              <c:idx val="12"/>
              <c:delete val="1"/>
              <c:extLst>
                <c:ext xmlns:c15="http://schemas.microsoft.com/office/drawing/2012/chart" uri="{CE6537A1-D6FC-4f65-9D91-7224C49458BB}"/>
                <c:ext xmlns:c16="http://schemas.microsoft.com/office/drawing/2014/chart" uri="{C3380CC4-5D6E-409C-BE32-E72D297353CC}">
                  <c16:uniqueId val="{00000040-A71B-4EF8-9C71-9F241C5DC6EC}"/>
                </c:ext>
              </c:extLst>
            </c:dLbl>
            <c:dLbl>
              <c:idx val="13"/>
              <c:tx>
                <c:strRef>
                  <c:f>Slide49_Datenblatt!$A$6</c:f>
                  <c:strCache>
                    <c:ptCount val="1"/>
                    <c:pt idx="0">
                      <c:v>Bilanzsumme (ratingorientiert)</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{3A1C2233-A05F-4F83-A473-CAB90CA6B50E}</c15:txfldGUID>
                      <c15:f>Slide49_Datenblatt!$A$6</c15:f>
                      <c15:dlblFieldTableCache>
                        <c:ptCount val="1"/>
                        <c:pt idx="0">
                          <c:v>Bilanzsumme (ratingorientiert)</c:v>
                        </c:pt>
                      </c15:dlblFieldTableCache>
                    </c15:dlblFTEntry>
                  </c15:dlblFieldTable>
                  <c15:showDataLabelsRange val="0"/>
                </c:ext>
                <c:ext xmlns:c16="http://schemas.microsoft.com/office/drawing/2014/chart" uri="{C3380CC4-5D6E-409C-BE32-E72D297353CC}">
                  <c16:uniqueId val="{00000041-A71B-4EF8-9C71-9F241C5DC6EC}"/>
                </c:ext>
              </c:extLst>
            </c:dLbl>
            <c:dLbl>
              <c:idx val="14"/>
              <c:delete val="1"/>
              <c:extLst>
                <c:ext xmlns:c15="http://schemas.microsoft.com/office/drawing/2012/chart" uri="{CE6537A1-D6FC-4f65-9D91-7224C49458BB}"/>
                <c:ext xmlns:c16="http://schemas.microsoft.com/office/drawing/2014/chart" uri="{C3380CC4-5D6E-409C-BE32-E72D297353CC}">
                  <c16:uniqueId val="{00000042-A71B-4EF8-9C71-9F241C5DC6EC}"/>
                </c:ext>
              </c:extLst>
            </c:dLbl>
            <c:dLbl>
              <c:idx val="15"/>
              <c:delete val="1"/>
              <c:extLst>
                <c:ext xmlns:c15="http://schemas.microsoft.com/office/drawing/2012/chart" uri="{CE6537A1-D6FC-4f65-9D91-7224C49458BB}"/>
                <c:ext xmlns:c16="http://schemas.microsoft.com/office/drawing/2014/chart" uri="{C3380CC4-5D6E-409C-BE32-E72D297353CC}">
                  <c16:uniqueId val="{00000043-A71B-4EF8-9C71-9F241C5DC6EC}"/>
                </c:ext>
              </c:extLst>
            </c:dLbl>
            <c:dLbl>
              <c:idx val="16"/>
              <c:delete val="1"/>
              <c:extLst>
                <c:ext xmlns:c15="http://schemas.microsoft.com/office/drawing/2012/chart" uri="{CE6537A1-D6FC-4f65-9D91-7224C49458BB}"/>
                <c:ext xmlns:c16="http://schemas.microsoft.com/office/drawing/2014/chart" uri="{C3380CC4-5D6E-409C-BE32-E72D297353CC}">
                  <c16:uniqueId val="{00000044-A71B-4EF8-9C71-9F241C5DC6EC}"/>
                </c:ext>
              </c:extLst>
            </c:dLbl>
            <c:dLbl>
              <c:idx val="17"/>
              <c:delete val="1"/>
              <c:extLst>
                <c:ext xmlns:c15="http://schemas.microsoft.com/office/drawing/2012/chart" uri="{CE6537A1-D6FC-4f65-9D91-7224C49458BB}"/>
                <c:ext xmlns:c16="http://schemas.microsoft.com/office/drawing/2014/chart" uri="{C3380CC4-5D6E-409C-BE32-E72D297353CC}">
                  <c16:uniqueId val="{00000045-A71B-4EF8-9C71-9F241C5DC6EC}"/>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Slide49_Datenblatt!$O$61:$O$78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Slide49_Datenblatt!$P$61:$P$78</c:f>
              <c:numCache>
                <c:formatCode>#,##0</c:formatCode>
                <c:ptCount val="18"/>
                <c:pt idx="0">
                  <c:v>-887431.75</c:v>
                </c:pt>
                <c:pt idx="1">
                  <c:v>-887431.75</c:v>
                </c:pt>
                <c:pt idx="2">
                  <c:v>-887431.75</c:v>
                </c:pt>
                <c:pt idx="3">
                  <c:v>-887431.75</c:v>
                </c:pt>
                <c:pt idx="4">
                  <c:v>-887431.75</c:v>
                </c:pt>
                <c:pt idx="5">
                  <c:v>-887431.75</c:v>
                </c:pt>
                <c:pt idx="6">
                  <c:v>-887431.75</c:v>
                </c:pt>
                <c:pt idx="7">
                  <c:v>-887431.75</c:v>
                </c:pt>
                <c:pt idx="8">
                  <c:v>-887431.75</c:v>
                </c:pt>
                <c:pt idx="9">
                  <c:v>-887431.75</c:v>
                </c:pt>
                <c:pt idx="10">
                  <c:v>-887431.75</c:v>
                </c:pt>
                <c:pt idx="11">
                  <c:v>-887431.75</c:v>
                </c:pt>
                <c:pt idx="12">
                  <c:v>-887431.75</c:v>
                </c:pt>
                <c:pt idx="13">
                  <c:v>-887431.75</c:v>
                </c:pt>
                <c:pt idx="14">
                  <c:v>-887431.75</c:v>
                </c:pt>
                <c:pt idx="15">
                  <c:v>-887431.75</c:v>
                </c:pt>
                <c:pt idx="16">
                  <c:v>-887431.75</c:v>
                </c:pt>
                <c:pt idx="17">
                  <c:v>-887431.75</c:v>
                </c:pt>
              </c:numCache>
            </c:numRef>
          </c:yVal>
          <c:smooth val="0"/>
          <c:extLst>
            <c:ext xmlns:c16="http://schemas.microsoft.com/office/drawing/2014/chart" uri="{C3380CC4-5D6E-409C-BE32-E72D297353CC}">
              <c16:uniqueId val="{00000046-A71B-4EF8-9C71-9F241C5DC6EC}"/>
            </c:ext>
          </c:extLst>
        </c:ser>
        <c:dLbls>
          <c:showLegendKey val="0"/>
          <c:showVal val="0"/>
          <c:showCatName val="0"/>
          <c:showSerName val="0"/>
          <c:showPercent val="0"/>
          <c:showBubbleSize val="0"/>
        </c:dLbls>
        <c:axId val="328198784"/>
        <c:axId val="328216960"/>
      </c:scatterChart>
      <c:catAx>
        <c:axId val="328179072"/>
        <c:scaling>
          <c:orientation val="minMax"/>
        </c:scaling>
        <c:delete val="1"/>
        <c:axPos val="b"/>
        <c:numFmt formatCode="General" sourceLinked="0"/>
        <c:majorTickMark val="out"/>
        <c:minorTickMark val="none"/>
        <c:tickLblPos val="nextTo"/>
        <c:crossAx val="328197248"/>
        <c:crosses val="autoZero"/>
        <c:auto val="0"/>
        <c:lblAlgn val="ctr"/>
        <c:lblOffset val="100"/>
        <c:noMultiLvlLbl val="0"/>
      </c:catAx>
      <c:valAx>
        <c:axId val="328197248"/>
        <c:scaling>
          <c:orientation val="minMax"/>
        </c:scaling>
        <c:delete val="1"/>
        <c:axPos val="l"/>
        <c:numFmt formatCode="General" sourceLinked="1"/>
        <c:majorTickMark val="out"/>
        <c:minorTickMark val="none"/>
        <c:tickLblPos val="nextTo"/>
        <c:crossAx val="328179072"/>
        <c:crosses val="autoZero"/>
        <c:crossBetween val="between"/>
      </c:valAx>
      <c:catAx>
        <c:axId val="328198784"/>
        <c:scaling>
          <c:orientation val="minMax"/>
        </c:scaling>
        <c:delete val="1"/>
        <c:axPos val="b"/>
        <c:majorTickMark val="out"/>
        <c:minorTickMark val="none"/>
        <c:tickLblPos val="nextTo"/>
        <c:crossAx val="328216960"/>
        <c:crosses val="autoZero"/>
        <c:auto val="1"/>
        <c:lblAlgn val="ctr"/>
        <c:lblOffset val="100"/>
        <c:noMultiLvlLbl val="0"/>
      </c:catAx>
      <c:valAx>
        <c:axId val="328216960"/>
        <c:scaling>
          <c:orientation val="minMax"/>
        </c:scaling>
        <c:delete val="1"/>
        <c:axPos val="r"/>
        <c:numFmt formatCode="General" sourceLinked="1"/>
        <c:majorTickMark val="out"/>
        <c:minorTickMark val="none"/>
        <c:tickLblPos val="nextTo"/>
        <c:crossAx val="328198784"/>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5613486270420578E-3"/>
          <c:y val="8.9786756453423128E-3"/>
          <c:w val="0.9944386654092926"/>
          <c:h val="0.99102127159478204"/>
        </c:manualLayout>
      </c:layout>
      <c:barChart>
        <c:barDir val="col"/>
        <c:grouping val="stacked"/>
        <c:varyColors val="0"/>
        <c:ser>
          <c:idx val="0"/>
          <c:order val="0"/>
          <c:tx>
            <c:strRef>
              <c:f>Slide6_Datenblatt!$A$83</c:f>
              <c:strCache>
                <c:ptCount val="1"/>
                <c:pt idx="0">
                  <c:v>weiss</c:v>
                </c:pt>
              </c:strCache>
            </c:strRef>
          </c:tx>
          <c:spPr>
            <a:noFill/>
            <a:ln w="25400">
              <a:noFill/>
            </a:ln>
          </c:spPr>
          <c:invertIfNegative val="0"/>
          <c:cat>
            <c:strRef>
              <c:f>Slide6_Datenblatt!$B$54:$J$54</c:f>
              <c:strCache>
                <c:ptCount val="9"/>
                <c:pt idx="0">
                  <c:v>Umsatz
</c:v>
                </c:pt>
                <c:pt idx="1">
                  <c:v>Übrige
Leistungen</c:v>
                </c:pt>
                <c:pt idx="2">
                  <c:v>Material
</c:v>
                </c:pt>
                <c:pt idx="3">
                  <c:v>Personal
</c:v>
                </c:pt>
                <c:pt idx="4">
                  <c:v>Abschrei-
bungen</c:v>
                </c:pt>
                <c:pt idx="5">
                  <c:v>Rest-
aufwand</c:v>
                </c:pt>
                <c:pt idx="6">
                  <c:v>Finanz-
erfolg</c:v>
                </c:pt>
                <c:pt idx="7">
                  <c:v>A.o.
Erfolg</c:v>
                </c:pt>
                <c:pt idx="8">
                  <c:v>EBIT*
</c:v>
                </c:pt>
              </c:strCache>
            </c:strRef>
          </c:cat>
          <c:val>
            <c:numRef>
              <c:f>Slide6_Datenblatt!$B$83:$J$83</c:f>
              <c:numCache>
                <c:formatCode>#,##0</c:formatCode>
                <c:ptCount val="9"/>
                <c:pt idx="0">
                  <c:v>23001.21</c:v>
                </c:pt>
                <c:pt idx="1">
                  <c:v>2321985.21</c:v>
                </c:pt>
                <c:pt idx="2">
                  <c:v>1289537.21</c:v>
                </c:pt>
                <c:pt idx="3">
                  <c:v>536815.21</c:v>
                </c:pt>
                <c:pt idx="4">
                  <c:v>497296.21</c:v>
                </c:pt>
                <c:pt idx="5">
                  <c:v>222910.21</c:v>
                </c:pt>
                <c:pt idx="6">
                  <c:v>222910.21</c:v>
                </c:pt>
                <c:pt idx="7">
                  <c:v>230510.21</c:v>
                </c:pt>
              </c:numCache>
            </c:numRef>
          </c:val>
          <c:extLst>
            <c:ext xmlns:c16="http://schemas.microsoft.com/office/drawing/2014/chart" uri="{C3380CC4-5D6E-409C-BE32-E72D297353CC}">
              <c16:uniqueId val="{00000000-1A49-4090-9FBC-5B608BB5AE2E}"/>
            </c:ext>
          </c:extLst>
        </c:ser>
        <c:ser>
          <c:idx val="1"/>
          <c:order val="1"/>
          <c:tx>
            <c:strRef>
              <c:f>Slide6_Datenblatt!$A$79</c:f>
              <c:strCache>
                <c:ptCount val="1"/>
                <c:pt idx="0">
                  <c:v>Anf. u. Ende grün</c:v>
                </c:pt>
              </c:strCache>
            </c:strRef>
          </c:tx>
          <c:spPr>
            <a:solidFill>
              <a:srgbClr val="00FF00"/>
            </a:solidFill>
            <a:ln w="25400">
              <a:noFill/>
            </a:ln>
          </c:spPr>
          <c:invertIfNegative val="0"/>
          <c:cat>
            <c:strRef>
              <c:f>Slide6_Datenblatt!$B$54:$J$54</c:f>
              <c:strCache>
                <c:ptCount val="9"/>
                <c:pt idx="0">
                  <c:v>Umsatz
</c:v>
                </c:pt>
                <c:pt idx="1">
                  <c:v>Übrige
Leistungen</c:v>
                </c:pt>
                <c:pt idx="2">
                  <c:v>Material
</c:v>
                </c:pt>
                <c:pt idx="3">
                  <c:v>Personal
</c:v>
                </c:pt>
                <c:pt idx="4">
                  <c:v>Abschrei-
bungen</c:v>
                </c:pt>
                <c:pt idx="5">
                  <c:v>Rest-
aufwand</c:v>
                </c:pt>
                <c:pt idx="6">
                  <c:v>Finanz-
erfolg</c:v>
                </c:pt>
                <c:pt idx="7">
                  <c:v>A.o.
Erfolg</c:v>
                </c:pt>
                <c:pt idx="8">
                  <c:v>EBIT*
</c:v>
                </c:pt>
              </c:strCache>
            </c:strRef>
          </c:cat>
          <c:val>
            <c:numRef>
              <c:f>Slide6_Datenblatt!$B$79:$J$79</c:f>
              <c:numCache>
                <c:formatCode>General</c:formatCode>
                <c:ptCount val="9"/>
                <c:pt idx="8" formatCode="#,##0">
                  <c:v>233919.21</c:v>
                </c:pt>
              </c:numCache>
            </c:numRef>
          </c:val>
          <c:extLst>
            <c:ext xmlns:c16="http://schemas.microsoft.com/office/drawing/2014/chart" uri="{C3380CC4-5D6E-409C-BE32-E72D297353CC}">
              <c16:uniqueId val="{00000001-1A49-4090-9FBC-5B608BB5AE2E}"/>
            </c:ext>
          </c:extLst>
        </c:ser>
        <c:ser>
          <c:idx val="3"/>
          <c:order val="2"/>
          <c:tx>
            <c:strRef>
              <c:f>Slide6_Datenblatt!$A$81</c:f>
              <c:strCache>
                <c:ptCount val="1"/>
                <c:pt idx="0">
                  <c:v>steigt, &gt; 0</c:v>
                </c:pt>
              </c:strCache>
            </c:strRef>
          </c:tx>
          <c:spPr>
            <a:solidFill>
              <a:srgbClr val="8080FF"/>
            </a:solidFill>
            <a:ln w="25400">
              <a:noFill/>
            </a:ln>
          </c:spPr>
          <c:invertIfNegative val="0"/>
          <c:cat>
            <c:strRef>
              <c:f>Slide6_Datenblatt!$B$54:$J$54</c:f>
              <c:strCache>
                <c:ptCount val="9"/>
                <c:pt idx="0">
                  <c:v>Umsatz
</c:v>
                </c:pt>
                <c:pt idx="1">
                  <c:v>Übrige
Leistungen</c:v>
                </c:pt>
                <c:pt idx="2">
                  <c:v>Material
</c:v>
                </c:pt>
                <c:pt idx="3">
                  <c:v>Personal
</c:v>
                </c:pt>
                <c:pt idx="4">
                  <c:v>Abschrei-
bungen</c:v>
                </c:pt>
                <c:pt idx="5">
                  <c:v>Rest-
aufwand</c:v>
                </c:pt>
                <c:pt idx="6">
                  <c:v>Finanz-
erfolg</c:v>
                </c:pt>
                <c:pt idx="7">
                  <c:v>A.o.
Erfolg</c:v>
                </c:pt>
                <c:pt idx="8">
                  <c:v>EBIT*
</c:v>
                </c:pt>
              </c:strCache>
            </c:strRef>
          </c:cat>
          <c:val>
            <c:numRef>
              <c:f>Slide6_Datenblatt!$B$81:$J$81</c:f>
              <c:numCache>
                <c:formatCode>#,##0</c:formatCode>
                <c:ptCount val="9"/>
                <c:pt idx="0">
                  <c:v>2298984</c:v>
                </c:pt>
                <c:pt idx="1">
                  <c:v>23001.21</c:v>
                </c:pt>
                <c:pt idx="2">
                  <c:v>0</c:v>
                </c:pt>
                <c:pt idx="3">
                  <c:v>0</c:v>
                </c:pt>
                <c:pt idx="4">
                  <c:v>0</c:v>
                </c:pt>
                <c:pt idx="5">
                  <c:v>0</c:v>
                </c:pt>
                <c:pt idx="6">
                  <c:v>23001.21</c:v>
                </c:pt>
                <c:pt idx="7">
                  <c:v>23001.21</c:v>
                </c:pt>
              </c:numCache>
            </c:numRef>
          </c:val>
          <c:extLst>
            <c:ext xmlns:c16="http://schemas.microsoft.com/office/drawing/2014/chart" uri="{C3380CC4-5D6E-409C-BE32-E72D297353CC}">
              <c16:uniqueId val="{00000002-1A49-4090-9FBC-5B608BB5AE2E}"/>
            </c:ext>
          </c:extLst>
        </c:ser>
        <c:ser>
          <c:idx val="4"/>
          <c:order val="3"/>
          <c:tx>
            <c:strRef>
              <c:f>Slide6_Datenblatt!$A$82</c:f>
              <c:strCache>
                <c:ptCount val="1"/>
                <c:pt idx="0">
                  <c:v>fällt, &gt; 0</c:v>
                </c:pt>
              </c:strCache>
            </c:strRef>
          </c:tx>
          <c:spPr>
            <a:solidFill>
              <a:srgbClr val="8080FF"/>
            </a:solidFill>
            <a:ln w="25400">
              <a:noFill/>
            </a:ln>
          </c:spPr>
          <c:invertIfNegative val="0"/>
          <c:cat>
            <c:strRef>
              <c:f>Slide6_Datenblatt!$B$54:$J$54</c:f>
              <c:strCache>
                <c:ptCount val="9"/>
                <c:pt idx="0">
                  <c:v>Umsatz
</c:v>
                </c:pt>
                <c:pt idx="1">
                  <c:v>Übrige
Leistungen</c:v>
                </c:pt>
                <c:pt idx="2">
                  <c:v>Material
</c:v>
                </c:pt>
                <c:pt idx="3">
                  <c:v>Personal
</c:v>
                </c:pt>
                <c:pt idx="4">
                  <c:v>Abschrei-
bungen</c:v>
                </c:pt>
                <c:pt idx="5">
                  <c:v>Rest-
aufwand</c:v>
                </c:pt>
                <c:pt idx="6">
                  <c:v>Finanz-
erfolg</c:v>
                </c:pt>
                <c:pt idx="7">
                  <c:v>A.o.
Erfolg</c:v>
                </c:pt>
                <c:pt idx="8">
                  <c:v>EBIT*
</c:v>
                </c:pt>
              </c:strCache>
            </c:strRef>
          </c:cat>
          <c:val>
            <c:numRef>
              <c:f>Slide6_Datenblatt!$B$82:$J$82</c:f>
              <c:numCache>
                <c:formatCode>#,##0</c:formatCode>
                <c:ptCount val="9"/>
                <c:pt idx="1">
                  <c:v>0</c:v>
                </c:pt>
                <c:pt idx="2">
                  <c:v>1033585</c:v>
                </c:pt>
                <c:pt idx="3">
                  <c:v>752722</c:v>
                </c:pt>
                <c:pt idx="4">
                  <c:v>39519</c:v>
                </c:pt>
                <c:pt idx="5">
                  <c:v>274386</c:v>
                </c:pt>
                <c:pt idx="6">
                  <c:v>0</c:v>
                </c:pt>
                <c:pt idx="7">
                  <c:v>0</c:v>
                </c:pt>
              </c:numCache>
            </c:numRef>
          </c:val>
          <c:extLst>
            <c:ext xmlns:c16="http://schemas.microsoft.com/office/drawing/2014/chart" uri="{C3380CC4-5D6E-409C-BE32-E72D297353CC}">
              <c16:uniqueId val="{00000003-1A49-4090-9FBC-5B608BB5AE2E}"/>
            </c:ext>
          </c:extLst>
        </c:ser>
        <c:ser>
          <c:idx val="5"/>
          <c:order val="4"/>
          <c:tx>
            <c:strRef>
              <c:f>Slide6_Datenblatt!$A$85</c:f>
              <c:strCache>
                <c:ptCount val="1"/>
                <c:pt idx="0">
                  <c:v>fällt, &lt; 0</c:v>
                </c:pt>
              </c:strCache>
            </c:strRef>
          </c:tx>
          <c:spPr>
            <a:solidFill>
              <a:srgbClr val="8080FF"/>
            </a:solidFill>
            <a:ln w="25400">
              <a:noFill/>
            </a:ln>
          </c:spPr>
          <c:invertIfNegative val="0"/>
          <c:cat>
            <c:strRef>
              <c:f>Slide6_Datenblatt!$B$54:$J$54</c:f>
              <c:strCache>
                <c:ptCount val="9"/>
                <c:pt idx="0">
                  <c:v>Umsatz
</c:v>
                </c:pt>
                <c:pt idx="1">
                  <c:v>Übrige
Leistungen</c:v>
                </c:pt>
                <c:pt idx="2">
                  <c:v>Material
</c:v>
                </c:pt>
                <c:pt idx="3">
                  <c:v>Personal
</c:v>
                </c:pt>
                <c:pt idx="4">
                  <c:v>Abschrei-
bungen</c:v>
                </c:pt>
                <c:pt idx="5">
                  <c:v>Rest-
aufwand</c:v>
                </c:pt>
                <c:pt idx="6">
                  <c:v>Finanz-
erfolg</c:v>
                </c:pt>
                <c:pt idx="7">
                  <c:v>A.o.
Erfolg</c:v>
                </c:pt>
                <c:pt idx="8">
                  <c:v>EBIT*
</c:v>
                </c:pt>
              </c:strCache>
            </c:strRef>
          </c:cat>
          <c:val>
            <c:numRef>
              <c:f>Slide6_Datenblatt!$B$85:$J$85</c:f>
              <c:numCache>
                <c:formatCode>#,##0</c:formatCode>
                <c:ptCount val="9"/>
                <c:pt idx="0">
                  <c:v>0</c:v>
                </c:pt>
                <c:pt idx="1">
                  <c:v>0</c:v>
                </c:pt>
                <c:pt idx="2">
                  <c:v>0</c:v>
                </c:pt>
                <c:pt idx="3">
                  <c:v>0</c:v>
                </c:pt>
                <c:pt idx="4">
                  <c:v>0</c:v>
                </c:pt>
                <c:pt idx="5">
                  <c:v>0</c:v>
                </c:pt>
                <c:pt idx="6">
                  <c:v>0</c:v>
                </c:pt>
                <c:pt idx="7">
                  <c:v>0</c:v>
                </c:pt>
              </c:numCache>
            </c:numRef>
          </c:val>
          <c:extLst>
            <c:ext xmlns:c16="http://schemas.microsoft.com/office/drawing/2014/chart" uri="{C3380CC4-5D6E-409C-BE32-E72D297353CC}">
              <c16:uniqueId val="{00000004-1A49-4090-9FBC-5B608BB5AE2E}"/>
            </c:ext>
          </c:extLst>
        </c:ser>
        <c:ser>
          <c:idx val="2"/>
          <c:order val="5"/>
          <c:tx>
            <c:strRef>
              <c:f>Slide6_Datenblatt!$A$84</c:f>
              <c:strCache>
                <c:ptCount val="1"/>
                <c:pt idx="0">
                  <c:v>steigt, &lt; 0</c:v>
                </c:pt>
              </c:strCache>
            </c:strRef>
          </c:tx>
          <c:spPr>
            <a:solidFill>
              <a:srgbClr val="8080FF"/>
            </a:solidFill>
            <a:ln w="25400">
              <a:noFill/>
            </a:ln>
          </c:spPr>
          <c:invertIfNegative val="0"/>
          <c:cat>
            <c:strRef>
              <c:f>Slide6_Datenblatt!$B$54:$J$54</c:f>
              <c:strCache>
                <c:ptCount val="9"/>
                <c:pt idx="0">
                  <c:v>Umsatz
</c:v>
                </c:pt>
                <c:pt idx="1">
                  <c:v>Übrige
Leistungen</c:v>
                </c:pt>
                <c:pt idx="2">
                  <c:v>Material
</c:v>
                </c:pt>
                <c:pt idx="3">
                  <c:v>Personal
</c:v>
                </c:pt>
                <c:pt idx="4">
                  <c:v>Abschrei-
bungen</c:v>
                </c:pt>
                <c:pt idx="5">
                  <c:v>Rest-
aufwand</c:v>
                </c:pt>
                <c:pt idx="6">
                  <c:v>Finanz-
erfolg</c:v>
                </c:pt>
                <c:pt idx="7">
                  <c:v>A.o.
Erfolg</c:v>
                </c:pt>
                <c:pt idx="8">
                  <c:v>EBIT*
</c:v>
                </c:pt>
              </c:strCache>
            </c:strRef>
          </c:cat>
          <c:val>
            <c:numRef>
              <c:f>Slide6_Datenblatt!$B$84:$J$84</c:f>
              <c:numCache>
                <c:formatCode>#,##0</c:formatCode>
                <c:ptCount val="9"/>
                <c:pt idx="1">
                  <c:v>0</c:v>
                </c:pt>
                <c:pt idx="2">
                  <c:v>0</c:v>
                </c:pt>
                <c:pt idx="3">
                  <c:v>0</c:v>
                </c:pt>
                <c:pt idx="4">
                  <c:v>0</c:v>
                </c:pt>
                <c:pt idx="5">
                  <c:v>0</c:v>
                </c:pt>
                <c:pt idx="6">
                  <c:v>0</c:v>
                </c:pt>
                <c:pt idx="7">
                  <c:v>0</c:v>
                </c:pt>
              </c:numCache>
            </c:numRef>
          </c:val>
          <c:extLst>
            <c:ext xmlns:c16="http://schemas.microsoft.com/office/drawing/2014/chart" uri="{C3380CC4-5D6E-409C-BE32-E72D297353CC}">
              <c16:uniqueId val="{00000005-1A49-4090-9FBC-5B608BB5AE2E}"/>
            </c:ext>
          </c:extLst>
        </c:ser>
        <c:ser>
          <c:idx val="14"/>
          <c:order val="8"/>
          <c:tx>
            <c:strRef>
              <c:f>Slide6_Datenblatt!$A$80</c:f>
              <c:strCache>
                <c:ptCount val="1"/>
                <c:pt idx="0">
                  <c:v>Anf. u. Ende rot</c:v>
                </c:pt>
              </c:strCache>
            </c:strRef>
          </c:tx>
          <c:spPr>
            <a:solidFill>
              <a:srgbClr val="FF0000"/>
            </a:solidFill>
            <a:ln w="25400">
              <a:noFill/>
            </a:ln>
          </c:spPr>
          <c:invertIfNegative val="0"/>
          <c:val>
            <c:numRef>
              <c:f>Slide6_Datenblatt!$B$80:$J$80</c:f>
              <c:numCache>
                <c:formatCode>General</c:formatCode>
                <c:ptCount val="9"/>
                <c:pt idx="8" formatCode="#,##0">
                  <c:v>0</c:v>
                </c:pt>
              </c:numCache>
            </c:numRef>
          </c:val>
          <c:extLst>
            <c:ext xmlns:c16="http://schemas.microsoft.com/office/drawing/2014/chart" uri="{C3380CC4-5D6E-409C-BE32-E72D297353CC}">
              <c16:uniqueId val="{00000006-1A49-4090-9FBC-5B608BB5AE2E}"/>
            </c:ext>
          </c:extLst>
        </c:ser>
        <c:dLbls>
          <c:showLegendKey val="0"/>
          <c:showVal val="0"/>
          <c:showCatName val="0"/>
          <c:showSerName val="0"/>
          <c:showPercent val="0"/>
          <c:showBubbleSize val="0"/>
        </c:dLbls>
        <c:gapWidth val="10"/>
        <c:overlap val="100"/>
        <c:axId val="328832896"/>
        <c:axId val="328834432"/>
      </c:barChart>
      <c:barChart>
        <c:barDir val="col"/>
        <c:grouping val="clustered"/>
        <c:varyColors val="0"/>
        <c:ser>
          <c:idx val="12"/>
          <c:order val="6"/>
          <c:tx>
            <c:strRef>
              <c:f>Slide6_Datenblatt!$A$91</c:f>
              <c:strCache>
                <c:ptCount val="1"/>
                <c:pt idx="0">
                  <c:v>X-Achse</c:v>
                </c:pt>
              </c:strCache>
            </c:strRef>
          </c:tx>
          <c:spPr>
            <a:solidFill>
              <a:srgbClr val="000000"/>
            </a:solidFill>
            <a:ln w="3175">
              <a:solidFill>
                <a:srgbClr val="000000"/>
              </a:solidFill>
              <a:prstDash val="solid"/>
            </a:ln>
          </c:spPr>
          <c:invertIfNegative val="0"/>
          <c:cat>
            <c:strRef>
              <c:f>Slide6_Datenblatt!$B$54:$J$54</c:f>
              <c:strCache>
                <c:ptCount val="9"/>
                <c:pt idx="0">
                  <c:v>Umsatz
</c:v>
                </c:pt>
                <c:pt idx="1">
                  <c:v>Übrige
Leistungen</c:v>
                </c:pt>
                <c:pt idx="2">
                  <c:v>Material
</c:v>
                </c:pt>
                <c:pt idx="3">
                  <c:v>Personal
</c:v>
                </c:pt>
                <c:pt idx="4">
                  <c:v>Abschrei-
bungen</c:v>
                </c:pt>
                <c:pt idx="5">
                  <c:v>Rest-
aufwand</c:v>
                </c:pt>
                <c:pt idx="6">
                  <c:v>Finanz-
erfolg</c:v>
                </c:pt>
                <c:pt idx="7">
                  <c:v>A.o.
Erfolg</c:v>
                </c:pt>
                <c:pt idx="8">
                  <c:v>EBIT*
</c:v>
                </c:pt>
              </c:strCache>
            </c:strRef>
          </c:cat>
          <c:val>
            <c:numRef>
              <c:f>Slide6_Datenblatt!$B$91:$J$91</c:f>
              <c:numCache>
                <c:formatCode>#,##0</c:formatCode>
                <c:ptCount val="9"/>
                <c:pt idx="0">
                  <c:v>23001.21</c:v>
                </c:pt>
                <c:pt idx="1">
                  <c:v>23001.21</c:v>
                </c:pt>
                <c:pt idx="2">
                  <c:v>23001.21</c:v>
                </c:pt>
                <c:pt idx="3">
                  <c:v>23001.21</c:v>
                </c:pt>
                <c:pt idx="4">
                  <c:v>23001.21</c:v>
                </c:pt>
                <c:pt idx="5">
                  <c:v>23001.21</c:v>
                </c:pt>
                <c:pt idx="6">
                  <c:v>23001.21</c:v>
                </c:pt>
                <c:pt idx="7">
                  <c:v>23001.21</c:v>
                </c:pt>
                <c:pt idx="8">
                  <c:v>23001.21</c:v>
                </c:pt>
              </c:numCache>
            </c:numRef>
          </c:val>
          <c:extLst>
            <c:ext xmlns:c16="http://schemas.microsoft.com/office/drawing/2014/chart" uri="{C3380CC4-5D6E-409C-BE32-E72D297353CC}">
              <c16:uniqueId val="{00000007-1A49-4090-9FBC-5B608BB5AE2E}"/>
            </c:ext>
          </c:extLst>
        </c:ser>
        <c:ser>
          <c:idx val="13"/>
          <c:order val="7"/>
          <c:tx>
            <c:strRef>
              <c:f>Slide6_Datenblatt!$A$92</c:f>
              <c:strCache>
                <c:ptCount val="1"/>
                <c:pt idx="0">
                  <c:v>X-Achse Beschriftung</c:v>
                </c:pt>
              </c:strCache>
            </c:strRef>
          </c:tx>
          <c:spPr>
            <a:noFill/>
            <a:ln w="25400">
              <a:noFill/>
            </a:ln>
          </c:spPr>
          <c:invertIfNegative val="0"/>
          <c:dLbls>
            <c:dLbl>
              <c:idx val="0"/>
              <c:layout>
                <c:manualLayout>
                  <c:x val="2.6719760966403671E-3"/>
                  <c:y val="6.1807400337584049E-2"/>
                </c:manualLayout>
              </c:layout>
              <c:numFmt formatCode="0;\-0;#" sourceLinked="0"/>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A49-4090-9FBC-5B608BB5AE2E}"/>
                </c:ext>
              </c:extLst>
            </c:dLbl>
            <c:dLbl>
              <c:idx val="1"/>
              <c:layout>
                <c:manualLayout>
                  <c:x val="-1.2625737079431192E-3"/>
                  <c:y val="6.0123898654082318E-2"/>
                </c:manualLayout>
              </c:layout>
              <c:numFmt formatCode="0;\-0;#" sourceLinked="0"/>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1A49-4090-9FBC-5B608BB5AE2E}"/>
                </c:ext>
              </c:extLst>
            </c:dLbl>
            <c:dLbl>
              <c:idx val="2"/>
              <c:layout>
                <c:manualLayout>
                  <c:x val="1.5354740386900338E-3"/>
                  <c:y val="6.0123898654082318E-2"/>
                </c:manualLayout>
              </c:layout>
              <c:numFmt formatCode="0;\-0;#" sourceLinked="0"/>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A-1A49-4090-9FBC-5B608BB5AE2E}"/>
                </c:ext>
              </c:extLst>
            </c:dLbl>
            <c:dLbl>
              <c:idx val="3"/>
              <c:layout>
                <c:manualLayout>
                  <c:x val="8.5442493465631784E-4"/>
                  <c:y val="6.1807400337584049E-2"/>
                </c:manualLayout>
              </c:layout>
              <c:numFmt formatCode="0;\-0;#" sourceLinked="0"/>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1A49-4090-9FBC-5B608BB5AE2E}"/>
                </c:ext>
              </c:extLst>
            </c:dLbl>
            <c:dLbl>
              <c:idx val="4"/>
              <c:layout>
                <c:manualLayout>
                  <c:x val="-1.3839477141319885E-3"/>
                  <c:y val="6.0123898654082318E-2"/>
                </c:manualLayout>
              </c:layout>
              <c:numFmt formatCode="0;\-0;#" sourceLinked="0"/>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C-1A49-4090-9FBC-5B608BB5AE2E}"/>
                </c:ext>
              </c:extLst>
            </c:dLbl>
            <c:dLbl>
              <c:idx val="5"/>
              <c:layout>
                <c:manualLayout>
                  <c:x val="1.4487314996134973E-3"/>
                  <c:y val="6.0123898654082318E-2"/>
                </c:manualLayout>
              </c:layout>
              <c:numFmt formatCode="0;\-0;#" sourceLinked="0"/>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1A49-4090-9FBC-5B608BB5AE2E}"/>
                </c:ext>
              </c:extLst>
            </c:dLbl>
            <c:dLbl>
              <c:idx val="6"/>
              <c:layout>
                <c:manualLayout>
                  <c:x val="-1.7296069000739885E-3"/>
                  <c:y val="6.0123898654082318E-2"/>
                </c:manualLayout>
              </c:layout>
              <c:numFmt formatCode="0;\-0;#" sourceLinked="0"/>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E-1A49-4090-9FBC-5B608BB5AE2E}"/>
                </c:ext>
              </c:extLst>
            </c:dLbl>
            <c:dLbl>
              <c:idx val="7"/>
              <c:layout>
                <c:manualLayout>
                  <c:x val="-6.5209850849808526E-4"/>
                  <c:y val="6.1807400337584049E-2"/>
                </c:manualLayout>
              </c:layout>
              <c:numFmt formatCode="0;\-0;#" sourceLinked="0"/>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F-1A49-4090-9FBC-5B608BB5AE2E}"/>
                </c:ext>
              </c:extLst>
            </c:dLbl>
            <c:dLbl>
              <c:idx val="8"/>
              <c:layout>
                <c:manualLayout>
                  <c:x val="-2.1101160481891337E-3"/>
                  <c:y val="6.1807400337584049E-2"/>
                </c:manualLayout>
              </c:layout>
              <c:numFmt formatCode="0;\-0;#" sourceLinked="0"/>
              <c:spPr>
                <a:noFill/>
                <a:ln w="25400">
                  <a:noFill/>
                </a:ln>
              </c:spPr>
              <c:txPr>
                <a:bodyPr/>
                <a:lstStyle/>
                <a:p>
                  <a:pPr>
                    <a:defRPr sz="1400" b="1"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0-1A49-4090-9FBC-5B608BB5AE2E}"/>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inEnd"/>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Slide6_Datenblatt!$B$54:$J$54</c:f>
              <c:strCache>
                <c:ptCount val="9"/>
                <c:pt idx="0">
                  <c:v>Umsatz
</c:v>
                </c:pt>
                <c:pt idx="1">
                  <c:v>Übrige
Leistungen</c:v>
                </c:pt>
                <c:pt idx="2">
                  <c:v>Material
</c:v>
                </c:pt>
                <c:pt idx="3">
                  <c:v>Personal
</c:v>
                </c:pt>
                <c:pt idx="4">
                  <c:v>Abschrei-
bungen</c:v>
                </c:pt>
                <c:pt idx="5">
                  <c:v>Rest-
aufwand</c:v>
                </c:pt>
                <c:pt idx="6">
                  <c:v>Finanz-
erfolg</c:v>
                </c:pt>
                <c:pt idx="7">
                  <c:v>A.o.
Erfolg</c:v>
                </c:pt>
                <c:pt idx="8">
                  <c:v>EBIT*
</c:v>
                </c:pt>
              </c:strCache>
            </c:strRef>
          </c:cat>
          <c:val>
            <c:numRef>
              <c:f>Slide6_Datenblatt!$B$92:$J$92</c:f>
              <c:numCache>
                <c:formatCode>#,##0</c:formatCode>
                <c:ptCount val="9"/>
                <c:pt idx="0">
                  <c:v>-368019.36</c:v>
                </c:pt>
                <c:pt idx="1">
                  <c:v>-368019.36</c:v>
                </c:pt>
                <c:pt idx="2">
                  <c:v>-368019.36</c:v>
                </c:pt>
                <c:pt idx="3">
                  <c:v>-368019.36</c:v>
                </c:pt>
                <c:pt idx="4">
                  <c:v>-368019.36</c:v>
                </c:pt>
                <c:pt idx="5">
                  <c:v>-368019.36</c:v>
                </c:pt>
                <c:pt idx="6">
                  <c:v>-368019.36</c:v>
                </c:pt>
                <c:pt idx="7">
                  <c:v>-368019.36</c:v>
                </c:pt>
                <c:pt idx="8">
                  <c:v>-368019.36</c:v>
                </c:pt>
              </c:numCache>
            </c:numRef>
          </c:val>
          <c:extLst>
            <c:ext xmlns:c16="http://schemas.microsoft.com/office/drawing/2014/chart" uri="{C3380CC4-5D6E-409C-BE32-E72D297353CC}">
              <c16:uniqueId val="{00000011-1A49-4090-9FBC-5B608BB5AE2E}"/>
            </c:ext>
          </c:extLst>
        </c:ser>
        <c:ser>
          <c:idx val="6"/>
          <c:order val="9"/>
          <c:tx>
            <c:v>Beschriftung</c:v>
          </c:tx>
          <c:spPr>
            <a:noFill/>
            <a:ln w="25400">
              <a:noFill/>
            </a:ln>
          </c:spPr>
          <c:invertIfNegative val="0"/>
          <c:dLbls>
            <c:dLbl>
              <c:idx val="0"/>
              <c:tx>
                <c:strRef>
                  <c:f>Slide6_Datenblatt!$B$88</c:f>
                  <c:strCache>
                    <c:ptCount val="1"/>
                    <c:pt idx="0">
                      <c:v>2.299</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{B8221C2C-0738-4D64-A667-F59470C544D3}</c15:txfldGUID>
                      <c15:f>Slide6_Datenblatt!$B$88</c15:f>
                      <c15:dlblFieldTableCache>
                        <c:ptCount val="1"/>
                        <c:pt idx="0">
                          <c:v>2.299</c:v>
                        </c:pt>
                      </c15:dlblFieldTableCache>
                    </c15:dlblFTEntry>
                  </c15:dlblFieldTable>
                  <c15:showDataLabelsRange val="0"/>
                </c:ext>
                <c:ext xmlns:c16="http://schemas.microsoft.com/office/drawing/2014/chart" uri="{C3380CC4-5D6E-409C-BE32-E72D297353CC}">
                  <c16:uniqueId val="{00000012-1A49-4090-9FBC-5B608BB5AE2E}"/>
                </c:ext>
              </c:extLst>
            </c:dLbl>
            <c:dLbl>
              <c:idx val="1"/>
              <c:tx>
                <c:strRef>
                  <c:f>Slide6_Datenblatt!$C$88</c:f>
                  <c:strCache>
                    <c:ptCount val="1"/>
                    <c:pt idx="0">
                      <c:v>1,1</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{C2371E37-6137-4C97-BC72-22D441FCA8E1}</c15:txfldGUID>
                      <c15:f>Slide6_Datenblatt!$C$88</c15:f>
                      <c15:dlblFieldTableCache>
                        <c:ptCount val="1"/>
                        <c:pt idx="0">
                          <c:v>1,1</c:v>
                        </c:pt>
                      </c15:dlblFieldTableCache>
                    </c15:dlblFTEntry>
                  </c15:dlblFieldTable>
                  <c15:showDataLabelsRange val="0"/>
                </c:ext>
                <c:ext xmlns:c16="http://schemas.microsoft.com/office/drawing/2014/chart" uri="{C3380CC4-5D6E-409C-BE32-E72D297353CC}">
                  <c16:uniqueId val="{00000013-1A49-4090-9FBC-5B608BB5AE2E}"/>
                </c:ext>
              </c:extLst>
            </c:dLbl>
            <c:dLbl>
              <c:idx val="2"/>
              <c:tx>
                <c:strRef>
                  <c:f>Slide6_Datenblatt!$D$88</c:f>
                  <c:strCache>
                    <c:ptCount val="1"/>
                    <c:pt idx="0">
                      <c:v>1.034</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{72FC9BAA-ABA0-4871-AF5A-FABAB8A30CE6}</c15:txfldGUID>
                      <c15:f>Slide6_Datenblatt!$D$88</c15:f>
                      <c15:dlblFieldTableCache>
                        <c:ptCount val="1"/>
                        <c:pt idx="0">
                          <c:v>1.034</c:v>
                        </c:pt>
                      </c15:dlblFieldTableCache>
                    </c15:dlblFTEntry>
                  </c15:dlblFieldTable>
                  <c15:showDataLabelsRange val="0"/>
                </c:ext>
                <c:ext xmlns:c16="http://schemas.microsoft.com/office/drawing/2014/chart" uri="{C3380CC4-5D6E-409C-BE32-E72D297353CC}">
                  <c16:uniqueId val="{00000014-1A49-4090-9FBC-5B608BB5AE2E}"/>
                </c:ext>
              </c:extLst>
            </c:dLbl>
            <c:dLbl>
              <c:idx val="3"/>
              <c:tx>
                <c:strRef>
                  <c:f>Slide6_Datenblatt!$E$88</c:f>
                  <c:strCache>
                    <c:ptCount val="1"/>
                    <c:pt idx="0">
                      <c:v>752,7</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{4BDDE87D-80F7-4F2B-BE8B-98179C1DB8F4}</c15:txfldGUID>
                      <c15:f>Slide6_Datenblatt!$E$88</c15:f>
                      <c15:dlblFieldTableCache>
                        <c:ptCount val="1"/>
                        <c:pt idx="0">
                          <c:v>752,7</c:v>
                        </c:pt>
                      </c15:dlblFieldTableCache>
                    </c15:dlblFTEntry>
                  </c15:dlblFieldTable>
                  <c15:showDataLabelsRange val="0"/>
                </c:ext>
                <c:ext xmlns:c16="http://schemas.microsoft.com/office/drawing/2014/chart" uri="{C3380CC4-5D6E-409C-BE32-E72D297353CC}">
                  <c16:uniqueId val="{00000015-1A49-4090-9FBC-5B608BB5AE2E}"/>
                </c:ext>
              </c:extLst>
            </c:dLbl>
            <c:dLbl>
              <c:idx val="4"/>
              <c:tx>
                <c:strRef>
                  <c:f>Slide6_Datenblatt!$F$88</c:f>
                  <c:strCache>
                    <c:ptCount val="1"/>
                    <c:pt idx="0">
                      <c:v>39,5</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{544C3200-BE61-4BDE-BD71-11A27BA9A84D}</c15:txfldGUID>
                      <c15:f>Slide6_Datenblatt!$F$88</c15:f>
                      <c15:dlblFieldTableCache>
                        <c:ptCount val="1"/>
                        <c:pt idx="0">
                          <c:v>39,5</c:v>
                        </c:pt>
                      </c15:dlblFieldTableCache>
                    </c15:dlblFTEntry>
                  </c15:dlblFieldTable>
                  <c15:showDataLabelsRange val="0"/>
                </c:ext>
                <c:ext xmlns:c16="http://schemas.microsoft.com/office/drawing/2014/chart" uri="{C3380CC4-5D6E-409C-BE32-E72D297353CC}">
                  <c16:uniqueId val="{00000016-1A49-4090-9FBC-5B608BB5AE2E}"/>
                </c:ext>
              </c:extLst>
            </c:dLbl>
            <c:dLbl>
              <c:idx val="5"/>
              <c:tx>
                <c:strRef>
                  <c:f>Slide6_Datenblatt!$G$88</c:f>
                  <c:strCache>
                    <c:ptCount val="1"/>
                    <c:pt idx="0">
                      <c:v>274,4</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{5B6F3030-6BC9-46A9-89FF-553B37078DB2}</c15:txfldGUID>
                      <c15:f>Slide6_Datenblatt!$G$88</c15:f>
                      <c15:dlblFieldTableCache>
                        <c:ptCount val="1"/>
                        <c:pt idx="0">
                          <c:v>274,4</c:v>
                        </c:pt>
                      </c15:dlblFieldTableCache>
                    </c15:dlblFTEntry>
                  </c15:dlblFieldTable>
                  <c15:showDataLabelsRange val="0"/>
                </c:ext>
                <c:ext xmlns:c16="http://schemas.microsoft.com/office/drawing/2014/chart" uri="{C3380CC4-5D6E-409C-BE32-E72D297353CC}">
                  <c16:uniqueId val="{00000017-1A49-4090-9FBC-5B608BB5AE2E}"/>
                </c:ext>
              </c:extLst>
            </c:dLbl>
            <c:dLbl>
              <c:idx val="6"/>
              <c:tx>
                <c:strRef>
                  <c:f>Slide6_Datenblatt!$H$88</c:f>
                  <c:strCache>
                    <c:ptCount val="1"/>
                    <c:pt idx="0">
                      <c:v>7,6</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{4171EA0E-3F23-464B-9095-7D8BAC7FEB7B}</c15:txfldGUID>
                      <c15:f>Slide6_Datenblatt!$H$88</c15:f>
                      <c15:dlblFieldTableCache>
                        <c:ptCount val="1"/>
                        <c:pt idx="0">
                          <c:v>7,6</c:v>
                        </c:pt>
                      </c15:dlblFieldTableCache>
                    </c15:dlblFTEntry>
                  </c15:dlblFieldTable>
                  <c15:showDataLabelsRange val="0"/>
                </c:ext>
                <c:ext xmlns:c16="http://schemas.microsoft.com/office/drawing/2014/chart" uri="{C3380CC4-5D6E-409C-BE32-E72D297353CC}">
                  <c16:uniqueId val="{00000018-1A49-4090-9FBC-5B608BB5AE2E}"/>
                </c:ext>
              </c:extLst>
            </c:dLbl>
            <c:dLbl>
              <c:idx val="7"/>
              <c:tx>
                <c:strRef>
                  <c:f>Slide6_Datenblatt!$I$88</c:f>
                  <c:strCache>
                    <c:ptCount val="1"/>
                    <c:pt idx="0">
                      <c:v>3,4</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{587E4F6D-C4B6-4852-8A32-E26658D461BD}</c15:txfldGUID>
                      <c15:f>Slide6_Datenblatt!$I$88</c15:f>
                      <c15:dlblFieldTableCache>
                        <c:ptCount val="1"/>
                        <c:pt idx="0">
                          <c:v>3,4</c:v>
                        </c:pt>
                      </c15:dlblFieldTableCache>
                    </c15:dlblFTEntry>
                  </c15:dlblFieldTable>
                  <c15:showDataLabelsRange val="0"/>
                </c:ext>
                <c:ext xmlns:c16="http://schemas.microsoft.com/office/drawing/2014/chart" uri="{C3380CC4-5D6E-409C-BE32-E72D297353CC}">
                  <c16:uniqueId val="{00000019-1A49-4090-9FBC-5B608BB5AE2E}"/>
                </c:ext>
              </c:extLst>
            </c:dLbl>
            <c:dLbl>
              <c:idx val="8"/>
              <c:tx>
                <c:strRef>
                  <c:f>Slide6_Datenblatt!$J$88</c:f>
                  <c:strCache>
                    <c:ptCount val="1"/>
                    <c:pt idx="0">
                      <c:v>210,9</c:v>
                    </c:pt>
                  </c:strCache>
                </c:strRef>
              </c:tx>
              <c:spPr>
                <a:noFill/>
                <a:ln w="25400">
                  <a:noFill/>
                </a:ln>
              </c:spPr>
              <c:txPr>
                <a:bodyPr/>
                <a:lstStyle/>
                <a:p>
                  <a:pPr>
                    <a:defRPr sz="1400" b="1" i="0" u="none" strike="noStrike" baseline="0">
                      <a:solidFill>
                        <a:srgbClr val="000000"/>
                      </a:solidFill>
                      <a:latin typeface="Verdana"/>
                      <a:ea typeface="Verdana"/>
                      <a:cs typeface="Verdana"/>
                    </a:defRPr>
                  </a:pPr>
                  <a:endParaRPr lang="de-DE"/>
                </a:p>
              </c:txPr>
              <c:dLblPos val="inEnd"/>
              <c:showLegendKey val="0"/>
              <c:showVal val="0"/>
              <c:showCatName val="0"/>
              <c:showSerName val="0"/>
              <c:showPercent val="0"/>
              <c:showBubbleSize val="0"/>
              <c:extLst>
                <c:ext xmlns:c15="http://schemas.microsoft.com/office/drawing/2012/chart" uri="{CE6537A1-D6FC-4f65-9D91-7224C49458BB}">
                  <c15:dlblFieldTable>
                    <c15:dlblFTEntry>
                      <c15:txfldGUID>{EE0FA1FC-4541-40AE-BA41-7D1C3DD5BF99}</c15:txfldGUID>
                      <c15:f>Slide6_Datenblatt!$J$88</c15:f>
                      <c15:dlblFieldTableCache>
                        <c:ptCount val="1"/>
                        <c:pt idx="0">
                          <c:v>210,9</c:v>
                        </c:pt>
                      </c15:dlblFieldTableCache>
                    </c15:dlblFTEntry>
                  </c15:dlblFieldTable>
                  <c15:showDataLabelsRange val="0"/>
                </c:ext>
                <c:ext xmlns:c16="http://schemas.microsoft.com/office/drawing/2014/chart" uri="{C3380CC4-5D6E-409C-BE32-E72D297353CC}">
                  <c16:uniqueId val="{0000001A-1A49-4090-9FBC-5B608BB5AE2E}"/>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Slide6_Datenblatt!$B$54:$J$54</c:f>
              <c:strCache>
                <c:ptCount val="9"/>
                <c:pt idx="0">
                  <c:v>Umsatz
</c:v>
                </c:pt>
                <c:pt idx="1">
                  <c:v>Übrige
Leistungen</c:v>
                </c:pt>
                <c:pt idx="2">
                  <c:v>Material
</c:v>
                </c:pt>
                <c:pt idx="3">
                  <c:v>Personal
</c:v>
                </c:pt>
                <c:pt idx="4">
                  <c:v>Abschrei-
bungen</c:v>
                </c:pt>
                <c:pt idx="5">
                  <c:v>Rest-
aufwand</c:v>
                </c:pt>
                <c:pt idx="6">
                  <c:v>Finanz-
erfolg</c:v>
                </c:pt>
                <c:pt idx="7">
                  <c:v>A.o.
Erfolg</c:v>
                </c:pt>
                <c:pt idx="8">
                  <c:v>EBIT*
</c:v>
                </c:pt>
              </c:strCache>
            </c:strRef>
          </c:cat>
          <c:val>
            <c:numRef>
              <c:f>Slide6_Datenblatt!$B$89:$J$89</c:f>
              <c:numCache>
                <c:formatCode>#,##0</c:formatCode>
                <c:ptCount val="9"/>
                <c:pt idx="0">
                  <c:v>2574998.52</c:v>
                </c:pt>
                <c:pt idx="1">
                  <c:v>2576135.52</c:v>
                </c:pt>
                <c:pt idx="2">
                  <c:v>2576135.52</c:v>
                </c:pt>
                <c:pt idx="3">
                  <c:v>1542550.52</c:v>
                </c:pt>
                <c:pt idx="4">
                  <c:v>789828.52</c:v>
                </c:pt>
                <c:pt idx="5">
                  <c:v>750309.52</c:v>
                </c:pt>
                <c:pt idx="6">
                  <c:v>483523.52</c:v>
                </c:pt>
                <c:pt idx="7">
                  <c:v>486932.52</c:v>
                </c:pt>
                <c:pt idx="8">
                  <c:v>486932.52</c:v>
                </c:pt>
              </c:numCache>
            </c:numRef>
          </c:val>
          <c:extLst>
            <c:ext xmlns:c16="http://schemas.microsoft.com/office/drawing/2014/chart" uri="{C3380CC4-5D6E-409C-BE32-E72D297353CC}">
              <c16:uniqueId val="{0000001B-1A49-4090-9FBC-5B608BB5AE2E}"/>
            </c:ext>
          </c:extLst>
        </c:ser>
        <c:dLbls>
          <c:showLegendKey val="0"/>
          <c:showVal val="0"/>
          <c:showCatName val="0"/>
          <c:showSerName val="0"/>
          <c:showPercent val="0"/>
          <c:showBubbleSize val="0"/>
        </c:dLbls>
        <c:gapWidth val="0"/>
        <c:overlap val="100"/>
        <c:axId val="328852608"/>
        <c:axId val="328854144"/>
      </c:barChart>
      <c:catAx>
        <c:axId val="328832896"/>
        <c:scaling>
          <c:orientation val="minMax"/>
        </c:scaling>
        <c:delete val="0"/>
        <c:axPos val="b"/>
        <c:numFmt formatCode="General" sourceLinked="0"/>
        <c:majorTickMark val="none"/>
        <c:minorTickMark val="none"/>
        <c:tickLblPos val="none"/>
        <c:spPr>
          <a:ln w="9525">
            <a:noFill/>
          </a:ln>
        </c:spPr>
        <c:crossAx val="328834432"/>
        <c:crossesAt val="0"/>
        <c:auto val="1"/>
        <c:lblAlgn val="ctr"/>
        <c:lblOffset val="100"/>
        <c:tickMarkSkip val="1"/>
        <c:noMultiLvlLbl val="0"/>
      </c:catAx>
      <c:valAx>
        <c:axId val="328834432"/>
        <c:scaling>
          <c:orientation val="minMax"/>
        </c:scaling>
        <c:delete val="1"/>
        <c:axPos val="l"/>
        <c:numFmt formatCode="#,##0" sourceLinked="1"/>
        <c:majorTickMark val="out"/>
        <c:minorTickMark val="none"/>
        <c:tickLblPos val="nextTo"/>
        <c:crossAx val="328832896"/>
        <c:crosses val="autoZero"/>
        <c:crossBetween val="between"/>
        <c:majorUnit val="2659417.2562759998"/>
      </c:valAx>
      <c:catAx>
        <c:axId val="328852608"/>
        <c:scaling>
          <c:orientation val="minMax"/>
        </c:scaling>
        <c:delete val="1"/>
        <c:axPos val="b"/>
        <c:numFmt formatCode="General" sourceLinked="1"/>
        <c:majorTickMark val="out"/>
        <c:minorTickMark val="none"/>
        <c:tickLblPos val="nextTo"/>
        <c:crossAx val="328854144"/>
        <c:crosses val="autoZero"/>
        <c:auto val="1"/>
        <c:lblAlgn val="ctr"/>
        <c:lblOffset val="100"/>
        <c:noMultiLvlLbl val="0"/>
      </c:catAx>
      <c:valAx>
        <c:axId val="328854144"/>
        <c:scaling>
          <c:orientation val="minMax"/>
        </c:scaling>
        <c:delete val="0"/>
        <c:axPos val="r"/>
        <c:numFmt formatCode="#,##0" sourceLinked="1"/>
        <c:majorTickMark val="none"/>
        <c:minorTickMark val="none"/>
        <c:tickLblPos val="none"/>
        <c:spPr>
          <a:ln w="9525">
            <a:noFill/>
          </a:ln>
        </c:spPr>
        <c:crossAx val="328852608"/>
        <c:crosses val="max"/>
        <c:crossBetween val="between"/>
      </c:valAx>
      <c:spPr>
        <a:solidFill>
          <a:srgbClr val="FFFFFF"/>
        </a:solid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Slide7_Datenblatt!$A$50</c:f>
              <c:strCache>
                <c:ptCount val="1"/>
                <c:pt idx="0">
                  <c:v>2014</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1-BBE1-4E6F-919B-8E9C6C24A622}"/>
              </c:ext>
            </c:extLst>
          </c:dPt>
          <c:dPt>
            <c:idx val="1"/>
            <c:invertIfNegative val="0"/>
            <c:bubble3D val="0"/>
            <c:extLst>
              <c:ext xmlns:c16="http://schemas.microsoft.com/office/drawing/2014/chart" uri="{C3380CC4-5D6E-409C-BE32-E72D297353CC}">
                <c16:uniqueId val="{00000002-BBE1-4E6F-919B-8E9C6C24A622}"/>
              </c:ext>
            </c:extLst>
          </c:dPt>
          <c:dPt>
            <c:idx val="2"/>
            <c:invertIfNegative val="0"/>
            <c:bubble3D val="0"/>
            <c:spPr>
              <a:solidFill>
                <a:srgbClr val="4848FF"/>
              </a:solidFill>
              <a:ln w="25400">
                <a:noFill/>
              </a:ln>
            </c:spPr>
            <c:extLst>
              <c:ext xmlns:c16="http://schemas.microsoft.com/office/drawing/2014/chart" uri="{C3380CC4-5D6E-409C-BE32-E72D297353CC}">
                <c16:uniqueId val="{00000004-BBE1-4E6F-919B-8E9C6C24A622}"/>
              </c:ext>
            </c:extLst>
          </c:dPt>
          <c:dLbls>
            <c:dLbl>
              <c:idx val="0"/>
              <c:tx>
                <c:strRef>
                  <c:f>Slide7_Datenblatt!$E$50</c:f>
                  <c:strCache>
                    <c:ptCount val="1"/>
                    <c:pt idx="0">
                      <c:v>394,9</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{2D44FB8F-8FB5-4FD1-9F6D-81C43F65DA2E}</c15:txfldGUID>
                      <c15:f>Slide7_Datenblatt!$E$50</c15:f>
                      <c15:dlblFieldTableCache>
                        <c:ptCount val="1"/>
                        <c:pt idx="0">
                          <c:v>394,9</c:v>
                        </c:pt>
                      </c15:dlblFieldTableCache>
                    </c15:dlblFTEntry>
                  </c15:dlblFieldTable>
                  <c15:showDataLabelsRange val="0"/>
                </c:ext>
                <c:ext xmlns:c16="http://schemas.microsoft.com/office/drawing/2014/chart" uri="{C3380CC4-5D6E-409C-BE32-E72D297353CC}">
                  <c16:uniqueId val="{00000001-BBE1-4E6F-919B-8E9C6C24A622}"/>
                </c:ext>
              </c:extLst>
            </c:dLbl>
            <c:dLbl>
              <c:idx val="1"/>
              <c:tx>
                <c:strRef>
                  <c:f>Slide7_Datenblatt!$F$50</c:f>
                  <c:strCache>
                    <c:ptCount val="1"/>
                    <c:pt idx="0">
                      <c:v>-2,8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{DAC85920-8BF3-4880-8F0D-786F7B97371E}</c15:txfldGUID>
                      <c15:f>Slide7_Datenblatt!$F$50</c15:f>
                      <c15:dlblFieldTableCache>
                        <c:ptCount val="1"/>
                        <c:pt idx="0">
                          <c:v>-2,8</c:v>
                        </c:pt>
                      </c15:dlblFieldTableCache>
                    </c15:dlblFTEntry>
                  </c15:dlblFieldTable>
                  <c15:showDataLabelsRange val="0"/>
                </c:ext>
                <c:ext xmlns:c16="http://schemas.microsoft.com/office/drawing/2014/chart" uri="{C3380CC4-5D6E-409C-BE32-E72D297353CC}">
                  <c16:uniqueId val="{00000002-BBE1-4E6F-919B-8E9C6C24A622}"/>
                </c:ext>
              </c:extLst>
            </c:dLbl>
            <c:dLbl>
              <c:idx val="2"/>
              <c:tx>
                <c:strRef>
                  <c:f>Slide7_Datenblatt!$G$50</c:f>
                  <c:strCache>
                    <c:ptCount val="1"/>
                    <c:pt idx="0">
                      <c:v>1,9</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{DCF62626-9270-438A-8A8C-79C068182992}</c15:txfldGUID>
                      <c15:f>Slide7_Datenblatt!$G$50</c15:f>
                      <c15:dlblFieldTableCache>
                        <c:ptCount val="1"/>
                        <c:pt idx="0">
                          <c:v>1,9</c:v>
                        </c:pt>
                      </c15:dlblFieldTableCache>
                    </c15:dlblFTEntry>
                  </c15:dlblFieldTable>
                  <c15:showDataLabelsRange val="0"/>
                </c:ext>
                <c:ext xmlns:c16="http://schemas.microsoft.com/office/drawing/2014/chart" uri="{C3380CC4-5D6E-409C-BE32-E72D297353CC}">
                  <c16:uniqueId val="{00000004-BBE1-4E6F-919B-8E9C6C24A622}"/>
                </c:ext>
              </c:extLst>
            </c:dLbl>
            <c:spPr>
              <a:noFill/>
              <a:ln w="25400">
                <a:noFill/>
              </a:ln>
            </c:spPr>
            <c:txPr>
              <a:bodyPr/>
              <a:lstStyle/>
              <a:p>
                <a:pPr>
                  <a:defRPr sz="12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Slide7_Datenblatt!$B$49:$D$49</c:f>
              <c:strCache>
                <c:ptCount val="3"/>
                <c:pt idx="0">
                  <c:v>Betrieblicher Erfolg
</c:v>
                </c:pt>
                <c:pt idx="1">
                  <c:v>Finanz- und sonstiger neutraler Erfolg</c:v>
                </c:pt>
                <c:pt idx="2">
                  <c:v>Außerordentlicher Erfolg
</c:v>
                </c:pt>
              </c:strCache>
            </c:strRef>
          </c:cat>
          <c:val>
            <c:numRef>
              <c:f>Slide7_Datenblatt!$I$50:$K$50</c:f>
              <c:numCache>
                <c:formatCode>General</c:formatCode>
                <c:ptCount val="3"/>
                <c:pt idx="0">
                  <c:v>394941</c:v>
                </c:pt>
                <c:pt idx="1">
                  <c:v>-2814</c:v>
                </c:pt>
                <c:pt idx="2">
                  <c:v>1865</c:v>
                </c:pt>
              </c:numCache>
            </c:numRef>
          </c:val>
          <c:extLst>
            <c:ext xmlns:c16="http://schemas.microsoft.com/office/drawing/2014/chart" uri="{C3380CC4-5D6E-409C-BE32-E72D297353CC}">
              <c16:uniqueId val="{00000005-BBE1-4E6F-919B-8E9C6C24A622}"/>
            </c:ext>
          </c:extLst>
        </c:ser>
        <c:ser>
          <c:idx val="2"/>
          <c:order val="1"/>
          <c:tx>
            <c:strRef>
              <c:f>Slide7_Datenblatt!$A$51</c:f>
              <c:strCache>
                <c:ptCount val="1"/>
                <c:pt idx="0">
                  <c:v>2015</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7-BBE1-4E6F-919B-8E9C6C24A622}"/>
              </c:ext>
            </c:extLst>
          </c:dPt>
          <c:dPt>
            <c:idx val="1"/>
            <c:invertIfNegative val="0"/>
            <c:bubble3D val="0"/>
            <c:extLst>
              <c:ext xmlns:c16="http://schemas.microsoft.com/office/drawing/2014/chart" uri="{C3380CC4-5D6E-409C-BE32-E72D297353CC}">
                <c16:uniqueId val="{00000008-BBE1-4E6F-919B-8E9C6C24A622}"/>
              </c:ext>
            </c:extLst>
          </c:dPt>
          <c:dPt>
            <c:idx val="2"/>
            <c:invertIfNegative val="0"/>
            <c:bubble3D val="0"/>
            <c:spPr>
              <a:solidFill>
                <a:srgbClr val="4848FF"/>
              </a:solidFill>
              <a:ln w="25400">
                <a:noFill/>
              </a:ln>
            </c:spPr>
            <c:extLst>
              <c:ext xmlns:c16="http://schemas.microsoft.com/office/drawing/2014/chart" uri="{C3380CC4-5D6E-409C-BE32-E72D297353CC}">
                <c16:uniqueId val="{0000000A-BBE1-4E6F-919B-8E9C6C24A622}"/>
              </c:ext>
            </c:extLst>
          </c:dPt>
          <c:dLbls>
            <c:dLbl>
              <c:idx val="0"/>
              <c:tx>
                <c:strRef>
                  <c:f>Slide7_Datenblatt!$E$51</c:f>
                  <c:strCache>
                    <c:ptCount val="1"/>
                    <c:pt idx="0">
                      <c:v>397,5</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{7C9A48F9-22C1-4027-8606-7C6898FC87D2}</c15:txfldGUID>
                      <c15:f>Slide7_Datenblatt!$E$51</c15:f>
                      <c15:dlblFieldTableCache>
                        <c:ptCount val="1"/>
                        <c:pt idx="0">
                          <c:v>397,5</c:v>
                        </c:pt>
                      </c15:dlblFieldTableCache>
                    </c15:dlblFTEntry>
                  </c15:dlblFieldTable>
                  <c15:showDataLabelsRange val="0"/>
                </c:ext>
                <c:ext xmlns:c16="http://schemas.microsoft.com/office/drawing/2014/chart" uri="{C3380CC4-5D6E-409C-BE32-E72D297353CC}">
                  <c16:uniqueId val="{00000007-BBE1-4E6F-919B-8E9C6C24A622}"/>
                </c:ext>
              </c:extLst>
            </c:dLbl>
            <c:dLbl>
              <c:idx val="1"/>
              <c:tx>
                <c:strRef>
                  <c:f>Slide7_Datenblatt!$F$51</c:f>
                  <c:strCache>
                    <c:ptCount val="1"/>
                    <c:pt idx="0">
                      <c:v>-1,2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{71E20A2B-8144-4D8B-813D-6C5CE243CB2F}</c15:txfldGUID>
                      <c15:f>Slide7_Datenblatt!$F$51</c15:f>
                      <c15:dlblFieldTableCache>
                        <c:ptCount val="1"/>
                        <c:pt idx="0">
                          <c:v>-1,2</c:v>
                        </c:pt>
                      </c15:dlblFieldTableCache>
                    </c15:dlblFTEntry>
                  </c15:dlblFieldTable>
                  <c15:showDataLabelsRange val="0"/>
                </c:ext>
                <c:ext xmlns:c16="http://schemas.microsoft.com/office/drawing/2014/chart" uri="{C3380CC4-5D6E-409C-BE32-E72D297353CC}">
                  <c16:uniqueId val="{00000008-BBE1-4E6F-919B-8E9C6C24A622}"/>
                </c:ext>
              </c:extLst>
            </c:dLbl>
            <c:dLbl>
              <c:idx val="2"/>
              <c:tx>
                <c:strRef>
                  <c:f>Slide7_Datenblatt!$G$51</c:f>
                  <c:strCache>
                    <c:ptCount val="1"/>
                    <c:pt idx="0">
                      <c:v>18,9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{64D777C2-558A-4C25-B941-1A2B57DCAC0B}</c15:txfldGUID>
                      <c15:f>Slide7_Datenblatt!$G$51</c15:f>
                      <c15:dlblFieldTableCache>
                        <c:ptCount val="1"/>
                        <c:pt idx="0">
                          <c:v>18,9</c:v>
                        </c:pt>
                      </c15:dlblFieldTableCache>
                    </c15:dlblFTEntry>
                  </c15:dlblFieldTable>
                  <c15:showDataLabelsRange val="0"/>
                </c:ext>
                <c:ext xmlns:c16="http://schemas.microsoft.com/office/drawing/2014/chart" uri="{C3380CC4-5D6E-409C-BE32-E72D297353CC}">
                  <c16:uniqueId val="{0000000A-BBE1-4E6F-919B-8E9C6C24A622}"/>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Slide7_Datenblatt!$B$49:$D$49</c:f>
              <c:strCache>
                <c:ptCount val="3"/>
                <c:pt idx="0">
                  <c:v>Betrieblicher Erfolg
</c:v>
                </c:pt>
                <c:pt idx="1">
                  <c:v>Finanz- und sonstiger neutraler Erfolg</c:v>
                </c:pt>
                <c:pt idx="2">
                  <c:v>Außerordentlicher Erfolg
</c:v>
                </c:pt>
              </c:strCache>
            </c:strRef>
          </c:cat>
          <c:val>
            <c:numRef>
              <c:f>Slide7_Datenblatt!$I$51:$K$51</c:f>
              <c:numCache>
                <c:formatCode>General</c:formatCode>
                <c:ptCount val="3"/>
                <c:pt idx="0">
                  <c:v>397486</c:v>
                </c:pt>
                <c:pt idx="1">
                  <c:v>-1222</c:v>
                </c:pt>
                <c:pt idx="2">
                  <c:v>18896</c:v>
                </c:pt>
              </c:numCache>
            </c:numRef>
          </c:val>
          <c:extLst>
            <c:ext xmlns:c16="http://schemas.microsoft.com/office/drawing/2014/chart" uri="{C3380CC4-5D6E-409C-BE32-E72D297353CC}">
              <c16:uniqueId val="{0000000B-BBE1-4E6F-919B-8E9C6C24A622}"/>
            </c:ext>
          </c:extLst>
        </c:ser>
        <c:ser>
          <c:idx val="1"/>
          <c:order val="2"/>
          <c:tx>
            <c:strRef>
              <c:f>Slide7_Datenblatt!$A$52</c:f>
              <c:strCache>
                <c:ptCount val="1"/>
                <c:pt idx="0">
                  <c:v>2016</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0D-BBE1-4E6F-919B-8E9C6C24A622}"/>
              </c:ext>
            </c:extLst>
          </c:dPt>
          <c:dPt>
            <c:idx val="1"/>
            <c:invertIfNegative val="0"/>
            <c:bubble3D val="0"/>
            <c:extLst>
              <c:ext xmlns:c16="http://schemas.microsoft.com/office/drawing/2014/chart" uri="{C3380CC4-5D6E-409C-BE32-E72D297353CC}">
                <c16:uniqueId val="{0000000E-BBE1-4E6F-919B-8E9C6C24A622}"/>
              </c:ext>
            </c:extLst>
          </c:dPt>
          <c:dPt>
            <c:idx val="2"/>
            <c:invertIfNegative val="0"/>
            <c:bubble3D val="0"/>
            <c:spPr>
              <a:solidFill>
                <a:srgbClr val="4848FF"/>
              </a:solidFill>
              <a:ln w="25400">
                <a:noFill/>
              </a:ln>
            </c:spPr>
            <c:extLst>
              <c:ext xmlns:c16="http://schemas.microsoft.com/office/drawing/2014/chart" uri="{C3380CC4-5D6E-409C-BE32-E72D297353CC}">
                <c16:uniqueId val="{00000010-BBE1-4E6F-919B-8E9C6C24A622}"/>
              </c:ext>
            </c:extLst>
          </c:dPt>
          <c:dLbls>
            <c:dLbl>
              <c:idx val="0"/>
              <c:tx>
                <c:strRef>
                  <c:f>Slide7_Datenblatt!$E$52</c:f>
                  <c:strCache>
                    <c:ptCount val="1"/>
                    <c:pt idx="0">
                      <c:v>266,8</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{5FD548F2-BFB4-49A6-A47C-DCF27FEFC940}</c15:txfldGUID>
                      <c15:f>Slide7_Datenblatt!$E$52</c15:f>
                      <c15:dlblFieldTableCache>
                        <c:ptCount val="1"/>
                        <c:pt idx="0">
                          <c:v>266,8</c:v>
                        </c:pt>
                      </c15:dlblFieldTableCache>
                    </c15:dlblFTEntry>
                  </c15:dlblFieldTable>
                  <c15:showDataLabelsRange val="0"/>
                </c:ext>
                <c:ext xmlns:c16="http://schemas.microsoft.com/office/drawing/2014/chart" uri="{C3380CC4-5D6E-409C-BE32-E72D297353CC}">
                  <c16:uniqueId val="{0000000D-BBE1-4E6F-919B-8E9C6C24A622}"/>
                </c:ext>
              </c:extLst>
            </c:dLbl>
            <c:dLbl>
              <c:idx val="1"/>
              <c:tx>
                <c:strRef>
                  <c:f>Slide7_Datenblatt!$F$52</c:f>
                  <c:strCache>
                    <c:ptCount val="1"/>
                    <c:pt idx="0">
                      <c:v>-11,4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{7EF6FD80-2F95-45A0-BF8D-641A28B63E1D}</c15:txfldGUID>
                      <c15:f>Slide7_Datenblatt!$F$52</c15:f>
                      <c15:dlblFieldTableCache>
                        <c:ptCount val="1"/>
                        <c:pt idx="0">
                          <c:v>-11,4</c:v>
                        </c:pt>
                      </c15:dlblFieldTableCache>
                    </c15:dlblFTEntry>
                  </c15:dlblFieldTable>
                  <c15:showDataLabelsRange val="0"/>
                </c:ext>
                <c:ext xmlns:c16="http://schemas.microsoft.com/office/drawing/2014/chart" uri="{C3380CC4-5D6E-409C-BE32-E72D297353CC}">
                  <c16:uniqueId val="{0000000E-BBE1-4E6F-919B-8E9C6C24A622}"/>
                </c:ext>
              </c:extLst>
            </c:dLbl>
            <c:dLbl>
              <c:idx val="2"/>
              <c:tx>
                <c:strRef>
                  <c:f>Slide7_Datenblatt!$G$52</c:f>
                  <c:strCache>
                    <c:ptCount val="1"/>
                    <c:pt idx="0">
                      <c:v>17,9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{B09247E0-DF3E-448F-AE83-EA2F43222F45}</c15:txfldGUID>
                      <c15:f>Slide7_Datenblatt!$G$52</c15:f>
                      <c15:dlblFieldTableCache>
                        <c:ptCount val="1"/>
                        <c:pt idx="0">
                          <c:v>17,9</c:v>
                        </c:pt>
                      </c15:dlblFieldTableCache>
                    </c15:dlblFTEntry>
                  </c15:dlblFieldTable>
                  <c15:showDataLabelsRange val="0"/>
                </c:ext>
                <c:ext xmlns:c16="http://schemas.microsoft.com/office/drawing/2014/chart" uri="{C3380CC4-5D6E-409C-BE32-E72D297353CC}">
                  <c16:uniqueId val="{00000010-BBE1-4E6F-919B-8E9C6C24A622}"/>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Slide7_Datenblatt!$B$49:$D$49</c:f>
              <c:strCache>
                <c:ptCount val="3"/>
                <c:pt idx="0">
                  <c:v>Betrieblicher Erfolg
</c:v>
                </c:pt>
                <c:pt idx="1">
                  <c:v>Finanz- und sonstiger neutraler Erfolg</c:v>
                </c:pt>
                <c:pt idx="2">
                  <c:v>Außerordentlicher Erfolg
</c:v>
                </c:pt>
              </c:strCache>
            </c:strRef>
          </c:cat>
          <c:val>
            <c:numRef>
              <c:f>Slide7_Datenblatt!$I$52:$K$52</c:f>
              <c:numCache>
                <c:formatCode>General</c:formatCode>
                <c:ptCount val="3"/>
                <c:pt idx="0">
                  <c:v>266786</c:v>
                </c:pt>
                <c:pt idx="1">
                  <c:v>-11437</c:v>
                </c:pt>
                <c:pt idx="2">
                  <c:v>17871</c:v>
                </c:pt>
              </c:numCache>
            </c:numRef>
          </c:val>
          <c:extLst>
            <c:ext xmlns:c16="http://schemas.microsoft.com/office/drawing/2014/chart" uri="{C3380CC4-5D6E-409C-BE32-E72D297353CC}">
              <c16:uniqueId val="{00000011-BBE1-4E6F-919B-8E9C6C24A622}"/>
            </c:ext>
          </c:extLst>
        </c:ser>
        <c:ser>
          <c:idx val="3"/>
          <c:order val="3"/>
          <c:tx>
            <c:strRef>
              <c:f>Slide7_Datenblatt!$A$53</c:f>
              <c:strCache>
                <c:ptCount val="1"/>
                <c:pt idx="0">
                  <c:v>2017</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3-BBE1-4E6F-919B-8E9C6C24A622}"/>
              </c:ext>
            </c:extLst>
          </c:dPt>
          <c:dPt>
            <c:idx val="1"/>
            <c:invertIfNegative val="0"/>
            <c:bubble3D val="0"/>
            <c:extLst>
              <c:ext xmlns:c16="http://schemas.microsoft.com/office/drawing/2014/chart" uri="{C3380CC4-5D6E-409C-BE32-E72D297353CC}">
                <c16:uniqueId val="{00000014-BBE1-4E6F-919B-8E9C6C24A622}"/>
              </c:ext>
            </c:extLst>
          </c:dPt>
          <c:dPt>
            <c:idx val="2"/>
            <c:invertIfNegative val="0"/>
            <c:bubble3D val="0"/>
            <c:spPr>
              <a:solidFill>
                <a:srgbClr val="4848FF"/>
              </a:solidFill>
              <a:ln w="25400">
                <a:noFill/>
              </a:ln>
            </c:spPr>
            <c:extLst>
              <c:ext xmlns:c16="http://schemas.microsoft.com/office/drawing/2014/chart" uri="{C3380CC4-5D6E-409C-BE32-E72D297353CC}">
                <c16:uniqueId val="{00000016-BBE1-4E6F-919B-8E9C6C24A622}"/>
              </c:ext>
            </c:extLst>
          </c:dPt>
          <c:dLbls>
            <c:dLbl>
              <c:idx val="0"/>
              <c:tx>
                <c:strRef>
                  <c:f>Slide7_Datenblatt!$E$53</c:f>
                  <c:strCache>
                    <c:ptCount val="1"/>
                    <c:pt idx="0">
                      <c:v>275,9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{AF42D0CE-0AAC-4D75-9381-7653A4453497}</c15:txfldGUID>
                      <c15:f>Slide7_Datenblatt!$E$53</c15:f>
                      <c15:dlblFieldTableCache>
                        <c:ptCount val="1"/>
                        <c:pt idx="0">
                          <c:v>275,9</c:v>
                        </c:pt>
                      </c15:dlblFieldTableCache>
                    </c15:dlblFTEntry>
                  </c15:dlblFieldTable>
                  <c15:showDataLabelsRange val="0"/>
                </c:ext>
                <c:ext xmlns:c16="http://schemas.microsoft.com/office/drawing/2014/chart" uri="{C3380CC4-5D6E-409C-BE32-E72D297353CC}">
                  <c16:uniqueId val="{00000013-BBE1-4E6F-919B-8E9C6C24A622}"/>
                </c:ext>
              </c:extLst>
            </c:dLbl>
            <c:dLbl>
              <c:idx val="1"/>
              <c:tx>
                <c:strRef>
                  <c:f>Slide7_Datenblatt!$F$53</c:f>
                  <c:strCache>
                    <c:ptCount val="1"/>
                    <c:pt idx="0">
                      <c:v>7,1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{42671A1E-0B51-4480-8B61-05A6A1B0F1A3}</c15:txfldGUID>
                      <c15:f>Slide7_Datenblatt!$F$53</c15:f>
                      <c15:dlblFieldTableCache>
                        <c:ptCount val="1"/>
                        <c:pt idx="0">
                          <c:v>7,1</c:v>
                        </c:pt>
                      </c15:dlblFieldTableCache>
                    </c15:dlblFTEntry>
                  </c15:dlblFieldTable>
                  <c15:showDataLabelsRange val="0"/>
                </c:ext>
                <c:ext xmlns:c16="http://schemas.microsoft.com/office/drawing/2014/chart" uri="{C3380CC4-5D6E-409C-BE32-E72D297353CC}">
                  <c16:uniqueId val="{00000014-BBE1-4E6F-919B-8E9C6C24A622}"/>
                </c:ext>
              </c:extLst>
            </c:dLbl>
            <c:dLbl>
              <c:idx val="2"/>
              <c:tx>
                <c:strRef>
                  <c:f>Slide7_Datenblatt!$G$53</c:f>
                  <c:strCache>
                    <c:ptCount val="1"/>
                    <c:pt idx="0">
                      <c:v>11,4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{00FD3D0D-EF28-4D66-B500-3453AE397627}</c15:txfldGUID>
                      <c15:f>Slide7_Datenblatt!$G$53</c15:f>
                      <c15:dlblFieldTableCache>
                        <c:ptCount val="1"/>
                        <c:pt idx="0">
                          <c:v>11,4</c:v>
                        </c:pt>
                      </c15:dlblFieldTableCache>
                    </c15:dlblFTEntry>
                  </c15:dlblFieldTable>
                  <c15:showDataLabelsRange val="0"/>
                </c:ext>
                <c:ext xmlns:c16="http://schemas.microsoft.com/office/drawing/2014/chart" uri="{C3380CC4-5D6E-409C-BE32-E72D297353CC}">
                  <c16:uniqueId val="{00000016-BBE1-4E6F-919B-8E9C6C24A622}"/>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Slide7_Datenblatt!$B$49:$D$49</c:f>
              <c:strCache>
                <c:ptCount val="3"/>
                <c:pt idx="0">
                  <c:v>Betrieblicher Erfolg
</c:v>
                </c:pt>
                <c:pt idx="1">
                  <c:v>Finanz- und sonstiger neutraler Erfolg</c:v>
                </c:pt>
                <c:pt idx="2">
                  <c:v>Außerordentlicher Erfolg
</c:v>
                </c:pt>
              </c:strCache>
            </c:strRef>
          </c:cat>
          <c:val>
            <c:numRef>
              <c:f>Slide7_Datenblatt!$I$53:$K$53</c:f>
              <c:numCache>
                <c:formatCode>General</c:formatCode>
                <c:ptCount val="3"/>
                <c:pt idx="0">
                  <c:v>275919</c:v>
                </c:pt>
                <c:pt idx="1">
                  <c:v>7064</c:v>
                </c:pt>
                <c:pt idx="2">
                  <c:v>11432</c:v>
                </c:pt>
              </c:numCache>
            </c:numRef>
          </c:val>
          <c:extLst>
            <c:ext xmlns:c16="http://schemas.microsoft.com/office/drawing/2014/chart" uri="{C3380CC4-5D6E-409C-BE32-E72D297353CC}">
              <c16:uniqueId val="{00000017-BBE1-4E6F-919B-8E9C6C24A622}"/>
            </c:ext>
          </c:extLst>
        </c:ser>
        <c:ser>
          <c:idx val="4"/>
          <c:order val="4"/>
          <c:tx>
            <c:strRef>
              <c:f>Slide7_Datenblatt!$A$54</c:f>
              <c:strCache>
                <c:ptCount val="1"/>
                <c:pt idx="0">
                  <c:v>2018</c:v>
                </c:pt>
              </c:strCache>
            </c:strRef>
          </c:tx>
          <c:spPr>
            <a:solidFill>
              <a:srgbClr val="8080FF"/>
            </a:solidFill>
            <a:ln w="25400">
              <a:noFill/>
            </a:ln>
          </c:spPr>
          <c:invertIfNegative val="0"/>
          <c:dPt>
            <c:idx val="0"/>
            <c:invertIfNegative val="0"/>
            <c:bubble3D val="0"/>
            <c:spPr>
              <a:solidFill>
                <a:srgbClr val="B8B8FF"/>
              </a:solidFill>
              <a:ln w="25400">
                <a:noFill/>
              </a:ln>
            </c:spPr>
            <c:extLst>
              <c:ext xmlns:c16="http://schemas.microsoft.com/office/drawing/2014/chart" uri="{C3380CC4-5D6E-409C-BE32-E72D297353CC}">
                <c16:uniqueId val="{00000019-BBE1-4E6F-919B-8E9C6C24A622}"/>
              </c:ext>
            </c:extLst>
          </c:dPt>
          <c:dPt>
            <c:idx val="1"/>
            <c:invertIfNegative val="0"/>
            <c:bubble3D val="0"/>
            <c:extLst>
              <c:ext xmlns:c16="http://schemas.microsoft.com/office/drawing/2014/chart" uri="{C3380CC4-5D6E-409C-BE32-E72D297353CC}">
                <c16:uniqueId val="{0000001A-BBE1-4E6F-919B-8E9C6C24A622}"/>
              </c:ext>
            </c:extLst>
          </c:dPt>
          <c:dPt>
            <c:idx val="2"/>
            <c:invertIfNegative val="0"/>
            <c:bubble3D val="0"/>
            <c:spPr>
              <a:solidFill>
                <a:srgbClr val="4848FF"/>
              </a:solidFill>
              <a:ln w="25400">
                <a:noFill/>
              </a:ln>
            </c:spPr>
            <c:extLst>
              <c:ext xmlns:c16="http://schemas.microsoft.com/office/drawing/2014/chart" uri="{C3380CC4-5D6E-409C-BE32-E72D297353CC}">
                <c16:uniqueId val="{0000001C-BBE1-4E6F-919B-8E9C6C24A622}"/>
              </c:ext>
            </c:extLst>
          </c:dPt>
          <c:dLbls>
            <c:dLbl>
              <c:idx val="0"/>
              <c:tx>
                <c:strRef>
                  <c:f>Slide7_Datenblatt!$E$54</c:f>
                  <c:strCache>
                    <c:ptCount val="1"/>
                    <c:pt idx="0">
                      <c:v>199,9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{123EEA57-6961-4143-979E-F3D5D9D2894F}</c15:txfldGUID>
                      <c15:f>Slide7_Datenblatt!$E$54</c15:f>
                      <c15:dlblFieldTableCache>
                        <c:ptCount val="1"/>
                        <c:pt idx="0">
                          <c:v>199,9</c:v>
                        </c:pt>
                      </c15:dlblFieldTableCache>
                    </c15:dlblFTEntry>
                  </c15:dlblFieldTable>
                  <c15:showDataLabelsRange val="0"/>
                </c:ext>
                <c:ext xmlns:c16="http://schemas.microsoft.com/office/drawing/2014/chart" uri="{C3380CC4-5D6E-409C-BE32-E72D297353CC}">
                  <c16:uniqueId val="{00000019-BBE1-4E6F-919B-8E9C6C24A622}"/>
                </c:ext>
              </c:extLst>
            </c:dLbl>
            <c:dLbl>
              <c:idx val="1"/>
              <c:tx>
                <c:strRef>
                  <c:f>Slide7_Datenblatt!$F$54</c:f>
                  <c:strCache>
                    <c:ptCount val="1"/>
                    <c:pt idx="0">
                      <c:v>7,6</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{60530EFA-3697-4C03-92C7-9202B6061EAC}</c15:txfldGUID>
                      <c15:f>Slide7_Datenblatt!$F$54</c15:f>
                      <c15:dlblFieldTableCache>
                        <c:ptCount val="1"/>
                        <c:pt idx="0">
                          <c:v>7,6</c:v>
                        </c:pt>
                      </c15:dlblFieldTableCache>
                    </c15:dlblFTEntry>
                  </c15:dlblFieldTable>
                  <c15:showDataLabelsRange val="0"/>
                </c:ext>
                <c:ext xmlns:c16="http://schemas.microsoft.com/office/drawing/2014/chart" uri="{C3380CC4-5D6E-409C-BE32-E72D297353CC}">
                  <c16:uniqueId val="{0000001A-BBE1-4E6F-919B-8E9C6C24A622}"/>
                </c:ext>
              </c:extLst>
            </c:dLbl>
            <c:dLbl>
              <c:idx val="2"/>
              <c:tx>
                <c:strRef>
                  <c:f>Slide7_Datenblatt!$G$54</c:f>
                  <c:strCache>
                    <c:ptCount val="1"/>
                    <c:pt idx="0">
                      <c:v>3,4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{09A3123D-9062-48A1-8B41-BBDD3AF1EEF0}</c15:txfldGUID>
                      <c15:f>Slide7_Datenblatt!$G$54</c15:f>
                      <c15:dlblFieldTableCache>
                        <c:ptCount val="1"/>
                        <c:pt idx="0">
                          <c:v>3,4</c:v>
                        </c:pt>
                      </c15:dlblFieldTableCache>
                    </c15:dlblFTEntry>
                  </c15:dlblFieldTable>
                  <c15:showDataLabelsRange val="0"/>
                </c:ext>
                <c:ext xmlns:c16="http://schemas.microsoft.com/office/drawing/2014/chart" uri="{C3380CC4-5D6E-409C-BE32-E72D297353CC}">
                  <c16:uniqueId val="{0000001C-BBE1-4E6F-919B-8E9C6C24A622}"/>
                </c:ext>
              </c:extLst>
            </c:dLbl>
            <c:spPr>
              <a:noFill/>
              <a:ln w="25400">
                <a:noFill/>
              </a:ln>
            </c:spPr>
            <c:txPr>
              <a:bodyPr/>
              <a:lstStyle/>
              <a:p>
                <a:pPr algn="r">
                  <a:defRPr sz="12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Slide7_Datenblatt!$B$49:$D$49</c:f>
              <c:strCache>
                <c:ptCount val="3"/>
                <c:pt idx="0">
                  <c:v>Betrieblicher Erfolg
</c:v>
                </c:pt>
                <c:pt idx="1">
                  <c:v>Finanz- und sonstiger neutraler Erfolg</c:v>
                </c:pt>
                <c:pt idx="2">
                  <c:v>Außerordentlicher Erfolg
</c:v>
                </c:pt>
              </c:strCache>
            </c:strRef>
          </c:cat>
          <c:val>
            <c:numRef>
              <c:f>Slide7_Datenblatt!$I$54:$K$54</c:f>
              <c:numCache>
                <c:formatCode>General</c:formatCode>
                <c:ptCount val="3"/>
                <c:pt idx="0">
                  <c:v>199909</c:v>
                </c:pt>
                <c:pt idx="1">
                  <c:v>7600</c:v>
                </c:pt>
                <c:pt idx="2">
                  <c:v>3409</c:v>
                </c:pt>
              </c:numCache>
            </c:numRef>
          </c:val>
          <c:extLst>
            <c:ext xmlns:c16="http://schemas.microsoft.com/office/drawing/2014/chart" uri="{C3380CC4-5D6E-409C-BE32-E72D297353CC}">
              <c16:uniqueId val="{0000001D-BBE1-4E6F-919B-8E9C6C24A622}"/>
            </c:ext>
          </c:extLst>
        </c:ser>
        <c:dLbls>
          <c:showLegendKey val="0"/>
          <c:showVal val="0"/>
          <c:showCatName val="0"/>
          <c:showSerName val="0"/>
          <c:showPercent val="0"/>
          <c:showBubbleSize val="0"/>
        </c:dLbls>
        <c:gapWidth val="50"/>
        <c:overlap val="-10"/>
        <c:axId val="329227264"/>
        <c:axId val="329249536"/>
      </c:barChart>
      <c:barChart>
        <c:barDir val="col"/>
        <c:grouping val="clustered"/>
        <c:varyColors val="0"/>
        <c:ser>
          <c:idx val="5"/>
          <c:order val="8"/>
          <c:tx>
            <c:strRef>
              <c:f>Slide7_Datenblatt!$A$59</c:f>
              <c:strCache>
                <c:ptCount val="1"/>
                <c:pt idx="0">
                  <c:v>unsichtbar</c:v>
                </c:pt>
              </c:strCache>
            </c:strRef>
          </c:tx>
          <c:spPr>
            <a:noFill/>
            <a:ln w="25400">
              <a:noFill/>
            </a:ln>
          </c:spPr>
          <c:invertIfNegative val="0"/>
          <c:val>
            <c:numRef>
              <c:f>Slide7_Datenblatt!$B$59</c:f>
              <c:numCache>
                <c:formatCode>General</c:formatCode>
                <c:ptCount val="1"/>
                <c:pt idx="0">
                  <c:v>0</c:v>
                </c:pt>
              </c:numCache>
            </c:numRef>
          </c:val>
          <c:extLst>
            <c:ext xmlns:c16="http://schemas.microsoft.com/office/drawing/2014/chart" uri="{C3380CC4-5D6E-409C-BE32-E72D297353CC}">
              <c16:uniqueId val="{0000001E-BBE1-4E6F-919B-8E9C6C24A622}"/>
            </c:ext>
          </c:extLst>
        </c:ser>
        <c:dLbls>
          <c:showLegendKey val="0"/>
          <c:showVal val="0"/>
          <c:showCatName val="0"/>
          <c:showSerName val="0"/>
          <c:showPercent val="0"/>
          <c:showBubbleSize val="0"/>
        </c:dLbls>
        <c:gapWidth val="150"/>
        <c:axId val="329251072"/>
        <c:axId val="329269248"/>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Slide7_Datenblatt!$L$68:$L$73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Slide7_Datenblatt!$M$68:$M$73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F-BBE1-4E6F-919B-8E9C6C24A622}"/>
            </c:ext>
          </c:extLst>
        </c:ser>
        <c:ser>
          <c:idx val="7"/>
          <c:order val="10"/>
          <c:tx>
            <c:v>Achse3</c:v>
          </c:tx>
          <c:spPr>
            <a:ln w="38100">
              <a:solidFill>
                <a:srgbClr val="000000"/>
              </a:solidFill>
              <a:prstDash val="solid"/>
            </a:ln>
          </c:spPr>
          <c:marker>
            <c:symbol val="square"/>
            <c:size val="9"/>
            <c:spPr>
              <a:noFill/>
              <a:ln w="9525">
                <a:noFill/>
              </a:ln>
            </c:spPr>
          </c:marker>
          <c:xVal>
            <c:numRef>
              <c:f>Slide7_Datenblatt!$L$74:$L$79</c:f>
              <c:numCache>
                <c:formatCode>General</c:formatCode>
                <c:ptCount val="6"/>
                <c:pt idx="0">
                  <c:v>2.5249999999999999</c:v>
                </c:pt>
                <c:pt idx="1">
                  <c:v>2.7250000000000001</c:v>
                </c:pt>
                <c:pt idx="2">
                  <c:v>2.915</c:v>
                </c:pt>
                <c:pt idx="3">
                  <c:v>3.1</c:v>
                </c:pt>
                <c:pt idx="4">
                  <c:v>3.29</c:v>
                </c:pt>
                <c:pt idx="5">
                  <c:v>3.4750000000000001</c:v>
                </c:pt>
              </c:numCache>
            </c:numRef>
          </c:xVal>
          <c:yVal>
            <c:numRef>
              <c:f>Slide7_Datenblatt!$M$74:$M$79</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20-BBE1-4E6F-919B-8E9C6C24A622}"/>
            </c:ext>
          </c:extLst>
        </c:ser>
        <c:dLbls>
          <c:showLegendKey val="0"/>
          <c:showVal val="0"/>
          <c:showCatName val="0"/>
          <c:showSerName val="0"/>
          <c:showPercent val="0"/>
          <c:showBubbleSize val="0"/>
        </c:dLbls>
        <c:axId val="329227264"/>
        <c:axId val="329249536"/>
      </c:scatterChart>
      <c:scatterChart>
        <c:scatterStyle val="lineMarker"/>
        <c:varyColors val="0"/>
        <c:ser>
          <c:idx val="10"/>
          <c:order val="5"/>
          <c:tx>
            <c:v>beschriftung</c:v>
          </c:tx>
          <c:spPr>
            <a:ln w="28575">
              <a:noFill/>
            </a:ln>
          </c:spPr>
          <c:marker>
            <c:symbol val="none"/>
          </c:marker>
          <c:dLbls>
            <c:dLbl>
              <c:idx val="1"/>
              <c:layout>
                <c:manualLayout>
                  <c:x val="-9.5138888888888912E-3"/>
                  <c:y val="-6.2090723508047112E-4"/>
                </c:manualLayout>
              </c:layout>
              <c:tx>
                <c:strRef>
                  <c:f>Slide7_Datenblatt!$J$62</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{07ECFD84-7F47-4582-A9F9-973DFEAC1A63}</c15:txfldGUID>
                      <c15:f>Slide7_Datenblatt!$J$62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21-BBE1-4E6F-919B-8E9C6C24A622}"/>
                </c:ext>
              </c:extLst>
            </c:dLbl>
            <c:dLbl>
              <c:idx val="2"/>
              <c:layout>
                <c:manualLayout>
                  <c:x val="-9.5138888888888912E-3"/>
                  <c:y val="-6.2090723508047112E-4"/>
                </c:manualLayout>
              </c:layout>
              <c:tx>
                <c:strRef>
                  <c:f>Slide7_Datenblatt!$J$63</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{BAF13C2D-9888-4F9D-8DF1-52DF5FB1D665}</c15:txfldGUID>
                      <c15:f>Slide7_Datenblatt!$J$63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22-BBE1-4E6F-919B-8E9C6C24A622}"/>
                </c:ext>
              </c:extLst>
            </c:dLbl>
            <c:dLbl>
              <c:idx val="3"/>
              <c:layout>
                <c:manualLayout>
                  <c:x val="-9.5138888888888912E-3"/>
                  <c:y val="-6.2090723508047112E-4"/>
                </c:manualLayout>
              </c:layout>
              <c:tx>
                <c:strRef>
                  <c:f>Slide7_Datenblatt!$J$64</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{E010E02B-BA2A-4E63-81B8-7DE2DDB8B10A}</c15:txfldGUID>
                      <c15:f>Slide7_Datenblatt!$J$64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23-BBE1-4E6F-919B-8E9C6C24A622}"/>
                </c:ext>
              </c:extLst>
            </c:dLbl>
            <c:dLbl>
              <c:idx val="4"/>
              <c:layout>
                <c:manualLayout>
                  <c:x val="-9.5138888888888912E-3"/>
                  <c:y val="-6.2090723508047112E-4"/>
                </c:manualLayout>
              </c:layout>
              <c:tx>
                <c:strRef>
                  <c:f>Slide7_Datenblatt!$J$65</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{BE745EE8-AB09-439C-A2EA-9C6CA7B9B955}</c15:txfldGUID>
                      <c15:f>Slide7_Datenblatt!$J$65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24-BBE1-4E6F-919B-8E9C6C24A622}"/>
                </c:ext>
              </c:extLst>
            </c:dLbl>
            <c:dLbl>
              <c:idx val="5"/>
              <c:layout>
                <c:manualLayout>
                  <c:x val="-1.1597222222222189E-2"/>
                  <c:y val="-6.2090723508047112E-4"/>
                </c:manualLayout>
              </c:layout>
              <c:tx>
                <c:strRef>
                  <c:f>Slide7_Datenblatt!$J$66</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{4773B96E-A88A-4C6A-BE21-DE1690F90045}</c15:txfldGUID>
                      <c15:f>Slide7_Datenblatt!$J$66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25-BBE1-4E6F-919B-8E9C6C24A622}"/>
                </c:ext>
              </c:extLst>
            </c:dLbl>
            <c:dLbl>
              <c:idx val="6"/>
              <c:layout>
                <c:manualLayout>
                  <c:x val="-9.5138888888888825E-3"/>
                  <c:y val="-6.2090723508047112E-4"/>
                </c:manualLayout>
              </c:layout>
              <c:tx>
                <c:strRef>
                  <c:f>Slide7_Datenblatt!$J$68</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{AE274F2A-CB6C-4595-B3B6-3582931A1A85}</c15:txfldGUID>
                      <c15:f>Slide7_Datenblatt!$J$68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6-BBE1-4E6F-919B-8E9C6C24A622}"/>
                </c:ext>
              </c:extLst>
            </c:dLbl>
            <c:dLbl>
              <c:idx val="7"/>
              <c:layout>
                <c:manualLayout>
                  <c:x val="-9.5138888888888825E-3"/>
                  <c:y val="-6.2090723508047112E-4"/>
                </c:manualLayout>
              </c:layout>
              <c:tx>
                <c:strRef>
                  <c:f>Slide7_Datenblatt!$J$69</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{DD37A04D-9688-4194-A4CA-241A0226EAD4}</c15:txfldGUID>
                      <c15:f>Slide7_Datenblatt!$J$69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7-BBE1-4E6F-919B-8E9C6C24A622}"/>
                </c:ext>
              </c:extLst>
            </c:dLbl>
            <c:dLbl>
              <c:idx val="8"/>
              <c:layout>
                <c:manualLayout>
                  <c:x val="-9.5138888888888825E-3"/>
                  <c:y val="-6.2090723508047112E-4"/>
                </c:manualLayout>
              </c:layout>
              <c:tx>
                <c:strRef>
                  <c:f>Slide7_Datenblatt!$J$70</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{7C004F18-FDCD-4897-BA34-C73C00DF8EBD}</c15:txfldGUID>
                      <c15:f>Slide7_Datenblatt!$J$70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8-BBE1-4E6F-919B-8E9C6C24A622}"/>
                </c:ext>
              </c:extLst>
            </c:dLbl>
            <c:dLbl>
              <c:idx val="9"/>
              <c:layout>
                <c:manualLayout>
                  <c:x val="-9.5138888888888825E-3"/>
                  <c:y val="-6.2090723508047112E-4"/>
                </c:manualLayout>
              </c:layout>
              <c:tx>
                <c:strRef>
                  <c:f>Slide7_Datenblatt!$J$71</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{571E6120-6F49-455E-AABD-83B5114E14F2}</c15:txfldGUID>
                      <c15:f>Slide7_Datenblatt!$J$71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9-BBE1-4E6F-919B-8E9C6C24A622}"/>
                </c:ext>
              </c:extLst>
            </c:dLbl>
            <c:dLbl>
              <c:idx val="10"/>
              <c:layout>
                <c:manualLayout>
                  <c:x val="-1.1597222222222319E-2"/>
                  <c:y val="-6.2090723508047112E-4"/>
                </c:manualLayout>
              </c:layout>
              <c:tx>
                <c:strRef>
                  <c:f>Slide7_Datenblatt!$J$72</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{E7901699-A94C-4F20-B789-633EAE359B8F}</c15:txfldGUID>
                      <c15:f>Slide7_Datenblatt!$J$72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A-BBE1-4E6F-919B-8E9C6C24A622}"/>
                </c:ext>
              </c:extLst>
            </c:dLbl>
            <c:dLbl>
              <c:idx val="11"/>
              <c:delete val="1"/>
              <c:extLst>
                <c:ext xmlns:c15="http://schemas.microsoft.com/office/drawing/2012/chart" uri="{CE6537A1-D6FC-4f65-9D91-7224C49458BB}"/>
                <c:ext xmlns:c16="http://schemas.microsoft.com/office/drawing/2014/chart" uri="{C3380CC4-5D6E-409C-BE32-E72D297353CC}">
                  <c16:uniqueId val="{0000002B-BBE1-4E6F-919B-8E9C6C24A622}"/>
                </c:ext>
              </c:extLst>
            </c:dLbl>
            <c:dLbl>
              <c:idx val="12"/>
              <c:layout>
                <c:manualLayout>
                  <c:x val="6.3194444444443767E-3"/>
                  <c:y val="-6.2090723508047112E-4"/>
                </c:manualLayout>
              </c:layout>
              <c:tx>
                <c:strRef>
                  <c:f>Slide7_Datenblatt!$J$74</c:f>
                  <c:strCache>
                    <c:ptCount val="1"/>
                    <c:pt idx="0">
                      <c:v>2014</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{73DB14BA-2509-4F7A-8621-3AD0A9645E05}</c15:txfldGUID>
                      <c15:f>Slide7_Datenblatt!$J$74</c15:f>
                      <c15:dlblFieldTableCache>
                        <c:ptCount val="1"/>
                        <c:pt idx="0">
                          <c:v>2014</c:v>
                        </c:pt>
                      </c15:dlblFieldTableCache>
                    </c15:dlblFTEntry>
                  </c15:dlblFieldTable>
                  <c15:showDataLabelsRange val="0"/>
                </c:ext>
                <c:ext xmlns:c16="http://schemas.microsoft.com/office/drawing/2014/chart" uri="{C3380CC4-5D6E-409C-BE32-E72D297353CC}">
                  <c16:uniqueId val="{0000002C-BBE1-4E6F-919B-8E9C6C24A622}"/>
                </c:ext>
              </c:extLst>
            </c:dLbl>
            <c:dLbl>
              <c:idx val="13"/>
              <c:layout>
                <c:manualLayout>
                  <c:x val="5.2777777777777693E-3"/>
                  <c:y val="-6.2090723508047112E-4"/>
                </c:manualLayout>
              </c:layout>
              <c:tx>
                <c:strRef>
                  <c:f>Slide7_Datenblatt!$J$75</c:f>
                  <c:strCache>
                    <c:ptCount val="1"/>
                    <c:pt idx="0">
                      <c:v>2015</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{F597B700-B33E-4710-B8D4-8D3ED6952571}</c15:txfldGUID>
                      <c15:f>Slide7_Datenblatt!$J$75</c15:f>
                      <c15:dlblFieldTableCache>
                        <c:ptCount val="1"/>
                        <c:pt idx="0">
                          <c:v>2015</c:v>
                        </c:pt>
                      </c15:dlblFieldTableCache>
                    </c15:dlblFTEntry>
                  </c15:dlblFieldTable>
                  <c15:showDataLabelsRange val="0"/>
                </c:ext>
                <c:ext xmlns:c16="http://schemas.microsoft.com/office/drawing/2014/chart" uri="{C3380CC4-5D6E-409C-BE32-E72D297353CC}">
                  <c16:uniqueId val="{0000002D-BBE1-4E6F-919B-8E9C6C24A622}"/>
                </c:ext>
              </c:extLst>
            </c:dLbl>
            <c:dLbl>
              <c:idx val="14"/>
              <c:layout>
                <c:manualLayout>
                  <c:x val="6.3194444444443767E-3"/>
                  <c:y val="-6.2090723508047112E-4"/>
                </c:manualLayout>
              </c:layout>
              <c:tx>
                <c:strRef>
                  <c:f>Slide7_Datenblatt!$J$76</c:f>
                  <c:strCache>
                    <c:ptCount val="1"/>
                    <c:pt idx="0">
                      <c:v>2016</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{9AD35237-CC4E-45AB-8487-A78D35192063}</c15:txfldGUID>
                      <c15:f>Slide7_Datenblatt!$J$76</c15:f>
                      <c15:dlblFieldTableCache>
                        <c:ptCount val="1"/>
                        <c:pt idx="0">
                          <c:v>2016</c:v>
                        </c:pt>
                      </c15:dlblFieldTableCache>
                    </c15:dlblFTEntry>
                  </c15:dlblFieldTable>
                  <c15:showDataLabelsRange val="0"/>
                </c:ext>
                <c:ext xmlns:c16="http://schemas.microsoft.com/office/drawing/2014/chart" uri="{C3380CC4-5D6E-409C-BE32-E72D297353CC}">
                  <c16:uniqueId val="{0000002E-BBE1-4E6F-919B-8E9C6C24A622}"/>
                </c:ext>
              </c:extLst>
            </c:dLbl>
            <c:dLbl>
              <c:idx val="15"/>
              <c:layout>
                <c:manualLayout>
                  <c:x val="8.4027777777777035E-3"/>
                  <c:y val="-6.2090723508047112E-4"/>
                </c:manualLayout>
              </c:layout>
              <c:tx>
                <c:strRef>
                  <c:f>Slide7_Datenblatt!$J$77</c:f>
                  <c:strCache>
                    <c:ptCount val="1"/>
                    <c:pt idx="0">
                      <c:v>2017</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{DF173FBE-D8DF-4CE1-88A6-920F5701C527}</c15:txfldGUID>
                      <c15:f>Slide7_Datenblatt!$J$77</c15:f>
                      <c15:dlblFieldTableCache>
                        <c:ptCount val="1"/>
                        <c:pt idx="0">
                          <c:v>2017</c:v>
                        </c:pt>
                      </c15:dlblFieldTableCache>
                    </c15:dlblFTEntry>
                  </c15:dlblFieldTable>
                  <c15:showDataLabelsRange val="0"/>
                </c:ext>
                <c:ext xmlns:c16="http://schemas.microsoft.com/office/drawing/2014/chart" uri="{C3380CC4-5D6E-409C-BE32-E72D297353CC}">
                  <c16:uniqueId val="{0000002F-BBE1-4E6F-919B-8E9C6C24A622}"/>
                </c:ext>
              </c:extLst>
            </c:dLbl>
            <c:dLbl>
              <c:idx val="16"/>
              <c:layout>
                <c:manualLayout>
                  <c:x val="6.3194444444443767E-3"/>
                  <c:y val="-6.2090723508047112E-4"/>
                </c:manualLayout>
              </c:layout>
              <c:tx>
                <c:strRef>
                  <c:f>Slide7_Datenblatt!$J$78</c:f>
                  <c:strCache>
                    <c:ptCount val="1"/>
                    <c:pt idx="0">
                      <c:v>2018</c:v>
                    </c:pt>
                  </c:strCache>
                </c:strRef>
              </c:tx>
              <c:dLblPos val="r"/>
              <c:showLegendKey val="0"/>
              <c:showVal val="0"/>
              <c:showCatName val="0"/>
              <c:showSerName val="0"/>
              <c:showPercent val="0"/>
              <c:showBubbleSize val="0"/>
              <c:extLst>
                <c:ext xmlns:c15="http://schemas.microsoft.com/office/drawing/2012/chart" uri="{CE6537A1-D6FC-4f65-9D91-7224C49458BB}">
                  <c15:dlblFieldTable>
                    <c15:dlblFTEntry>
                      <c15:txfldGUID>{CB048AF2-AC7C-4666-B084-806A27E7D673}</c15:txfldGUID>
                      <c15:f>Slide7_Datenblatt!$J$78</c15:f>
                      <c15:dlblFieldTableCache>
                        <c:ptCount val="1"/>
                        <c:pt idx="0">
                          <c:v>2018</c:v>
                        </c:pt>
                      </c15:dlblFieldTableCache>
                    </c15:dlblFTEntry>
                  </c15:dlblFieldTable>
                  <c15:showDataLabelsRange val="0"/>
                </c:ext>
                <c:ext xmlns:c16="http://schemas.microsoft.com/office/drawing/2014/chart" uri="{C3380CC4-5D6E-409C-BE32-E72D297353CC}">
                  <c16:uniqueId val="{00000030-BBE1-4E6F-919B-8E9C6C24A622}"/>
                </c:ext>
              </c:extLst>
            </c:dLbl>
            <c:dLbl>
              <c:idx val="17"/>
              <c:delete val="1"/>
              <c:extLst>
                <c:ext xmlns:c15="http://schemas.microsoft.com/office/drawing/2012/chart" uri="{CE6537A1-D6FC-4f65-9D91-7224C49458BB}"/>
                <c:ext xmlns:c16="http://schemas.microsoft.com/office/drawing/2014/chart" uri="{C3380CC4-5D6E-409C-BE32-E72D297353CC}">
                  <c16:uniqueId val="{00000031-BBE1-4E6F-919B-8E9C6C24A622}"/>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Slide7_Datenblatt!$G$61:$G$78</c:f>
              <c:numCache>
                <c:formatCode>General</c:formatCode>
                <c:ptCount val="18"/>
                <c:pt idx="0">
                  <c:v>0.44500000000000001</c:v>
                </c:pt>
                <c:pt idx="1">
                  <c:v>0.54</c:v>
                </c:pt>
                <c:pt idx="2">
                  <c:v>0.72750000000000004</c:v>
                </c:pt>
                <c:pt idx="3">
                  <c:v>0.91500000000000004</c:v>
                </c:pt>
                <c:pt idx="4">
                  <c:v>1.1025</c:v>
                </c:pt>
                <c:pt idx="5">
                  <c:v>1.29</c:v>
                </c:pt>
                <c:pt idx="6">
                  <c:v>1.54</c:v>
                </c:pt>
                <c:pt idx="7">
                  <c:v>1.7275</c:v>
                </c:pt>
                <c:pt idx="8">
                  <c:v>1.915</c:v>
                </c:pt>
                <c:pt idx="9">
                  <c:v>2.1025</c:v>
                </c:pt>
                <c:pt idx="10">
                  <c:v>2.29</c:v>
                </c:pt>
                <c:pt idx="11">
                  <c:v>2.4775</c:v>
                </c:pt>
                <c:pt idx="12">
                  <c:v>2.4925000000000002</c:v>
                </c:pt>
                <c:pt idx="13">
                  <c:v>2.68</c:v>
                </c:pt>
                <c:pt idx="14">
                  <c:v>2.8675000000000002</c:v>
                </c:pt>
                <c:pt idx="15">
                  <c:v>3.0550000000000002</c:v>
                </c:pt>
                <c:pt idx="16">
                  <c:v>3.2425000000000002</c:v>
                </c:pt>
                <c:pt idx="17">
                  <c:v>3.43</c:v>
                </c:pt>
              </c:numCache>
            </c:numRef>
          </c:xVal>
          <c:yVal>
            <c:numRef>
              <c:f>Slide7_Datenblatt!$H$61:$H$78</c:f>
              <c:numCache>
                <c:formatCode>0.00</c:formatCode>
                <c:ptCount val="18"/>
                <c:pt idx="1">
                  <c:v>-64596.990000000005</c:v>
                </c:pt>
                <c:pt idx="2">
                  <c:v>-64596.990000000005</c:v>
                </c:pt>
                <c:pt idx="3">
                  <c:v>-64596.990000000005</c:v>
                </c:pt>
                <c:pt idx="4">
                  <c:v>-64596.990000000005</c:v>
                </c:pt>
                <c:pt idx="5">
                  <c:v>-64596.990000000005</c:v>
                </c:pt>
                <c:pt idx="6">
                  <c:v>-64596.990000000005</c:v>
                </c:pt>
                <c:pt idx="7">
                  <c:v>-64596.990000000005</c:v>
                </c:pt>
                <c:pt idx="8">
                  <c:v>-64596.990000000005</c:v>
                </c:pt>
                <c:pt idx="9">
                  <c:v>-64596.990000000005</c:v>
                </c:pt>
                <c:pt idx="10">
                  <c:v>-64596.990000000005</c:v>
                </c:pt>
                <c:pt idx="11">
                  <c:v>-64596.990000000005</c:v>
                </c:pt>
                <c:pt idx="12">
                  <c:v>-64596.990000000005</c:v>
                </c:pt>
                <c:pt idx="13">
                  <c:v>-64596.990000000005</c:v>
                </c:pt>
                <c:pt idx="14">
                  <c:v>-64596.990000000005</c:v>
                </c:pt>
                <c:pt idx="15">
                  <c:v>-64596.990000000005</c:v>
                </c:pt>
                <c:pt idx="16">
                  <c:v>-64596.990000000005</c:v>
                </c:pt>
                <c:pt idx="17">
                  <c:v>-64596.990000000005</c:v>
                </c:pt>
              </c:numCache>
            </c:numRef>
          </c:yVal>
          <c:smooth val="0"/>
          <c:extLst>
            <c:ext xmlns:c16="http://schemas.microsoft.com/office/drawing/2014/chart" uri="{C3380CC4-5D6E-409C-BE32-E72D297353CC}">
              <c16:uniqueId val="{00000032-BBE1-4E6F-919B-8E9C6C24A622}"/>
            </c:ext>
          </c:extLst>
        </c:ser>
        <c:ser>
          <c:idx val="9"/>
          <c:order val="6"/>
          <c:tx>
            <c:v>Achse</c:v>
          </c:tx>
          <c:spPr>
            <a:ln w="38100">
              <a:solidFill>
                <a:srgbClr val="000000"/>
              </a:solidFill>
              <a:prstDash val="solid"/>
            </a:ln>
          </c:spPr>
          <c:marker>
            <c:symbol val="none"/>
          </c:marker>
          <c:xVal>
            <c:numRef>
              <c:f>Slide7_Datenblatt!$L$61:$L$67</c:f>
              <c:numCache>
                <c:formatCode>General</c:formatCode>
                <c:ptCount val="7"/>
                <c:pt idx="0">
                  <c:v>0.52500000000000002</c:v>
                </c:pt>
                <c:pt idx="1">
                  <c:v>0.54</c:v>
                </c:pt>
                <c:pt idx="2">
                  <c:v>0.72499999999999998</c:v>
                </c:pt>
                <c:pt idx="3">
                  <c:v>0.91500000000000004</c:v>
                </c:pt>
                <c:pt idx="4">
                  <c:v>1.1000000000000001</c:v>
                </c:pt>
                <c:pt idx="5">
                  <c:v>1.4750000000000001</c:v>
                </c:pt>
                <c:pt idx="6">
                  <c:v>1.4750000000000001</c:v>
                </c:pt>
              </c:numCache>
            </c:numRef>
          </c:xVal>
          <c:yVal>
            <c:numRef>
              <c:f>Slide7_Datenblatt!$M$61:$M$67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33-BBE1-4E6F-919B-8E9C6C24A622}"/>
            </c:ext>
          </c:extLst>
        </c:ser>
        <c:ser>
          <c:idx val="11"/>
          <c:order val="7"/>
          <c:tx>
            <c:v>rubrik</c:v>
          </c:tx>
          <c:spPr>
            <a:ln w="28575">
              <a:noFill/>
            </a:ln>
          </c:spPr>
          <c:marker>
            <c:symbol val="none"/>
          </c:marker>
          <c:dLbls>
            <c:dLbl>
              <c:idx val="0"/>
              <c:layout>
                <c:manualLayout>
                  <c:x val="-4.5138888888888963E-3"/>
                  <c:y val="1.5854078846208022E-4"/>
                </c:manualLayout>
              </c:layout>
              <c:tx>
                <c:strRef>
                  <c:f>Slide7_Datenblatt!$A$4</c:f>
                  <c:strCache>
                    <c:ptCount val="1"/>
                    <c:pt idx="0">
                      <c:v>Betrieblicher Erfolg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{C66BC4C0-91C2-4FA2-B225-FB1B6A3FC60D}</c15:txfldGUID>
                      <c15:f>Slide7_Datenblatt!$A$4</c15:f>
                      <c15:dlblFieldTableCache>
                        <c:ptCount val="1"/>
                        <c:pt idx="0">
                          <c:v>Betrieblicher Erfolg
</c:v>
                        </c:pt>
                      </c15:dlblFieldTableCache>
                    </c15:dlblFTEntry>
                  </c15:dlblFieldTable>
                  <c15:showDataLabelsRange val="0"/>
                </c:ext>
                <c:ext xmlns:c16="http://schemas.microsoft.com/office/drawing/2014/chart" uri="{C3380CC4-5D6E-409C-BE32-E72D297353CC}">
                  <c16:uniqueId val="{00000034-BBE1-4E6F-919B-8E9C6C24A622}"/>
                </c:ext>
              </c:extLst>
            </c:dLbl>
            <c:dLbl>
              <c:idx val="1"/>
              <c:delete val="1"/>
              <c:extLst>
                <c:ext xmlns:c15="http://schemas.microsoft.com/office/drawing/2012/chart" uri="{CE6537A1-D6FC-4f65-9D91-7224C49458BB}"/>
                <c:ext xmlns:c16="http://schemas.microsoft.com/office/drawing/2014/chart" uri="{C3380CC4-5D6E-409C-BE32-E72D297353CC}">
                  <c16:uniqueId val="{00000035-BBE1-4E6F-919B-8E9C6C24A622}"/>
                </c:ext>
              </c:extLst>
            </c:dLbl>
            <c:dLbl>
              <c:idx val="2"/>
              <c:delete val="1"/>
              <c:extLst>
                <c:ext xmlns:c15="http://schemas.microsoft.com/office/drawing/2012/chart" uri="{CE6537A1-D6FC-4f65-9D91-7224C49458BB}"/>
                <c:ext xmlns:c16="http://schemas.microsoft.com/office/drawing/2014/chart" uri="{C3380CC4-5D6E-409C-BE32-E72D297353CC}">
                  <c16:uniqueId val="{00000036-BBE1-4E6F-919B-8E9C6C24A622}"/>
                </c:ext>
              </c:extLst>
            </c:dLbl>
            <c:dLbl>
              <c:idx val="3"/>
              <c:delete val="1"/>
              <c:extLst>
                <c:ext xmlns:c15="http://schemas.microsoft.com/office/drawing/2012/chart" uri="{CE6537A1-D6FC-4f65-9D91-7224C49458BB}"/>
                <c:ext xmlns:c16="http://schemas.microsoft.com/office/drawing/2014/chart" uri="{C3380CC4-5D6E-409C-BE32-E72D297353CC}">
                  <c16:uniqueId val="{00000037-BBE1-4E6F-919B-8E9C6C24A622}"/>
                </c:ext>
              </c:extLst>
            </c:dLbl>
            <c:dLbl>
              <c:idx val="4"/>
              <c:delete val="1"/>
              <c:extLst>
                <c:ext xmlns:c15="http://schemas.microsoft.com/office/drawing/2012/chart" uri="{CE6537A1-D6FC-4f65-9D91-7224C49458BB}"/>
                <c:ext xmlns:c16="http://schemas.microsoft.com/office/drawing/2014/chart" uri="{C3380CC4-5D6E-409C-BE32-E72D297353CC}">
                  <c16:uniqueId val="{00000038-BBE1-4E6F-919B-8E9C6C24A622}"/>
                </c:ext>
              </c:extLst>
            </c:dLbl>
            <c:dLbl>
              <c:idx val="5"/>
              <c:delete val="1"/>
              <c:extLst>
                <c:ext xmlns:c15="http://schemas.microsoft.com/office/drawing/2012/chart" uri="{CE6537A1-D6FC-4f65-9D91-7224C49458BB}"/>
                <c:ext xmlns:c16="http://schemas.microsoft.com/office/drawing/2014/chart" uri="{C3380CC4-5D6E-409C-BE32-E72D297353CC}">
                  <c16:uniqueId val="{00000039-BBE1-4E6F-919B-8E9C6C24A622}"/>
                </c:ext>
              </c:extLst>
            </c:dLbl>
            <c:dLbl>
              <c:idx val="6"/>
              <c:layout>
                <c:manualLayout>
                  <c:x val="-4.513888888888898E-3"/>
                  <c:y val="1.5854078846208022E-4"/>
                </c:manualLayout>
              </c:layout>
              <c:tx>
                <c:strRef>
                  <c:f>Slide7_Datenblatt!$A$5</c:f>
                  <c:strCache>
                    <c:ptCount val="1"/>
                    <c:pt idx="0">
                      <c:v>Finanz- und sonstiger neutraler Erfolg</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{F49A78CF-FA84-421E-83E6-65DF702FC919}</c15:txfldGUID>
                      <c15:f>Slide7_Datenblatt!$A$5</c15:f>
                      <c15:dlblFieldTableCache>
                        <c:ptCount val="1"/>
                        <c:pt idx="0">
                          <c:v>Finanz- und sonstiger neutraler Erfolg</c:v>
                        </c:pt>
                      </c15:dlblFieldTableCache>
                    </c15:dlblFTEntry>
                  </c15:dlblFieldTable>
                  <c15:showDataLabelsRange val="0"/>
                </c:ext>
                <c:ext xmlns:c16="http://schemas.microsoft.com/office/drawing/2014/chart" uri="{C3380CC4-5D6E-409C-BE32-E72D297353CC}">
                  <c16:uniqueId val="{0000003A-BBE1-4E6F-919B-8E9C6C24A622}"/>
                </c:ext>
              </c:extLst>
            </c:dLbl>
            <c:dLbl>
              <c:idx val="7"/>
              <c:delete val="1"/>
              <c:extLst>
                <c:ext xmlns:c15="http://schemas.microsoft.com/office/drawing/2012/chart" uri="{CE6537A1-D6FC-4f65-9D91-7224C49458BB}"/>
                <c:ext xmlns:c16="http://schemas.microsoft.com/office/drawing/2014/chart" uri="{C3380CC4-5D6E-409C-BE32-E72D297353CC}">
                  <c16:uniqueId val="{0000003B-BBE1-4E6F-919B-8E9C6C24A622}"/>
                </c:ext>
              </c:extLst>
            </c:dLbl>
            <c:dLbl>
              <c:idx val="8"/>
              <c:delete val="1"/>
              <c:extLst>
                <c:ext xmlns:c15="http://schemas.microsoft.com/office/drawing/2012/chart" uri="{CE6537A1-D6FC-4f65-9D91-7224C49458BB}"/>
                <c:ext xmlns:c16="http://schemas.microsoft.com/office/drawing/2014/chart" uri="{C3380CC4-5D6E-409C-BE32-E72D297353CC}">
                  <c16:uniqueId val="{0000003C-BBE1-4E6F-919B-8E9C6C24A622}"/>
                </c:ext>
              </c:extLst>
            </c:dLbl>
            <c:dLbl>
              <c:idx val="9"/>
              <c:delete val="1"/>
              <c:extLst>
                <c:ext xmlns:c15="http://schemas.microsoft.com/office/drawing/2012/chart" uri="{CE6537A1-D6FC-4f65-9D91-7224C49458BB}"/>
                <c:ext xmlns:c16="http://schemas.microsoft.com/office/drawing/2014/chart" uri="{C3380CC4-5D6E-409C-BE32-E72D297353CC}">
                  <c16:uniqueId val="{0000003D-BBE1-4E6F-919B-8E9C6C24A622}"/>
                </c:ext>
              </c:extLst>
            </c:dLbl>
            <c:dLbl>
              <c:idx val="10"/>
              <c:delete val="1"/>
              <c:extLst>
                <c:ext xmlns:c15="http://schemas.microsoft.com/office/drawing/2012/chart" uri="{CE6537A1-D6FC-4f65-9D91-7224C49458BB}"/>
                <c:ext xmlns:c16="http://schemas.microsoft.com/office/drawing/2014/chart" uri="{C3380CC4-5D6E-409C-BE32-E72D297353CC}">
                  <c16:uniqueId val="{0000003E-BBE1-4E6F-919B-8E9C6C24A622}"/>
                </c:ext>
              </c:extLst>
            </c:dLbl>
            <c:dLbl>
              <c:idx val="11"/>
              <c:delete val="1"/>
              <c:extLst>
                <c:ext xmlns:c15="http://schemas.microsoft.com/office/drawing/2012/chart" uri="{CE6537A1-D6FC-4f65-9D91-7224C49458BB}"/>
                <c:ext xmlns:c16="http://schemas.microsoft.com/office/drawing/2014/chart" uri="{C3380CC4-5D6E-409C-BE32-E72D297353CC}">
                  <c16:uniqueId val="{0000003F-BBE1-4E6F-919B-8E9C6C24A622}"/>
                </c:ext>
              </c:extLst>
            </c:dLbl>
            <c:dLbl>
              <c:idx val="12"/>
              <c:delete val="1"/>
              <c:extLst>
                <c:ext xmlns:c15="http://schemas.microsoft.com/office/drawing/2012/chart" uri="{CE6537A1-D6FC-4f65-9D91-7224C49458BB}"/>
                <c:ext xmlns:c16="http://schemas.microsoft.com/office/drawing/2014/chart" uri="{C3380CC4-5D6E-409C-BE32-E72D297353CC}">
                  <c16:uniqueId val="{00000040-BBE1-4E6F-919B-8E9C6C24A622}"/>
                </c:ext>
              </c:extLst>
            </c:dLbl>
            <c:dLbl>
              <c:idx val="13"/>
              <c:layout>
                <c:manualLayout>
                  <c:x val="-4.5138888888888954E-3"/>
                  <c:y val="1.5854078846208022E-4"/>
                </c:manualLayout>
              </c:layout>
              <c:tx>
                <c:strRef>
                  <c:f>Slide7_Datenblatt!$A$6</c:f>
                  <c:strCache>
                    <c:ptCount val="1"/>
                    <c:pt idx="0">
                      <c:v>Außerordentlicher Erfolg
</c:v>
                    </c:pt>
                  </c:strCache>
                </c:strRef>
              </c:tx>
              <c:spPr>
                <a:noFill/>
                <a:ln w="25400">
                  <a:noFill/>
                </a:ln>
              </c:spPr>
              <c:txPr>
                <a:bodyPr/>
                <a:lstStyle/>
                <a:p>
                  <a:pPr algn="l">
                    <a:defRPr sz="13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{6214D57A-7127-4B77-8018-8A034A36153C}</c15:txfldGUID>
                      <c15:f>Slide7_Datenblatt!$A$6</c15:f>
                      <c15:dlblFieldTableCache>
                        <c:ptCount val="1"/>
                        <c:pt idx="0">
                          <c:v>Außerordentlicher Erfolg
</c:v>
                        </c:pt>
                      </c15:dlblFieldTableCache>
                    </c15:dlblFTEntry>
                  </c15:dlblFieldTable>
                  <c15:showDataLabelsRange val="0"/>
                </c:ext>
                <c:ext xmlns:c16="http://schemas.microsoft.com/office/drawing/2014/chart" uri="{C3380CC4-5D6E-409C-BE32-E72D297353CC}">
                  <c16:uniqueId val="{00000041-BBE1-4E6F-919B-8E9C6C24A622}"/>
                </c:ext>
              </c:extLst>
            </c:dLbl>
            <c:dLbl>
              <c:idx val="14"/>
              <c:delete val="1"/>
              <c:extLst>
                <c:ext xmlns:c15="http://schemas.microsoft.com/office/drawing/2012/chart" uri="{CE6537A1-D6FC-4f65-9D91-7224C49458BB}"/>
                <c:ext xmlns:c16="http://schemas.microsoft.com/office/drawing/2014/chart" uri="{C3380CC4-5D6E-409C-BE32-E72D297353CC}">
                  <c16:uniqueId val="{00000042-BBE1-4E6F-919B-8E9C6C24A622}"/>
                </c:ext>
              </c:extLst>
            </c:dLbl>
            <c:dLbl>
              <c:idx val="15"/>
              <c:delete val="1"/>
              <c:extLst>
                <c:ext xmlns:c15="http://schemas.microsoft.com/office/drawing/2012/chart" uri="{CE6537A1-D6FC-4f65-9D91-7224C49458BB}"/>
                <c:ext xmlns:c16="http://schemas.microsoft.com/office/drawing/2014/chart" uri="{C3380CC4-5D6E-409C-BE32-E72D297353CC}">
                  <c16:uniqueId val="{00000043-BBE1-4E6F-919B-8E9C6C24A622}"/>
                </c:ext>
              </c:extLst>
            </c:dLbl>
            <c:dLbl>
              <c:idx val="16"/>
              <c:delete val="1"/>
              <c:extLst>
                <c:ext xmlns:c15="http://schemas.microsoft.com/office/drawing/2012/chart" uri="{CE6537A1-D6FC-4f65-9D91-7224C49458BB}"/>
                <c:ext xmlns:c16="http://schemas.microsoft.com/office/drawing/2014/chart" uri="{C3380CC4-5D6E-409C-BE32-E72D297353CC}">
                  <c16:uniqueId val="{00000044-BBE1-4E6F-919B-8E9C6C24A622}"/>
                </c:ext>
              </c:extLst>
            </c:dLbl>
            <c:dLbl>
              <c:idx val="17"/>
              <c:delete val="1"/>
              <c:extLst>
                <c:ext xmlns:c15="http://schemas.microsoft.com/office/drawing/2012/chart" uri="{CE6537A1-D6FC-4f65-9D91-7224C49458BB}"/>
                <c:ext xmlns:c16="http://schemas.microsoft.com/office/drawing/2014/chart" uri="{C3380CC4-5D6E-409C-BE32-E72D297353CC}">
                  <c16:uniqueId val="{00000045-BBE1-4E6F-919B-8E9C6C24A622}"/>
                </c:ext>
              </c:extLst>
            </c:dLbl>
            <c:spPr>
              <a:noFill/>
              <a:ln w="25400">
                <a:noFill/>
              </a:ln>
            </c:spPr>
            <c:txPr>
              <a:bodyPr/>
              <a:lstStyle/>
              <a:p>
                <a:pPr>
                  <a:defRPr sz="13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Slide7_Datenblatt!$O$61:$O$78</c:f>
              <c:numCache>
                <c:formatCode>General</c:formatCode>
                <c:ptCount val="18"/>
                <c:pt idx="0">
                  <c:v>0.52500000000000002</c:v>
                </c:pt>
                <c:pt idx="1">
                  <c:v>0.54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pt idx="12">
                  <c:v>2.4750000000000001</c:v>
                </c:pt>
                <c:pt idx="13">
                  <c:v>2.5249999999999999</c:v>
                </c:pt>
                <c:pt idx="14">
                  <c:v>2.7250000000000001</c:v>
                </c:pt>
                <c:pt idx="15">
                  <c:v>2.915</c:v>
                </c:pt>
                <c:pt idx="16">
                  <c:v>3.1</c:v>
                </c:pt>
                <c:pt idx="17">
                  <c:v>3.29</c:v>
                </c:pt>
              </c:numCache>
            </c:numRef>
          </c:xVal>
          <c:yVal>
            <c:numRef>
              <c:f>Slide7_Datenblatt!$P$61:$P$78</c:f>
              <c:numCache>
                <c:formatCode>#,##0</c:formatCode>
                <c:ptCount val="18"/>
                <c:pt idx="0">
                  <c:v>-154560.04999999999</c:v>
                </c:pt>
                <c:pt idx="1">
                  <c:v>-154560.04999999999</c:v>
                </c:pt>
                <c:pt idx="2">
                  <c:v>-154560.04999999999</c:v>
                </c:pt>
                <c:pt idx="3">
                  <c:v>-154560.04999999999</c:v>
                </c:pt>
                <c:pt idx="4">
                  <c:v>-154560.04999999999</c:v>
                </c:pt>
                <c:pt idx="5">
                  <c:v>-154560.04999999999</c:v>
                </c:pt>
                <c:pt idx="6">
                  <c:v>-154560.04999999999</c:v>
                </c:pt>
                <c:pt idx="7">
                  <c:v>-154560.04999999999</c:v>
                </c:pt>
                <c:pt idx="8">
                  <c:v>-154560.04999999999</c:v>
                </c:pt>
                <c:pt idx="9">
                  <c:v>-154560.04999999999</c:v>
                </c:pt>
                <c:pt idx="10">
                  <c:v>-154560.04999999999</c:v>
                </c:pt>
                <c:pt idx="11">
                  <c:v>-154560.04999999999</c:v>
                </c:pt>
                <c:pt idx="12">
                  <c:v>-154560.04999999999</c:v>
                </c:pt>
                <c:pt idx="13">
                  <c:v>-154560.04999999999</c:v>
                </c:pt>
                <c:pt idx="14">
                  <c:v>-154560.04999999999</c:v>
                </c:pt>
                <c:pt idx="15">
                  <c:v>-154560.04999999999</c:v>
                </c:pt>
                <c:pt idx="16">
                  <c:v>-154560.04999999999</c:v>
                </c:pt>
                <c:pt idx="17">
                  <c:v>-154560.04999999999</c:v>
                </c:pt>
              </c:numCache>
            </c:numRef>
          </c:yVal>
          <c:smooth val="0"/>
          <c:extLst>
            <c:ext xmlns:c16="http://schemas.microsoft.com/office/drawing/2014/chart" uri="{C3380CC4-5D6E-409C-BE32-E72D297353CC}">
              <c16:uniqueId val="{00000046-BBE1-4E6F-919B-8E9C6C24A622}"/>
            </c:ext>
          </c:extLst>
        </c:ser>
        <c:dLbls>
          <c:showLegendKey val="0"/>
          <c:showVal val="0"/>
          <c:showCatName val="0"/>
          <c:showSerName val="0"/>
          <c:showPercent val="0"/>
          <c:showBubbleSize val="0"/>
        </c:dLbls>
        <c:axId val="329251072"/>
        <c:axId val="329269248"/>
      </c:scatterChart>
      <c:catAx>
        <c:axId val="329227264"/>
        <c:scaling>
          <c:orientation val="minMax"/>
        </c:scaling>
        <c:delete val="1"/>
        <c:axPos val="b"/>
        <c:numFmt formatCode="General" sourceLinked="0"/>
        <c:majorTickMark val="out"/>
        <c:minorTickMark val="none"/>
        <c:tickLblPos val="nextTo"/>
        <c:crossAx val="329249536"/>
        <c:crosses val="autoZero"/>
        <c:auto val="0"/>
        <c:lblAlgn val="ctr"/>
        <c:lblOffset val="100"/>
        <c:noMultiLvlLbl val="0"/>
      </c:catAx>
      <c:valAx>
        <c:axId val="329249536"/>
        <c:scaling>
          <c:orientation val="minMax"/>
        </c:scaling>
        <c:delete val="1"/>
        <c:axPos val="l"/>
        <c:numFmt formatCode="General" sourceLinked="1"/>
        <c:majorTickMark val="out"/>
        <c:minorTickMark val="none"/>
        <c:tickLblPos val="nextTo"/>
        <c:crossAx val="329227264"/>
        <c:crosses val="autoZero"/>
        <c:crossBetween val="between"/>
      </c:valAx>
      <c:catAx>
        <c:axId val="329251072"/>
        <c:scaling>
          <c:orientation val="minMax"/>
        </c:scaling>
        <c:delete val="1"/>
        <c:axPos val="b"/>
        <c:majorTickMark val="out"/>
        <c:minorTickMark val="none"/>
        <c:tickLblPos val="nextTo"/>
        <c:crossAx val="329269248"/>
        <c:crosses val="autoZero"/>
        <c:auto val="1"/>
        <c:lblAlgn val="ctr"/>
        <c:lblOffset val="100"/>
        <c:noMultiLvlLbl val="0"/>
      </c:catAx>
      <c:valAx>
        <c:axId val="329269248"/>
        <c:scaling>
          <c:orientation val="minMax"/>
        </c:scaling>
        <c:delete val="1"/>
        <c:axPos val="r"/>
        <c:numFmt formatCode="General" sourceLinked="1"/>
        <c:majorTickMark val="out"/>
        <c:minorTickMark val="none"/>
        <c:tickLblPos val="nextTo"/>
        <c:crossAx val="329251072"/>
        <c:crosses val="max"/>
        <c:crossBetween val="between"/>
      </c:valAx>
      <c:spPr>
        <a:noFill/>
        <a:ln w="25400">
          <a:noFill/>
        </a:ln>
      </c:spPr>
    </c:plotArea>
    <c:plotVisOnly val="1"/>
    <c:dispBlanksAs val="gap"/>
    <c:showDLblsOverMax val="0"/>
  </c:chart>
  <c:spPr>
    <a:noFill/>
    <a:ln w="9525">
      <a:noFill/>
    </a:ln>
  </c:spPr>
  <c:txPr>
    <a:bodyPr/>
    <a:lstStyle/>
    <a:p>
      <a:pPr>
        <a:defRPr sz="13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7294629215"/>
        </c:manualLayout>
      </c:layout>
      <c:barChart>
        <c:barDir val="col"/>
        <c:grouping val="stacked"/>
        <c:varyColors val="0"/>
        <c:ser>
          <c:idx val="0"/>
          <c:order val="0"/>
          <c:tx>
            <c:strRef>
              <c:f>Slide8_Datenblatt!$A$83</c:f>
              <c:strCache>
                <c:ptCount val="1"/>
                <c:pt idx="0">
                  <c:v>weiss</c:v>
                </c:pt>
              </c:strCache>
            </c:strRef>
          </c:tx>
          <c:spPr>
            <a:noFill/>
            <a:ln w="25400">
              <a:noFill/>
            </a:ln>
          </c:spPr>
          <c:invertIfNegative val="0"/>
          <c:cat>
            <c:strRef>
              <c:f>Slide8_Datenblatt!$B$88:$F$88</c:f>
              <c:strCache>
                <c:ptCount val="5"/>
                <c:pt idx="0">
                  <c:v>210,9</c:v>
                </c:pt>
                <c:pt idx="1">
                  <c:v>61,3</c:v>
                </c:pt>
                <c:pt idx="2">
                  <c:v>23,6</c:v>
                </c:pt>
                <c:pt idx="3">
                  <c:v>0,0</c:v>
                </c:pt>
                <c:pt idx="4">
                  <c:v>126,1</c:v>
                </c:pt>
              </c:strCache>
            </c:strRef>
          </c:cat>
          <c:val>
            <c:numRef>
              <c:f>Slide8_Datenblatt!$B$83:$F$83</c:f>
              <c:numCache>
                <c:formatCode>#,##0</c:formatCode>
                <c:ptCount val="5"/>
                <c:pt idx="1">
                  <c:v>152138.28</c:v>
                </c:pt>
                <c:pt idx="2">
                  <c:v>128585.28</c:v>
                </c:pt>
                <c:pt idx="3">
                  <c:v>128585.28</c:v>
                </c:pt>
              </c:numCache>
            </c:numRef>
          </c:val>
          <c:extLst>
            <c:ext xmlns:c16="http://schemas.microsoft.com/office/drawing/2014/chart" uri="{C3380CC4-5D6E-409C-BE32-E72D297353CC}">
              <c16:uniqueId val="{00000000-E31F-4D72-983A-0F5002FF07F4}"/>
            </c:ext>
          </c:extLst>
        </c:ser>
        <c:ser>
          <c:idx val="1"/>
          <c:order val="1"/>
          <c:tx>
            <c:strRef>
              <c:f>Slide8_Datenblatt!$A$79</c:f>
              <c:strCache>
                <c:ptCount val="1"/>
                <c:pt idx="0">
                  <c:v>Anf. u. Ende grün</c:v>
                </c:pt>
              </c:strCache>
            </c:strRef>
          </c:tx>
          <c:spPr>
            <a:solidFill>
              <a:srgbClr val="00FF00"/>
            </a:solidFill>
            <a:ln w="25400">
              <a:noFill/>
            </a:ln>
          </c:spPr>
          <c:invertIfNegative val="0"/>
          <c:cat>
            <c:strRef>
              <c:f>Slide8_Datenblatt!$B$88:$F$88</c:f>
              <c:strCache>
                <c:ptCount val="5"/>
                <c:pt idx="0">
                  <c:v>210,9</c:v>
                </c:pt>
                <c:pt idx="1">
                  <c:v>61,3</c:v>
                </c:pt>
                <c:pt idx="2">
                  <c:v>23,6</c:v>
                </c:pt>
                <c:pt idx="3">
                  <c:v>0,0</c:v>
                </c:pt>
                <c:pt idx="4">
                  <c:v>126,1</c:v>
                </c:pt>
              </c:strCache>
            </c:strRef>
          </c:cat>
          <c:val>
            <c:numRef>
              <c:f>Slide8_Datenblatt!$B$79:$F$79</c:f>
              <c:numCache>
                <c:formatCode>General</c:formatCode>
                <c:ptCount val="5"/>
                <c:pt idx="0" formatCode="#,##0">
                  <c:v>213439.28</c:v>
                </c:pt>
                <c:pt idx="4" formatCode="#,##0">
                  <c:v>128585.28</c:v>
                </c:pt>
              </c:numCache>
            </c:numRef>
          </c:val>
          <c:extLst>
            <c:ext xmlns:c16="http://schemas.microsoft.com/office/drawing/2014/chart" uri="{C3380CC4-5D6E-409C-BE32-E72D297353CC}">
              <c16:uniqueId val="{00000001-E31F-4D72-983A-0F5002FF07F4}"/>
            </c:ext>
          </c:extLst>
        </c:ser>
        <c:ser>
          <c:idx val="3"/>
          <c:order val="2"/>
          <c:tx>
            <c:strRef>
              <c:f>Slide8_Datenblatt!$A$81</c:f>
              <c:strCache>
                <c:ptCount val="1"/>
                <c:pt idx="0">
                  <c:v>steigt, &gt; 0</c:v>
                </c:pt>
              </c:strCache>
            </c:strRef>
          </c:tx>
          <c:spPr>
            <a:solidFill>
              <a:srgbClr val="8080FF"/>
            </a:solidFill>
            <a:ln w="25400">
              <a:noFill/>
            </a:ln>
          </c:spPr>
          <c:invertIfNegative val="0"/>
          <c:cat>
            <c:strRef>
              <c:f>Slide8_Datenblatt!$B$88:$F$88</c:f>
              <c:strCache>
                <c:ptCount val="5"/>
                <c:pt idx="0">
                  <c:v>210,9</c:v>
                </c:pt>
                <c:pt idx="1">
                  <c:v>61,3</c:v>
                </c:pt>
                <c:pt idx="2">
                  <c:v>23,6</c:v>
                </c:pt>
                <c:pt idx="3">
                  <c:v>0,0</c:v>
                </c:pt>
                <c:pt idx="4">
                  <c:v>126,1</c:v>
                </c:pt>
              </c:strCache>
            </c:strRef>
          </c:cat>
          <c:val>
            <c:numRef>
              <c:f>Slide8_Datenblatt!$B$81:$F$81</c:f>
              <c:numCache>
                <c:formatCode>#,##0</c:formatCode>
                <c:ptCount val="5"/>
                <c:pt idx="1">
                  <c:v>0</c:v>
                </c:pt>
                <c:pt idx="2">
                  <c:v>0</c:v>
                </c:pt>
                <c:pt idx="3">
                  <c:v>2521.2800000000002</c:v>
                </c:pt>
              </c:numCache>
            </c:numRef>
          </c:val>
          <c:extLst>
            <c:ext xmlns:c16="http://schemas.microsoft.com/office/drawing/2014/chart" uri="{C3380CC4-5D6E-409C-BE32-E72D297353CC}">
              <c16:uniqueId val="{00000002-E31F-4D72-983A-0F5002FF07F4}"/>
            </c:ext>
          </c:extLst>
        </c:ser>
        <c:ser>
          <c:idx val="4"/>
          <c:order val="3"/>
          <c:tx>
            <c:strRef>
              <c:f>Slide8_Datenblatt!$A$85</c:f>
              <c:strCache>
                <c:ptCount val="1"/>
                <c:pt idx="0">
                  <c:v>fällt, &lt; 0</c:v>
                </c:pt>
              </c:strCache>
            </c:strRef>
          </c:tx>
          <c:spPr>
            <a:solidFill>
              <a:srgbClr val="8080FF"/>
            </a:solidFill>
            <a:ln w="25400">
              <a:noFill/>
            </a:ln>
          </c:spPr>
          <c:invertIfNegative val="0"/>
          <c:cat>
            <c:strRef>
              <c:f>Slide8_Datenblatt!$B$88:$F$88</c:f>
              <c:strCache>
                <c:ptCount val="5"/>
                <c:pt idx="0">
                  <c:v>210,9</c:v>
                </c:pt>
                <c:pt idx="1">
                  <c:v>61,3</c:v>
                </c:pt>
                <c:pt idx="2">
                  <c:v>23,6</c:v>
                </c:pt>
                <c:pt idx="3">
                  <c:v>0,0</c:v>
                </c:pt>
                <c:pt idx="4">
                  <c:v>126,1</c:v>
                </c:pt>
              </c:strCache>
            </c:strRef>
          </c:cat>
          <c:val>
            <c:numRef>
              <c:f>Slide8_Datenblatt!$B$85:$F$85</c:f>
              <c:numCache>
                <c:formatCode>#,##0</c:formatCode>
                <c:ptCount val="5"/>
                <c:pt idx="1">
                  <c:v>0</c:v>
                </c:pt>
                <c:pt idx="2">
                  <c:v>0</c:v>
                </c:pt>
                <c:pt idx="3">
                  <c:v>0</c:v>
                </c:pt>
              </c:numCache>
            </c:numRef>
          </c:val>
          <c:extLst>
            <c:ext xmlns:c16="http://schemas.microsoft.com/office/drawing/2014/chart" uri="{C3380CC4-5D6E-409C-BE32-E72D297353CC}">
              <c16:uniqueId val="{00000003-E31F-4D72-983A-0F5002FF07F4}"/>
            </c:ext>
          </c:extLst>
        </c:ser>
        <c:ser>
          <c:idx val="5"/>
          <c:order val="4"/>
          <c:tx>
            <c:strRef>
              <c:f>Slide8_Datenblatt!$A$82</c:f>
              <c:strCache>
                <c:ptCount val="1"/>
                <c:pt idx="0">
                  <c:v>fällt, &gt; 0</c:v>
                </c:pt>
              </c:strCache>
            </c:strRef>
          </c:tx>
          <c:spPr>
            <a:solidFill>
              <a:srgbClr val="8080FF"/>
            </a:solidFill>
            <a:ln w="25400">
              <a:noFill/>
            </a:ln>
          </c:spPr>
          <c:invertIfNegative val="0"/>
          <c:cat>
            <c:strRef>
              <c:f>Slide8_Datenblatt!$B$88:$F$88</c:f>
              <c:strCache>
                <c:ptCount val="5"/>
                <c:pt idx="0">
                  <c:v>210,9</c:v>
                </c:pt>
                <c:pt idx="1">
                  <c:v>61,3</c:v>
                </c:pt>
                <c:pt idx="2">
                  <c:v>23,6</c:v>
                </c:pt>
                <c:pt idx="3">
                  <c:v>0,0</c:v>
                </c:pt>
                <c:pt idx="4">
                  <c:v>126,1</c:v>
                </c:pt>
              </c:strCache>
            </c:strRef>
          </c:cat>
          <c:val>
            <c:numRef>
              <c:f>Slide8_Datenblatt!$B$82:$E$82</c:f>
              <c:numCache>
                <c:formatCode>#,##0</c:formatCode>
                <c:ptCount val="4"/>
                <c:pt idx="1">
                  <c:v>61301</c:v>
                </c:pt>
                <c:pt idx="2">
                  <c:v>23553</c:v>
                </c:pt>
                <c:pt idx="3">
                  <c:v>0</c:v>
                </c:pt>
              </c:numCache>
            </c:numRef>
          </c:val>
          <c:extLst>
            <c:ext xmlns:c16="http://schemas.microsoft.com/office/drawing/2014/chart" uri="{C3380CC4-5D6E-409C-BE32-E72D297353CC}">
              <c16:uniqueId val="{00000004-E31F-4D72-983A-0F5002FF07F4}"/>
            </c:ext>
          </c:extLst>
        </c:ser>
        <c:ser>
          <c:idx val="2"/>
          <c:order val="5"/>
          <c:tx>
            <c:strRef>
              <c:f>Slide8_Datenblatt!$A$84</c:f>
              <c:strCache>
                <c:ptCount val="1"/>
                <c:pt idx="0">
                  <c:v>steigt, &lt; 0</c:v>
                </c:pt>
              </c:strCache>
            </c:strRef>
          </c:tx>
          <c:spPr>
            <a:solidFill>
              <a:srgbClr val="8080FF"/>
            </a:solidFill>
            <a:ln w="25400">
              <a:noFill/>
            </a:ln>
          </c:spPr>
          <c:invertIfNegative val="0"/>
          <c:cat>
            <c:strRef>
              <c:f>Slide8_Datenblatt!$B$88:$F$88</c:f>
              <c:strCache>
                <c:ptCount val="5"/>
                <c:pt idx="0">
                  <c:v>210,9</c:v>
                </c:pt>
                <c:pt idx="1">
                  <c:v>61,3</c:v>
                </c:pt>
                <c:pt idx="2">
                  <c:v>23,6</c:v>
                </c:pt>
                <c:pt idx="3">
                  <c:v>0,0</c:v>
                </c:pt>
                <c:pt idx="4">
                  <c:v>126,1</c:v>
                </c:pt>
              </c:strCache>
            </c:strRef>
          </c:cat>
          <c:val>
            <c:numRef>
              <c:f>Slide8_Datenblatt!$B$84:$F$84</c:f>
              <c:numCache>
                <c:formatCode>#,##0</c:formatCode>
                <c:ptCount val="5"/>
                <c:pt idx="1">
                  <c:v>0</c:v>
                </c:pt>
                <c:pt idx="2">
                  <c:v>0</c:v>
                </c:pt>
                <c:pt idx="3">
                  <c:v>0</c:v>
                </c:pt>
              </c:numCache>
            </c:numRef>
          </c:val>
          <c:extLst>
            <c:ext xmlns:c16="http://schemas.microsoft.com/office/drawing/2014/chart" uri="{C3380CC4-5D6E-409C-BE32-E72D297353CC}">
              <c16:uniqueId val="{00000005-E31F-4D72-983A-0F5002FF07F4}"/>
            </c:ext>
          </c:extLst>
        </c:ser>
        <c:ser>
          <c:idx val="14"/>
          <c:order val="8"/>
          <c:tx>
            <c:strRef>
              <c:f>Slide8_Datenblatt!$A$80</c:f>
              <c:strCache>
                <c:ptCount val="1"/>
                <c:pt idx="0">
                  <c:v>Anf. u. Ende rot</c:v>
                </c:pt>
              </c:strCache>
            </c:strRef>
          </c:tx>
          <c:spPr>
            <a:solidFill>
              <a:srgbClr val="FF0000"/>
            </a:solidFill>
            <a:ln w="25400">
              <a:noFill/>
            </a:ln>
          </c:spPr>
          <c:invertIfNegative val="0"/>
          <c:cat>
            <c:strRef>
              <c:f>Slide8_Datenblatt!$B$88:$F$88</c:f>
              <c:strCache>
                <c:ptCount val="5"/>
                <c:pt idx="0">
                  <c:v>210,9</c:v>
                </c:pt>
                <c:pt idx="1">
                  <c:v>61,3</c:v>
                </c:pt>
                <c:pt idx="2">
                  <c:v>23,6</c:v>
                </c:pt>
                <c:pt idx="3">
                  <c:v>0,0</c:v>
                </c:pt>
                <c:pt idx="4">
                  <c:v>126,1</c:v>
                </c:pt>
              </c:strCache>
            </c:strRef>
          </c:cat>
          <c:val>
            <c:numRef>
              <c:f>Slide8_Datenblatt!$B$80:$F$80</c:f>
              <c:numCache>
                <c:formatCode>General</c:formatCode>
                <c:ptCount val="5"/>
                <c:pt idx="0" formatCode="#,##0">
                  <c:v>0</c:v>
                </c:pt>
                <c:pt idx="4" formatCode="#,##0">
                  <c:v>0</c:v>
                </c:pt>
              </c:numCache>
            </c:numRef>
          </c:val>
          <c:extLst>
            <c:ext xmlns:c16="http://schemas.microsoft.com/office/drawing/2014/chart" uri="{C3380CC4-5D6E-409C-BE32-E72D297353CC}">
              <c16:uniqueId val="{00000006-E31F-4D72-983A-0F5002FF07F4}"/>
            </c:ext>
          </c:extLst>
        </c:ser>
        <c:dLbls>
          <c:showLegendKey val="0"/>
          <c:showVal val="0"/>
          <c:showCatName val="0"/>
          <c:showSerName val="0"/>
          <c:showPercent val="0"/>
          <c:showBubbleSize val="0"/>
        </c:dLbls>
        <c:gapWidth val="10"/>
        <c:overlap val="100"/>
        <c:axId val="329439104"/>
        <c:axId val="329440640"/>
      </c:barChart>
      <c:barChart>
        <c:barDir val="col"/>
        <c:grouping val="clustered"/>
        <c:varyColors val="0"/>
        <c:ser>
          <c:idx val="12"/>
          <c:order val="6"/>
          <c:tx>
            <c:strRef>
              <c:f>Slide8_Datenblatt!$A$91</c:f>
              <c:strCache>
                <c:ptCount val="1"/>
                <c:pt idx="0">
                  <c:v>X-Achse</c:v>
                </c:pt>
              </c:strCache>
            </c:strRef>
          </c:tx>
          <c:spPr>
            <a:solidFill>
              <a:srgbClr val="000000"/>
            </a:solidFill>
            <a:ln w="3175">
              <a:solidFill>
                <a:srgbClr val="000000"/>
              </a:solidFill>
              <a:prstDash val="solid"/>
            </a:ln>
          </c:spPr>
          <c:invertIfNegative val="0"/>
          <c:cat>
            <c:strRef>
              <c:f>Slide8_Datenblatt!$B$54:$J$54</c:f>
              <c:strCache>
                <c:ptCount val="5"/>
                <c:pt idx="0">
                  <c:v>EBIT*
</c:v>
                </c:pt>
                <c:pt idx="1">
                  <c:v>Steuern vom Einkommen und Ertrag</c:v>
                </c:pt>
                <c:pt idx="2">
                  <c:v>Zinsen
</c:v>
                </c:pt>
                <c:pt idx="3">
                  <c:v>Ausschüttung
</c:v>
                </c:pt>
                <c:pt idx="4">
                  <c:v>Veränderung Eigenkapital
</c:v>
                </c:pt>
              </c:strCache>
            </c:strRef>
          </c:cat>
          <c:val>
            <c:numRef>
              <c:f>Slide8_Datenblatt!$B$91:$F$91</c:f>
              <c:numCache>
                <c:formatCode>#,##0</c:formatCode>
                <c:ptCount val="5"/>
                <c:pt idx="0">
                  <c:v>2521.2800000000002</c:v>
                </c:pt>
                <c:pt idx="1">
                  <c:v>2521.2800000000002</c:v>
                </c:pt>
                <c:pt idx="2">
                  <c:v>2521.2800000000002</c:v>
                </c:pt>
                <c:pt idx="3">
                  <c:v>2521.2800000000002</c:v>
                </c:pt>
                <c:pt idx="4">
                  <c:v>2521.2800000000002</c:v>
                </c:pt>
              </c:numCache>
            </c:numRef>
          </c:val>
          <c:extLst>
            <c:ext xmlns:c16="http://schemas.microsoft.com/office/drawing/2014/chart" uri="{C3380CC4-5D6E-409C-BE32-E72D297353CC}">
              <c16:uniqueId val="{00000007-E31F-4D72-983A-0F5002FF07F4}"/>
            </c:ext>
          </c:extLst>
        </c:ser>
        <c:ser>
          <c:idx val="13"/>
          <c:order val="7"/>
          <c:tx>
            <c:strRef>
              <c:f>Slide8_Datenblatt!$A$92</c:f>
              <c:strCache>
                <c:ptCount val="1"/>
                <c:pt idx="0">
                  <c:v>X-Achse Beschriftung</c:v>
                </c:pt>
              </c:strCache>
            </c:strRef>
          </c:tx>
          <c:spPr>
            <a:noFill/>
            <a:ln w="25400">
              <a:noFill/>
            </a:ln>
          </c:spPr>
          <c:invertIfNegative val="0"/>
          <c:dLbls>
            <c:dLbl>
              <c:idx val="0"/>
              <c:numFmt formatCode="0;\-0;#" sourceLinked="0"/>
              <c:spPr>
                <a:noFill/>
                <a:ln w="25400">
                  <a:noFill/>
                </a:ln>
              </c:spPr>
              <c:txPr>
                <a:bodyPr/>
                <a:lstStyle/>
                <a:p>
                  <a:pPr>
                    <a:defRPr sz="1400" b="1"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extLst>
                <c:ext xmlns:c16="http://schemas.microsoft.com/office/drawing/2014/chart" uri="{C3380CC4-5D6E-409C-BE32-E72D297353CC}">
                  <c16:uniqueId val="{00000008-E31F-4D72-983A-0F5002FF07F4}"/>
                </c:ext>
              </c:extLst>
            </c:dLbl>
            <c:dLbl>
              <c:idx val="1"/>
              <c:numFmt formatCode="0;\-0;#" sourceLinked="0"/>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extLst>
                <c:ext xmlns:c16="http://schemas.microsoft.com/office/drawing/2014/chart" uri="{C3380CC4-5D6E-409C-BE32-E72D297353CC}">
                  <c16:uniqueId val="{00000009-E31F-4D72-983A-0F5002FF07F4}"/>
                </c:ext>
              </c:extLst>
            </c:dLbl>
            <c:dLbl>
              <c:idx val="2"/>
              <c:numFmt formatCode="0;\-0;#" sourceLinked="0"/>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extLst>
                <c:ext xmlns:c16="http://schemas.microsoft.com/office/drawing/2014/chart" uri="{C3380CC4-5D6E-409C-BE32-E72D297353CC}">
                  <c16:uniqueId val="{0000000A-E31F-4D72-983A-0F5002FF07F4}"/>
                </c:ext>
              </c:extLst>
            </c:dLbl>
            <c:dLbl>
              <c:idx val="3"/>
              <c:numFmt formatCode="0;\-0;#" sourceLinked="0"/>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extLst>
                <c:ext xmlns:c16="http://schemas.microsoft.com/office/drawing/2014/chart" uri="{C3380CC4-5D6E-409C-BE32-E72D297353CC}">
                  <c16:uniqueId val="{0000000B-E31F-4D72-983A-0F5002FF07F4}"/>
                </c:ext>
              </c:extLst>
            </c:dLbl>
            <c:dLbl>
              <c:idx val="4"/>
              <c:numFmt formatCode="0;\-0;#" sourceLinked="0"/>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extLst>
                <c:ext xmlns:c16="http://schemas.microsoft.com/office/drawing/2014/chart" uri="{C3380CC4-5D6E-409C-BE32-E72D297353CC}">
                  <c16:uniqueId val="{0000000C-E31F-4D72-983A-0F5002FF07F4}"/>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Slide8_Datenblatt!$B$54:$J$54</c:f>
              <c:strCache>
                <c:ptCount val="5"/>
                <c:pt idx="0">
                  <c:v>EBIT*
</c:v>
                </c:pt>
                <c:pt idx="1">
                  <c:v>Steuern vom Einkommen und Ertrag</c:v>
                </c:pt>
                <c:pt idx="2">
                  <c:v>Zinsen
</c:v>
                </c:pt>
                <c:pt idx="3">
                  <c:v>Ausschüttung
</c:v>
                </c:pt>
                <c:pt idx="4">
                  <c:v>Veränderung Eigenkapital
</c:v>
                </c:pt>
              </c:strCache>
            </c:strRef>
          </c:cat>
          <c:val>
            <c:numRef>
              <c:f>Slide8_Datenblatt!$B$92:$F$92</c:f>
              <c:numCache>
                <c:formatCode>#,##0</c:formatCode>
                <c:ptCount val="5"/>
                <c:pt idx="0">
                  <c:v>-55468.160000000003</c:v>
                </c:pt>
                <c:pt idx="1">
                  <c:v>-55468.160000000003</c:v>
                </c:pt>
                <c:pt idx="2">
                  <c:v>-55468.160000000003</c:v>
                </c:pt>
                <c:pt idx="3">
                  <c:v>-55468.160000000003</c:v>
                </c:pt>
                <c:pt idx="4">
                  <c:v>-55468.160000000003</c:v>
                </c:pt>
              </c:numCache>
            </c:numRef>
          </c:val>
          <c:extLst>
            <c:ext xmlns:c16="http://schemas.microsoft.com/office/drawing/2014/chart" uri="{C3380CC4-5D6E-409C-BE32-E72D297353CC}">
              <c16:uniqueId val="{0000000D-E31F-4D72-983A-0F5002FF07F4}"/>
            </c:ext>
          </c:extLst>
        </c:ser>
        <c:ser>
          <c:idx val="6"/>
          <c:order val="9"/>
          <c:tx>
            <c:v>Beschriftung</c:v>
          </c:tx>
          <c:spPr>
            <a:noFill/>
            <a:ln w="25400">
              <a:noFill/>
            </a:ln>
          </c:spPr>
          <c:invertIfNegative val="0"/>
          <c:dLbls>
            <c:dLbl>
              <c:idx val="0"/>
              <c:tx>
                <c:strRef>
                  <c:f>Slide8_Datenblatt!$B$88</c:f>
                  <c:strCache>
                    <c:ptCount val="1"/>
                    <c:pt idx="0">
                      <c:v>210,9</c:v>
                    </c:pt>
                  </c:strCache>
                </c:strRef>
              </c:tx>
              <c:spPr>
                <a:noFill/>
                <a:ln w="25400">
                  <a:noFill/>
                </a:ln>
              </c:spPr>
              <c:txPr>
                <a:bodyPr/>
                <a:lstStyle/>
                <a:p>
                  <a:pPr>
                    <a:defRPr sz="1400" b="1" i="0" u="none" strike="noStrike" baseline="0">
                      <a:solidFill>
                        <a:srgbClr val="000000"/>
                      </a:solidFill>
                      <a:latin typeface="Verdana"/>
                      <a:ea typeface="Verdana"/>
                      <a:cs typeface="Verdana"/>
                    </a:defRPr>
                  </a:pPr>
                  <a:endParaRPr lang="de-DE"/>
                </a:p>
              </c:txPr>
              <c:dLblPos val="inEnd"/>
              <c:showLegendKey val="0"/>
              <c:showVal val="0"/>
              <c:showCatName val="0"/>
              <c:showSerName val="0"/>
              <c:showPercent val="0"/>
              <c:showBubbleSize val="0"/>
              <c:extLst>
                <c:ext xmlns:c15="http://schemas.microsoft.com/office/drawing/2012/chart" uri="{CE6537A1-D6FC-4f65-9D91-7224C49458BB}">
                  <c15:dlblFieldTable>
                    <c15:dlblFTEntry>
                      <c15:txfldGUID>{206974D6-4E82-4F63-A58B-DE94CAC26895}</c15:txfldGUID>
                      <c15:f>Slide8_Datenblatt!$B$88</c15:f>
                      <c15:dlblFieldTableCache>
                        <c:ptCount val="1"/>
                        <c:pt idx="0">
                          <c:v>210,9</c:v>
                        </c:pt>
                      </c15:dlblFieldTableCache>
                    </c15:dlblFTEntry>
                  </c15:dlblFieldTable>
                  <c15:showDataLabelsRange val="0"/>
                </c:ext>
                <c:ext xmlns:c16="http://schemas.microsoft.com/office/drawing/2014/chart" uri="{C3380CC4-5D6E-409C-BE32-E72D297353CC}">
                  <c16:uniqueId val="{0000000E-E31F-4D72-983A-0F5002FF07F4}"/>
                </c:ext>
              </c:extLst>
            </c:dLbl>
            <c:dLbl>
              <c:idx val="1"/>
              <c:tx>
                <c:strRef>
                  <c:f>Slide8_Datenblatt!$C$88</c:f>
                  <c:strCache>
                    <c:ptCount val="1"/>
                    <c:pt idx="0">
                      <c:v>61,3</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{8EA5EA3D-9D87-4065-B848-D2F24517AB47}</c15:txfldGUID>
                      <c15:f>Slide8_Datenblatt!$C$88</c15:f>
                      <c15:dlblFieldTableCache>
                        <c:ptCount val="1"/>
                        <c:pt idx="0">
                          <c:v>61,3</c:v>
                        </c:pt>
                      </c15:dlblFieldTableCache>
                    </c15:dlblFTEntry>
                  </c15:dlblFieldTable>
                  <c15:showDataLabelsRange val="0"/>
                </c:ext>
                <c:ext xmlns:c16="http://schemas.microsoft.com/office/drawing/2014/chart" uri="{C3380CC4-5D6E-409C-BE32-E72D297353CC}">
                  <c16:uniqueId val="{0000000F-E31F-4D72-983A-0F5002FF07F4}"/>
                </c:ext>
              </c:extLst>
            </c:dLbl>
            <c:dLbl>
              <c:idx val="2"/>
              <c:tx>
                <c:strRef>
                  <c:f>Slide8_Datenblatt!$D$88</c:f>
                  <c:strCache>
                    <c:ptCount val="1"/>
                    <c:pt idx="0">
                      <c:v>23,6</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{6E4EB382-2259-4AAE-B9AC-DE8BD59AAA7C}</c15:txfldGUID>
                      <c15:f>Slide8_Datenblatt!$D$88</c15:f>
                      <c15:dlblFieldTableCache>
                        <c:ptCount val="1"/>
                        <c:pt idx="0">
                          <c:v>23,6</c:v>
                        </c:pt>
                      </c15:dlblFieldTableCache>
                    </c15:dlblFTEntry>
                  </c15:dlblFieldTable>
                  <c15:showDataLabelsRange val="0"/>
                </c:ext>
                <c:ext xmlns:c16="http://schemas.microsoft.com/office/drawing/2014/chart" uri="{C3380CC4-5D6E-409C-BE32-E72D297353CC}">
                  <c16:uniqueId val="{00000010-E31F-4D72-983A-0F5002FF07F4}"/>
                </c:ext>
              </c:extLst>
            </c:dLbl>
            <c:dLbl>
              <c:idx val="3"/>
              <c:tx>
                <c:strRef>
                  <c:f>Slide8_Datenblatt!$E$88</c:f>
                  <c:strCache>
                    <c:ptCount val="1"/>
                    <c:pt idx="0">
                      <c:v>0,0</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{DA52DCFD-6CB0-42E2-9ACD-0D12CB743396}</c15:txfldGUID>
                      <c15:f>Slide8_Datenblatt!$E$88</c15:f>
                      <c15:dlblFieldTableCache>
                        <c:ptCount val="1"/>
                        <c:pt idx="0">
                          <c:v>0,0</c:v>
                        </c:pt>
                      </c15:dlblFieldTableCache>
                    </c15:dlblFTEntry>
                  </c15:dlblFieldTable>
                  <c15:showDataLabelsRange val="0"/>
                </c:ext>
                <c:ext xmlns:c16="http://schemas.microsoft.com/office/drawing/2014/chart" uri="{C3380CC4-5D6E-409C-BE32-E72D297353CC}">
                  <c16:uniqueId val="{00000011-E31F-4D72-983A-0F5002FF07F4}"/>
                </c:ext>
              </c:extLst>
            </c:dLbl>
            <c:dLbl>
              <c:idx val="4"/>
              <c:tx>
                <c:strRef>
                  <c:f>Slide8_Datenblatt!$F$88</c:f>
                  <c:strCache>
                    <c:ptCount val="1"/>
                    <c:pt idx="0">
                      <c:v>126,1</c:v>
                    </c:pt>
                  </c:strCache>
                </c:strRef>
              </c:tx>
              <c:dLblPos val="inEnd"/>
              <c:showLegendKey val="0"/>
              <c:showVal val="0"/>
              <c:showCatName val="0"/>
              <c:showSerName val="0"/>
              <c:showPercent val="0"/>
              <c:showBubbleSize val="0"/>
              <c:extLst>
                <c:ext xmlns:c15="http://schemas.microsoft.com/office/drawing/2012/chart" uri="{CE6537A1-D6FC-4f65-9D91-7224C49458BB}">
                  <c15:dlblFieldTable>
                    <c15:dlblFTEntry>
                      <c15:txfldGUID>{A25F5AB9-3D3C-48D5-81DC-4CB6C73B4584}</c15:txfldGUID>
                      <c15:f>Slide8_Datenblatt!$F$88</c15:f>
                      <c15:dlblFieldTableCache>
                        <c:ptCount val="1"/>
                        <c:pt idx="0">
                          <c:v>126,1</c:v>
                        </c:pt>
                      </c15:dlblFieldTableCache>
                    </c15:dlblFTEntry>
                  </c15:dlblFieldTable>
                  <c15:showDataLabelsRange val="0"/>
                </c:ext>
                <c:ext xmlns:c16="http://schemas.microsoft.com/office/drawing/2014/chart" uri="{C3380CC4-5D6E-409C-BE32-E72D297353CC}">
                  <c16:uniqueId val="{00000012-E31F-4D72-983A-0F5002FF07F4}"/>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Slide8_Datenblatt!$B$88:$F$88</c:f>
              <c:strCache>
                <c:ptCount val="5"/>
                <c:pt idx="0">
                  <c:v>210,9</c:v>
                </c:pt>
                <c:pt idx="1">
                  <c:v>61,3</c:v>
                </c:pt>
                <c:pt idx="2">
                  <c:v>23,6</c:v>
                </c:pt>
                <c:pt idx="3">
                  <c:v>0,0</c:v>
                </c:pt>
                <c:pt idx="4">
                  <c:v>126,1</c:v>
                </c:pt>
              </c:strCache>
            </c:strRef>
          </c:cat>
          <c:val>
            <c:numRef>
              <c:f>Slide8_Datenblatt!$B$89:$F$89</c:f>
              <c:numCache>
                <c:formatCode>#,##0</c:formatCode>
                <c:ptCount val="5"/>
                <c:pt idx="0">
                  <c:v>246215.92</c:v>
                </c:pt>
                <c:pt idx="1">
                  <c:v>246215.92</c:v>
                </c:pt>
                <c:pt idx="2">
                  <c:v>184914.92</c:v>
                </c:pt>
                <c:pt idx="3">
                  <c:v>161361.92000000001</c:v>
                </c:pt>
                <c:pt idx="4">
                  <c:v>161361.92000000001</c:v>
                </c:pt>
              </c:numCache>
            </c:numRef>
          </c:val>
          <c:extLst>
            <c:ext xmlns:c16="http://schemas.microsoft.com/office/drawing/2014/chart" uri="{C3380CC4-5D6E-409C-BE32-E72D297353CC}">
              <c16:uniqueId val="{00000013-E31F-4D72-983A-0F5002FF07F4}"/>
            </c:ext>
          </c:extLst>
        </c:ser>
        <c:dLbls>
          <c:showLegendKey val="0"/>
          <c:showVal val="0"/>
          <c:showCatName val="0"/>
          <c:showSerName val="0"/>
          <c:showPercent val="0"/>
          <c:showBubbleSize val="0"/>
        </c:dLbls>
        <c:gapWidth val="0"/>
        <c:overlap val="100"/>
        <c:axId val="329446528"/>
        <c:axId val="329448064"/>
      </c:barChart>
      <c:catAx>
        <c:axId val="329439104"/>
        <c:scaling>
          <c:orientation val="minMax"/>
        </c:scaling>
        <c:delete val="0"/>
        <c:axPos val="b"/>
        <c:numFmt formatCode="General" sourceLinked="0"/>
        <c:majorTickMark val="none"/>
        <c:minorTickMark val="none"/>
        <c:tickLblPos val="none"/>
        <c:spPr>
          <a:ln w="9525">
            <a:noFill/>
          </a:ln>
        </c:spPr>
        <c:crossAx val="329440640"/>
        <c:crossesAt val="0"/>
        <c:auto val="1"/>
        <c:lblAlgn val="ctr"/>
        <c:lblOffset val="100"/>
        <c:tickMarkSkip val="1"/>
        <c:noMultiLvlLbl val="0"/>
      </c:catAx>
      <c:valAx>
        <c:axId val="329440640"/>
        <c:scaling>
          <c:orientation val="minMax"/>
        </c:scaling>
        <c:delete val="1"/>
        <c:axPos val="l"/>
        <c:numFmt formatCode="#,##0" sourceLinked="1"/>
        <c:majorTickMark val="out"/>
        <c:minorTickMark val="none"/>
        <c:tickLblPos val="nextTo"/>
        <c:crossAx val="329439104"/>
        <c:crosses val="autoZero"/>
        <c:crossBetween val="between"/>
        <c:majorUnit val="124366"/>
      </c:valAx>
      <c:catAx>
        <c:axId val="329446528"/>
        <c:scaling>
          <c:orientation val="minMax"/>
        </c:scaling>
        <c:delete val="1"/>
        <c:axPos val="b"/>
        <c:numFmt formatCode="General" sourceLinked="1"/>
        <c:majorTickMark val="out"/>
        <c:minorTickMark val="none"/>
        <c:tickLblPos val="nextTo"/>
        <c:crossAx val="329448064"/>
        <c:crosses val="autoZero"/>
        <c:auto val="1"/>
        <c:lblAlgn val="ctr"/>
        <c:lblOffset val="100"/>
        <c:noMultiLvlLbl val="0"/>
      </c:catAx>
      <c:valAx>
        <c:axId val="329448064"/>
        <c:scaling>
          <c:orientation val="minMax"/>
        </c:scaling>
        <c:delete val="0"/>
        <c:axPos val="r"/>
        <c:numFmt formatCode="#,##0" sourceLinked="1"/>
        <c:majorTickMark val="none"/>
        <c:minorTickMark val="none"/>
        <c:tickLblPos val="none"/>
        <c:spPr>
          <a:ln w="9525">
            <a:noFill/>
          </a:ln>
        </c:spPr>
        <c:crossAx val="329446528"/>
        <c:crosses val="max"/>
        <c:crossBetween val="between"/>
      </c:valAx>
      <c:spPr>
        <a:solidFill>
          <a:srgbClr val="FFFFFF"/>
        </a:solid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5287392238"/>
        </c:manualLayout>
      </c:layout>
      <c:barChart>
        <c:barDir val="col"/>
        <c:grouping val="clustered"/>
        <c:varyColors val="0"/>
        <c:ser>
          <c:idx val="0"/>
          <c:order val="0"/>
          <c:tx>
            <c:strRef>
              <c:f>Slide9_Datenblatt!$A$50</c:f>
              <c:strCache>
                <c:ptCount val="1"/>
                <c:pt idx="0">
                  <c:v>2014</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1-361A-4525-94FF-C772BA50A596}"/>
              </c:ext>
            </c:extLst>
          </c:dPt>
          <c:dPt>
            <c:idx val="1"/>
            <c:invertIfNegative val="0"/>
            <c:bubble3D val="0"/>
            <c:spPr>
              <a:solidFill>
                <a:srgbClr val="6464FF"/>
              </a:solidFill>
              <a:ln w="25400">
                <a:noFill/>
              </a:ln>
            </c:spPr>
            <c:extLst>
              <c:ext xmlns:c16="http://schemas.microsoft.com/office/drawing/2014/chart" uri="{C3380CC4-5D6E-409C-BE32-E72D297353CC}">
                <c16:uniqueId val="{00000003-361A-4525-94FF-C772BA50A596}"/>
              </c:ext>
            </c:extLst>
          </c:dPt>
          <c:dLbls>
            <c:dLbl>
              <c:idx val="0"/>
              <c:tx>
                <c:strRef>
                  <c:f>Slide9_Datenblatt!$E$50</c:f>
                  <c:strCache>
                    <c:ptCount val="1"/>
                    <c:pt idx="0">
                      <c:v>394,0</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{E655B8BE-E5FC-4D04-8A1F-B1C0D2A60125}</c15:txfldGUID>
                      <c15:f>Slide9_Datenblatt!$E$50</c15:f>
                      <c15:dlblFieldTableCache>
                        <c:ptCount val="1"/>
                        <c:pt idx="0">
                          <c:v>394,0</c:v>
                        </c:pt>
                      </c15:dlblFieldTableCache>
                    </c15:dlblFTEntry>
                  </c15:dlblFieldTable>
                  <c15:showDataLabelsRange val="0"/>
                </c:ext>
                <c:ext xmlns:c16="http://schemas.microsoft.com/office/drawing/2014/chart" uri="{C3380CC4-5D6E-409C-BE32-E72D297353CC}">
                  <c16:uniqueId val="{00000001-361A-4525-94FF-C772BA50A596}"/>
                </c:ext>
              </c:extLst>
            </c:dLbl>
            <c:dLbl>
              <c:idx val="1"/>
              <c:tx>
                <c:strRef>
                  <c:f>Slide9_Datenblatt!$F$50</c:f>
                  <c:strCache>
                    <c:ptCount val="1"/>
                    <c:pt idx="0">
                      <c:v>230,8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{A7108E15-5A60-4F35-8D27-6DE6FF3821DE}</c15:txfldGUID>
                      <c15:f>Slide9_Datenblatt!$F$50</c15:f>
                      <c15:dlblFieldTableCache>
                        <c:ptCount val="1"/>
                        <c:pt idx="0">
                          <c:v>230,8</c:v>
                        </c:pt>
                      </c15:dlblFieldTableCache>
                    </c15:dlblFTEntry>
                  </c15:dlblFieldTable>
                  <c15:showDataLabelsRange val="0"/>
                </c:ext>
                <c:ext xmlns:c16="http://schemas.microsoft.com/office/drawing/2014/chart" uri="{C3380CC4-5D6E-409C-BE32-E72D297353CC}">
                  <c16:uniqueId val="{00000003-361A-4525-94FF-C772BA50A596}"/>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Slide9_Datenblatt!$B$49:$C$49</c:f>
              <c:strCache>
                <c:ptCount val="2"/>
                <c:pt idx="0">
                  <c:v>Erfolg vor Zins und Steuern</c:v>
                </c:pt>
                <c:pt idx="1">
                  <c:v>Veränderung Eigenkapital</c:v>
                </c:pt>
              </c:strCache>
            </c:strRef>
          </c:cat>
          <c:val>
            <c:numRef>
              <c:f>Slide9_Datenblatt!$I$50:$J$50</c:f>
              <c:numCache>
                <c:formatCode>General</c:formatCode>
                <c:ptCount val="2"/>
                <c:pt idx="0" formatCode="#,##0">
                  <c:v>393992</c:v>
                </c:pt>
                <c:pt idx="1">
                  <c:v>230798</c:v>
                </c:pt>
              </c:numCache>
            </c:numRef>
          </c:val>
          <c:extLst>
            <c:ext xmlns:c16="http://schemas.microsoft.com/office/drawing/2014/chart" uri="{C3380CC4-5D6E-409C-BE32-E72D297353CC}">
              <c16:uniqueId val="{00000004-361A-4525-94FF-C772BA50A596}"/>
            </c:ext>
          </c:extLst>
        </c:ser>
        <c:ser>
          <c:idx val="2"/>
          <c:order val="1"/>
          <c:tx>
            <c:strRef>
              <c:f>Slide9_Datenblatt!$A$51</c:f>
              <c:strCache>
                <c:ptCount val="1"/>
                <c:pt idx="0">
                  <c:v>2015</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6-361A-4525-94FF-C772BA50A596}"/>
              </c:ext>
            </c:extLst>
          </c:dPt>
          <c:dPt>
            <c:idx val="1"/>
            <c:invertIfNegative val="0"/>
            <c:bubble3D val="0"/>
            <c:spPr>
              <a:solidFill>
                <a:srgbClr val="6464FF"/>
              </a:solidFill>
              <a:ln w="25400">
                <a:noFill/>
              </a:ln>
            </c:spPr>
            <c:extLst>
              <c:ext xmlns:c16="http://schemas.microsoft.com/office/drawing/2014/chart" uri="{C3380CC4-5D6E-409C-BE32-E72D297353CC}">
                <c16:uniqueId val="{00000008-361A-4525-94FF-C772BA50A596}"/>
              </c:ext>
            </c:extLst>
          </c:dPt>
          <c:dLbls>
            <c:dLbl>
              <c:idx val="0"/>
              <c:tx>
                <c:strRef>
                  <c:f>Slide9_Datenblatt!$E$51</c:f>
                  <c:strCache>
                    <c:ptCount val="1"/>
                    <c:pt idx="0">
                      <c:v>415,2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{123075F4-88B6-4A58-AFB0-DEAF299DC875}</c15:txfldGUID>
                      <c15:f>Slide9_Datenblatt!$E$51</c15:f>
                      <c15:dlblFieldTableCache>
                        <c:ptCount val="1"/>
                        <c:pt idx="0">
                          <c:v>415,2</c:v>
                        </c:pt>
                      </c15:dlblFieldTableCache>
                    </c15:dlblFTEntry>
                  </c15:dlblFieldTable>
                  <c15:showDataLabelsRange val="0"/>
                </c:ext>
                <c:ext xmlns:c16="http://schemas.microsoft.com/office/drawing/2014/chart" uri="{C3380CC4-5D6E-409C-BE32-E72D297353CC}">
                  <c16:uniqueId val="{00000006-361A-4525-94FF-C772BA50A596}"/>
                </c:ext>
              </c:extLst>
            </c:dLbl>
            <c:dLbl>
              <c:idx val="1"/>
              <c:tx>
                <c:strRef>
                  <c:f>Slide9_Datenblatt!$F$51</c:f>
                  <c:strCache>
                    <c:ptCount val="1"/>
                    <c:pt idx="0">
                      <c:v>246,0</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{87528B52-13F3-4C07-913F-FD91136CB522}</c15:txfldGUID>
                      <c15:f>Slide9_Datenblatt!$F$51</c15:f>
                      <c15:dlblFieldTableCache>
                        <c:ptCount val="1"/>
                        <c:pt idx="0">
                          <c:v>246,0</c:v>
                        </c:pt>
                      </c15:dlblFieldTableCache>
                    </c15:dlblFTEntry>
                  </c15:dlblFieldTable>
                  <c15:showDataLabelsRange val="0"/>
                </c:ext>
                <c:ext xmlns:c16="http://schemas.microsoft.com/office/drawing/2014/chart" uri="{C3380CC4-5D6E-409C-BE32-E72D297353CC}">
                  <c16:uniqueId val="{00000008-361A-4525-94FF-C772BA50A596}"/>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Slide9_Datenblatt!$B$49:$C$49</c:f>
              <c:strCache>
                <c:ptCount val="2"/>
                <c:pt idx="0">
                  <c:v>Erfolg vor Zins und Steuern</c:v>
                </c:pt>
                <c:pt idx="1">
                  <c:v>Veränderung Eigenkapital</c:v>
                </c:pt>
              </c:strCache>
            </c:strRef>
          </c:cat>
          <c:val>
            <c:numRef>
              <c:f>Slide9_Datenblatt!$I$51:$J$51</c:f>
              <c:numCache>
                <c:formatCode>General</c:formatCode>
                <c:ptCount val="2"/>
                <c:pt idx="0" formatCode="#,##0">
                  <c:v>415160</c:v>
                </c:pt>
                <c:pt idx="1">
                  <c:v>246001</c:v>
                </c:pt>
              </c:numCache>
            </c:numRef>
          </c:val>
          <c:extLst>
            <c:ext xmlns:c16="http://schemas.microsoft.com/office/drawing/2014/chart" uri="{C3380CC4-5D6E-409C-BE32-E72D297353CC}">
              <c16:uniqueId val="{00000009-361A-4525-94FF-C772BA50A596}"/>
            </c:ext>
          </c:extLst>
        </c:ser>
        <c:ser>
          <c:idx val="1"/>
          <c:order val="2"/>
          <c:tx>
            <c:strRef>
              <c:f>Slide9_Datenblatt!$A$52</c:f>
              <c:strCache>
                <c:ptCount val="1"/>
                <c:pt idx="0">
                  <c:v>2016</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0B-361A-4525-94FF-C772BA50A596}"/>
              </c:ext>
            </c:extLst>
          </c:dPt>
          <c:dPt>
            <c:idx val="1"/>
            <c:invertIfNegative val="0"/>
            <c:bubble3D val="0"/>
            <c:spPr>
              <a:solidFill>
                <a:srgbClr val="6464FF"/>
              </a:solidFill>
              <a:ln w="25400">
                <a:noFill/>
              </a:ln>
            </c:spPr>
            <c:extLst>
              <c:ext xmlns:c16="http://schemas.microsoft.com/office/drawing/2014/chart" uri="{C3380CC4-5D6E-409C-BE32-E72D297353CC}">
                <c16:uniqueId val="{0000000D-361A-4525-94FF-C772BA50A596}"/>
              </c:ext>
            </c:extLst>
          </c:dPt>
          <c:dLbls>
            <c:dLbl>
              <c:idx val="0"/>
              <c:tx>
                <c:strRef>
                  <c:f>Slide9_Datenblatt!$E$52</c:f>
                  <c:strCache>
                    <c:ptCount val="1"/>
                    <c:pt idx="0">
                      <c:v>273,2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{EC3D04E9-FE5A-4514-B136-F368F37021A1}</c15:txfldGUID>
                      <c15:f>Slide9_Datenblatt!$E$52</c15:f>
                      <c15:dlblFieldTableCache>
                        <c:ptCount val="1"/>
                        <c:pt idx="0">
                          <c:v>273,2</c:v>
                        </c:pt>
                      </c15:dlblFieldTableCache>
                    </c15:dlblFTEntry>
                  </c15:dlblFieldTable>
                  <c15:showDataLabelsRange val="0"/>
                </c:ext>
                <c:ext xmlns:c16="http://schemas.microsoft.com/office/drawing/2014/chart" uri="{C3380CC4-5D6E-409C-BE32-E72D297353CC}">
                  <c16:uniqueId val="{0000000B-361A-4525-94FF-C772BA50A596}"/>
                </c:ext>
              </c:extLst>
            </c:dLbl>
            <c:dLbl>
              <c:idx val="1"/>
              <c:tx>
                <c:strRef>
                  <c:f>Slide9_Datenblatt!$F$52</c:f>
                  <c:strCache>
                    <c:ptCount val="1"/>
                    <c:pt idx="0">
                      <c:v>142,2</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{BB0213F3-DA31-4E9D-84F9-1329C4F7E6F5}</c15:txfldGUID>
                      <c15:f>Slide9_Datenblatt!$F$52</c15:f>
                      <c15:dlblFieldTableCache>
                        <c:ptCount val="1"/>
                        <c:pt idx="0">
                          <c:v>142,2</c:v>
                        </c:pt>
                      </c15:dlblFieldTableCache>
                    </c15:dlblFTEntry>
                  </c15:dlblFieldTable>
                  <c15:showDataLabelsRange val="0"/>
                </c:ext>
                <c:ext xmlns:c16="http://schemas.microsoft.com/office/drawing/2014/chart" uri="{C3380CC4-5D6E-409C-BE32-E72D297353CC}">
                  <c16:uniqueId val="{0000000D-361A-4525-94FF-C772BA50A596}"/>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Slide9_Datenblatt!$B$49:$C$49</c:f>
              <c:strCache>
                <c:ptCount val="2"/>
                <c:pt idx="0">
                  <c:v>Erfolg vor Zins und Steuern</c:v>
                </c:pt>
                <c:pt idx="1">
                  <c:v>Veränderung Eigenkapital</c:v>
                </c:pt>
              </c:strCache>
            </c:strRef>
          </c:cat>
          <c:val>
            <c:numRef>
              <c:f>Slide9_Datenblatt!$I$52:$J$52</c:f>
              <c:numCache>
                <c:formatCode>General</c:formatCode>
                <c:ptCount val="2"/>
                <c:pt idx="0" formatCode="#,##0">
                  <c:v>273220</c:v>
                </c:pt>
                <c:pt idx="1">
                  <c:v>142242</c:v>
                </c:pt>
              </c:numCache>
            </c:numRef>
          </c:val>
          <c:extLst>
            <c:ext xmlns:c16="http://schemas.microsoft.com/office/drawing/2014/chart" uri="{C3380CC4-5D6E-409C-BE32-E72D297353CC}">
              <c16:uniqueId val="{0000000E-361A-4525-94FF-C772BA50A596}"/>
            </c:ext>
          </c:extLst>
        </c:ser>
        <c:ser>
          <c:idx val="3"/>
          <c:order val="3"/>
          <c:tx>
            <c:strRef>
              <c:f>Slide9_Datenblatt!$A$53</c:f>
              <c:strCache>
                <c:ptCount val="1"/>
                <c:pt idx="0">
                  <c:v>2017</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10-361A-4525-94FF-C772BA50A596}"/>
              </c:ext>
            </c:extLst>
          </c:dPt>
          <c:dPt>
            <c:idx val="1"/>
            <c:invertIfNegative val="0"/>
            <c:bubble3D val="0"/>
            <c:spPr>
              <a:solidFill>
                <a:srgbClr val="6464FF"/>
              </a:solidFill>
              <a:ln w="25400">
                <a:noFill/>
              </a:ln>
            </c:spPr>
            <c:extLst>
              <c:ext xmlns:c16="http://schemas.microsoft.com/office/drawing/2014/chart" uri="{C3380CC4-5D6E-409C-BE32-E72D297353CC}">
                <c16:uniqueId val="{00000012-361A-4525-94FF-C772BA50A596}"/>
              </c:ext>
            </c:extLst>
          </c:dPt>
          <c:dLbls>
            <c:dLbl>
              <c:idx val="0"/>
              <c:tx>
                <c:strRef>
                  <c:f>Slide9_Datenblatt!$E$53</c:f>
                  <c:strCache>
                    <c:ptCount val="1"/>
                    <c:pt idx="0">
                      <c:v>294,4</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{1B7CD8A7-BCFE-4BD5-8D2D-98333E3256DA}</c15:txfldGUID>
                      <c15:f>Slide9_Datenblatt!$E$53</c15:f>
                      <c15:dlblFieldTableCache>
                        <c:ptCount val="1"/>
                        <c:pt idx="0">
                          <c:v>294,4</c:v>
                        </c:pt>
                      </c15:dlblFieldTableCache>
                    </c15:dlblFTEntry>
                  </c15:dlblFieldTable>
                  <c15:showDataLabelsRange val="0"/>
                </c:ext>
                <c:ext xmlns:c16="http://schemas.microsoft.com/office/drawing/2014/chart" uri="{C3380CC4-5D6E-409C-BE32-E72D297353CC}">
                  <c16:uniqueId val="{00000010-361A-4525-94FF-C772BA50A596}"/>
                </c:ext>
              </c:extLst>
            </c:dLbl>
            <c:dLbl>
              <c:idx val="1"/>
              <c:tx>
                <c:strRef>
                  <c:f>Slide9_Datenblatt!$F$53</c:f>
                  <c:strCache>
                    <c:ptCount val="1"/>
                    <c:pt idx="0">
                      <c:v>185,1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{EFDA403F-A6A2-4F0E-AABB-2F513ECA6D5C}</c15:txfldGUID>
                      <c15:f>Slide9_Datenblatt!$F$53</c15:f>
                      <c15:dlblFieldTableCache>
                        <c:ptCount val="1"/>
                        <c:pt idx="0">
                          <c:v>185,1</c:v>
                        </c:pt>
                      </c15:dlblFieldTableCache>
                    </c15:dlblFTEntry>
                  </c15:dlblFieldTable>
                  <c15:showDataLabelsRange val="0"/>
                </c:ext>
                <c:ext xmlns:c16="http://schemas.microsoft.com/office/drawing/2014/chart" uri="{C3380CC4-5D6E-409C-BE32-E72D297353CC}">
                  <c16:uniqueId val="{00000012-361A-4525-94FF-C772BA50A596}"/>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Slide9_Datenblatt!$B$49:$C$49</c:f>
              <c:strCache>
                <c:ptCount val="2"/>
                <c:pt idx="0">
                  <c:v>Erfolg vor Zins und Steuern</c:v>
                </c:pt>
                <c:pt idx="1">
                  <c:v>Veränderung Eigenkapital</c:v>
                </c:pt>
              </c:strCache>
            </c:strRef>
          </c:cat>
          <c:val>
            <c:numRef>
              <c:f>Slide9_Datenblatt!$I$53:$J$53</c:f>
              <c:numCache>
                <c:formatCode>General</c:formatCode>
                <c:ptCount val="2"/>
                <c:pt idx="0" formatCode="#,##0">
                  <c:v>294415</c:v>
                </c:pt>
                <c:pt idx="1">
                  <c:v>185087</c:v>
                </c:pt>
              </c:numCache>
            </c:numRef>
          </c:val>
          <c:extLst>
            <c:ext xmlns:c16="http://schemas.microsoft.com/office/drawing/2014/chart" uri="{C3380CC4-5D6E-409C-BE32-E72D297353CC}">
              <c16:uniqueId val="{00000013-361A-4525-94FF-C772BA50A596}"/>
            </c:ext>
          </c:extLst>
        </c:ser>
        <c:ser>
          <c:idx val="4"/>
          <c:order val="4"/>
          <c:tx>
            <c:strRef>
              <c:f>Slide9_Datenblatt!$A$54</c:f>
              <c:strCache>
                <c:ptCount val="1"/>
                <c:pt idx="0">
                  <c:v>2018</c:v>
                </c:pt>
              </c:strCache>
            </c:strRef>
          </c:tx>
          <c:spPr>
            <a:solidFill>
              <a:srgbClr val="8080FF"/>
            </a:solidFill>
            <a:ln w="25400">
              <a:noFill/>
            </a:ln>
          </c:spPr>
          <c:invertIfNegative val="0"/>
          <c:dPt>
            <c:idx val="0"/>
            <c:invertIfNegative val="0"/>
            <c:bubble3D val="0"/>
            <c:spPr>
              <a:solidFill>
                <a:srgbClr val="9C9CFF"/>
              </a:solidFill>
              <a:ln w="25400">
                <a:noFill/>
              </a:ln>
            </c:spPr>
            <c:extLst>
              <c:ext xmlns:c16="http://schemas.microsoft.com/office/drawing/2014/chart" uri="{C3380CC4-5D6E-409C-BE32-E72D297353CC}">
                <c16:uniqueId val="{00000015-361A-4525-94FF-C772BA50A596}"/>
              </c:ext>
            </c:extLst>
          </c:dPt>
          <c:dPt>
            <c:idx val="1"/>
            <c:invertIfNegative val="0"/>
            <c:bubble3D val="0"/>
            <c:spPr>
              <a:solidFill>
                <a:srgbClr val="6464FF"/>
              </a:solidFill>
              <a:ln w="25400">
                <a:noFill/>
              </a:ln>
            </c:spPr>
            <c:extLst>
              <c:ext xmlns:c16="http://schemas.microsoft.com/office/drawing/2014/chart" uri="{C3380CC4-5D6E-409C-BE32-E72D297353CC}">
                <c16:uniqueId val="{00000017-361A-4525-94FF-C772BA50A596}"/>
              </c:ext>
            </c:extLst>
          </c:dPt>
          <c:dLbls>
            <c:dLbl>
              <c:idx val="0"/>
              <c:tx>
                <c:strRef>
                  <c:f>Slide9_Datenblatt!$E$54</c:f>
                  <c:strCache>
                    <c:ptCount val="1"/>
                    <c:pt idx="0">
                      <c:v>210,9</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{B704B2CA-299E-4D05-8F21-A32AB54B61C4}</c15:txfldGUID>
                      <c15:f>Slide9_Datenblatt!$E$54</c15:f>
                      <c15:dlblFieldTableCache>
                        <c:ptCount val="1"/>
                        <c:pt idx="0">
                          <c:v>210,9</c:v>
                        </c:pt>
                      </c15:dlblFieldTableCache>
                    </c15:dlblFTEntry>
                  </c15:dlblFieldTable>
                  <c15:showDataLabelsRange val="0"/>
                </c:ext>
                <c:ext xmlns:c16="http://schemas.microsoft.com/office/drawing/2014/chart" uri="{C3380CC4-5D6E-409C-BE32-E72D297353CC}">
                  <c16:uniqueId val="{00000015-361A-4525-94FF-C772BA50A596}"/>
                </c:ext>
              </c:extLst>
            </c:dLbl>
            <c:dLbl>
              <c:idx val="1"/>
              <c:tx>
                <c:strRef>
                  <c:f>Slide9_Datenblatt!$F$54</c:f>
                  <c:strCache>
                    <c:ptCount val="1"/>
                    <c:pt idx="0">
                      <c:v>126,1</c:v>
                    </c:pt>
                  </c:strCache>
                </c:strRef>
              </c:tx>
              <c:dLblPos val="outEnd"/>
              <c:showLegendKey val="0"/>
              <c:showVal val="0"/>
              <c:showCatName val="0"/>
              <c:showSerName val="0"/>
              <c:showPercent val="0"/>
              <c:showBubbleSize val="0"/>
              <c:extLst>
                <c:ext xmlns:c15="http://schemas.microsoft.com/office/drawing/2012/chart" uri="{CE6537A1-D6FC-4f65-9D91-7224C49458BB}">
                  <c15:dlblFieldTable>
                    <c15:dlblFTEntry>
                      <c15:txfldGUID>{417A36E4-4375-4E85-B5EC-6C61AD88D113}</c15:txfldGUID>
                      <c15:f>Slide9_Datenblatt!$F$54</c15:f>
                      <c15:dlblFieldTableCache>
                        <c:ptCount val="1"/>
                        <c:pt idx="0">
                          <c:v>126,1</c:v>
                        </c:pt>
                      </c15:dlblFieldTableCache>
                    </c15:dlblFTEntry>
                  </c15:dlblFieldTable>
                  <c15:showDataLabelsRange val="0"/>
                </c:ext>
                <c:ext xmlns:c16="http://schemas.microsoft.com/office/drawing/2014/chart" uri="{C3380CC4-5D6E-409C-BE32-E72D297353CC}">
                  <c16:uniqueId val="{00000017-361A-4525-94FF-C772BA50A596}"/>
                </c:ext>
              </c:extLst>
            </c:dLbl>
            <c:spPr>
              <a:noFill/>
              <a:ln w="25400">
                <a:noFill/>
              </a:ln>
            </c:spPr>
            <c:txPr>
              <a:bodyPr/>
              <a:lstStyle/>
              <a:p>
                <a:pPr algn="r">
                  <a:defRPr sz="1400" b="0" i="0" u="none" strike="noStrike" baseline="0">
                    <a:solidFill>
                      <a:srgbClr val="000000"/>
                    </a:solidFill>
                    <a:latin typeface="Verdana"/>
                    <a:ea typeface="Verdana"/>
                    <a:cs typeface="Verdana"/>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Slide9_Datenblatt!$B$49:$C$49</c:f>
              <c:strCache>
                <c:ptCount val="2"/>
                <c:pt idx="0">
                  <c:v>Erfolg vor Zins und Steuern</c:v>
                </c:pt>
                <c:pt idx="1">
                  <c:v>Veränderung Eigenkapital</c:v>
                </c:pt>
              </c:strCache>
            </c:strRef>
          </c:cat>
          <c:val>
            <c:numRef>
              <c:f>Slide9_Datenblatt!$I$54:$J$54</c:f>
              <c:numCache>
                <c:formatCode>General</c:formatCode>
                <c:ptCount val="2"/>
                <c:pt idx="0" formatCode="#,##0">
                  <c:v>210918</c:v>
                </c:pt>
                <c:pt idx="1">
                  <c:v>126064</c:v>
                </c:pt>
              </c:numCache>
            </c:numRef>
          </c:val>
          <c:extLst>
            <c:ext xmlns:c16="http://schemas.microsoft.com/office/drawing/2014/chart" uri="{C3380CC4-5D6E-409C-BE32-E72D297353CC}">
              <c16:uniqueId val="{00000018-361A-4525-94FF-C772BA50A596}"/>
            </c:ext>
          </c:extLst>
        </c:ser>
        <c:dLbls>
          <c:showLegendKey val="0"/>
          <c:showVal val="0"/>
          <c:showCatName val="0"/>
          <c:showSerName val="0"/>
          <c:showPercent val="0"/>
          <c:showBubbleSize val="0"/>
        </c:dLbls>
        <c:gapWidth val="50"/>
        <c:overlap val="-10"/>
        <c:axId val="329814784"/>
        <c:axId val="329816320"/>
      </c:barChart>
      <c:barChart>
        <c:barDir val="col"/>
        <c:grouping val="clustered"/>
        <c:varyColors val="0"/>
        <c:ser>
          <c:idx val="5"/>
          <c:order val="8"/>
          <c:tx>
            <c:strRef>
              <c:f>Slide9_Datenblatt!$A$59</c:f>
              <c:strCache>
                <c:ptCount val="1"/>
                <c:pt idx="0">
                  <c:v>unsichtbar</c:v>
                </c:pt>
              </c:strCache>
            </c:strRef>
          </c:tx>
          <c:spPr>
            <a:noFill/>
            <a:ln w="25400">
              <a:noFill/>
            </a:ln>
          </c:spPr>
          <c:invertIfNegative val="0"/>
          <c:val>
            <c:numRef>
              <c:f>Slide9_Datenblatt!$B$59</c:f>
              <c:numCache>
                <c:formatCode>General</c:formatCode>
                <c:ptCount val="1"/>
                <c:pt idx="0">
                  <c:v>0</c:v>
                </c:pt>
              </c:numCache>
            </c:numRef>
          </c:val>
          <c:extLst>
            <c:ext xmlns:c16="http://schemas.microsoft.com/office/drawing/2014/chart" uri="{C3380CC4-5D6E-409C-BE32-E72D297353CC}">
              <c16:uniqueId val="{00000019-361A-4525-94FF-C772BA50A596}"/>
            </c:ext>
          </c:extLst>
        </c:ser>
        <c:dLbls>
          <c:showLegendKey val="0"/>
          <c:showVal val="0"/>
          <c:showCatName val="0"/>
          <c:showSerName val="0"/>
          <c:showPercent val="0"/>
          <c:showBubbleSize val="0"/>
        </c:dLbls>
        <c:gapWidth val="150"/>
        <c:axId val="329838592"/>
        <c:axId val="329840128"/>
      </c:barChart>
      <c:scatterChart>
        <c:scatterStyle val="lineMarker"/>
        <c:varyColors val="0"/>
        <c:ser>
          <c:idx val="6"/>
          <c:order val="9"/>
          <c:tx>
            <c:v>Achse2</c:v>
          </c:tx>
          <c:spPr>
            <a:ln w="38100">
              <a:solidFill>
                <a:srgbClr val="000000"/>
              </a:solidFill>
              <a:prstDash val="solid"/>
            </a:ln>
          </c:spPr>
          <c:marker>
            <c:symbol val="square"/>
            <c:size val="9"/>
            <c:spPr>
              <a:noFill/>
              <a:ln w="9525">
                <a:noFill/>
              </a:ln>
            </c:spPr>
          </c:marker>
          <c:xVal>
            <c:numRef>
              <c:f>Slide9_Datenblatt!$L$68:$L$73</c:f>
              <c:numCache>
                <c:formatCode>General</c:formatCode>
                <c:ptCount val="6"/>
                <c:pt idx="0">
                  <c:v>1.5249999999999999</c:v>
                </c:pt>
                <c:pt idx="1">
                  <c:v>1.7250000000000001</c:v>
                </c:pt>
                <c:pt idx="2">
                  <c:v>1.915</c:v>
                </c:pt>
                <c:pt idx="3">
                  <c:v>2.1</c:v>
                </c:pt>
                <c:pt idx="4">
                  <c:v>2.29</c:v>
                </c:pt>
                <c:pt idx="5">
                  <c:v>2.4750000000000001</c:v>
                </c:pt>
              </c:numCache>
            </c:numRef>
          </c:xVal>
          <c:yVal>
            <c:numRef>
              <c:f>Slide9_Datenblatt!$M$68:$M$73</c:f>
              <c:numCache>
                <c:formatCode>General</c:formatCode>
                <c:ptCount val="6"/>
                <c:pt idx="0">
                  <c:v>0</c:v>
                </c:pt>
                <c:pt idx="1">
                  <c:v>0</c:v>
                </c:pt>
                <c:pt idx="2">
                  <c:v>0</c:v>
                </c:pt>
                <c:pt idx="3">
                  <c:v>0</c:v>
                </c:pt>
                <c:pt idx="4">
                  <c:v>0</c:v>
                </c:pt>
                <c:pt idx="5">
                  <c:v>0</c:v>
                </c:pt>
              </c:numCache>
            </c:numRef>
          </c:yVal>
          <c:smooth val="0"/>
          <c:extLst>
            <c:ext xmlns:c16="http://schemas.microsoft.com/office/drawing/2014/chart" uri="{C3380CC4-5D6E-409C-BE32-E72D297353CC}">
              <c16:uniqueId val="{0000001A-361A-4525-94FF-C772BA50A596}"/>
            </c:ext>
          </c:extLst>
        </c:ser>
        <c:dLbls>
          <c:showLegendKey val="0"/>
          <c:showVal val="0"/>
          <c:showCatName val="0"/>
          <c:showSerName val="0"/>
          <c:showPercent val="0"/>
          <c:showBubbleSize val="0"/>
        </c:dLbls>
        <c:axId val="329814784"/>
        <c:axId val="329816320"/>
      </c:scatterChart>
      <c:scatterChart>
        <c:scatterStyle val="lineMarker"/>
        <c:varyColors val="0"/>
        <c:ser>
          <c:idx val="10"/>
          <c:order val="5"/>
          <c:tx>
            <c:v>beschriftung</c:v>
          </c:tx>
          <c:spPr>
            <a:ln w="28575">
              <a:noFill/>
            </a:ln>
          </c:spPr>
          <c:marker>
            <c:symbol val="none"/>
          </c:marker>
          <c:dLbls>
            <c:dLbl>
              <c:idx val="1"/>
              <c:tx>
                <c:strRef>
                  <c:f>Slide9_Datenblatt!$J$62</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{67DF2B2D-D4B7-4A1D-ACF0-AFF755A91709}</c15:txfldGUID>
                      <c15:f>Slide9_Datenblatt!$J$62</c15:f>
                      <c15:dlblFieldTableCache>
                        <c:ptCount val="1"/>
                        <c:pt idx="0">
                          <c:v>2014</c:v>
                        </c:pt>
                      </c15:dlblFieldTableCache>
                    </c15:dlblFTEntry>
                  </c15:dlblFieldTable>
                  <c15:showDataLabelsRange val="0"/>
                </c:ext>
                <c:ext xmlns:c16="http://schemas.microsoft.com/office/drawing/2014/chart" uri="{C3380CC4-5D6E-409C-BE32-E72D297353CC}">
                  <c16:uniqueId val="{0000001B-361A-4525-94FF-C772BA50A596}"/>
                </c:ext>
              </c:extLst>
            </c:dLbl>
            <c:dLbl>
              <c:idx val="2"/>
              <c:tx>
                <c:strRef>
                  <c:f>Slide9_Datenblatt!$J$63</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{6B2EDB13-1941-4812-8ADD-15FA53D6F73D}</c15:txfldGUID>
                      <c15:f>Slide9_Datenblatt!$J$63</c15:f>
                      <c15:dlblFieldTableCache>
                        <c:ptCount val="1"/>
                        <c:pt idx="0">
                          <c:v>2015</c:v>
                        </c:pt>
                      </c15:dlblFieldTableCache>
                    </c15:dlblFTEntry>
                  </c15:dlblFieldTable>
                  <c15:showDataLabelsRange val="0"/>
                </c:ext>
                <c:ext xmlns:c16="http://schemas.microsoft.com/office/drawing/2014/chart" uri="{C3380CC4-5D6E-409C-BE32-E72D297353CC}">
                  <c16:uniqueId val="{0000001C-361A-4525-94FF-C772BA50A596}"/>
                </c:ext>
              </c:extLst>
            </c:dLbl>
            <c:dLbl>
              <c:idx val="3"/>
              <c:tx>
                <c:strRef>
                  <c:f>Slide9_Datenblatt!$J$64</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{46A5BD59-37AA-40B5-A853-2D70FD76B556}</c15:txfldGUID>
                      <c15:f>Slide9_Datenblatt!$J$64</c15:f>
                      <c15:dlblFieldTableCache>
                        <c:ptCount val="1"/>
                        <c:pt idx="0">
                          <c:v>2016</c:v>
                        </c:pt>
                      </c15:dlblFieldTableCache>
                    </c15:dlblFTEntry>
                  </c15:dlblFieldTable>
                  <c15:showDataLabelsRange val="0"/>
                </c:ext>
                <c:ext xmlns:c16="http://schemas.microsoft.com/office/drawing/2014/chart" uri="{C3380CC4-5D6E-409C-BE32-E72D297353CC}">
                  <c16:uniqueId val="{0000001D-361A-4525-94FF-C772BA50A596}"/>
                </c:ext>
              </c:extLst>
            </c:dLbl>
            <c:dLbl>
              <c:idx val="4"/>
              <c:tx>
                <c:strRef>
                  <c:f>Slide9_Datenblatt!$J$65</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{3D208827-8657-485D-B1D2-15D6AEC9788B}</c15:txfldGUID>
                      <c15:f>Slide9_Datenblatt!$J$65</c15:f>
                      <c15:dlblFieldTableCache>
                        <c:ptCount val="1"/>
                        <c:pt idx="0">
                          <c:v>2017</c:v>
                        </c:pt>
                      </c15:dlblFieldTableCache>
                    </c15:dlblFTEntry>
                  </c15:dlblFieldTable>
                  <c15:showDataLabelsRange val="0"/>
                </c:ext>
                <c:ext xmlns:c16="http://schemas.microsoft.com/office/drawing/2014/chart" uri="{C3380CC4-5D6E-409C-BE32-E72D297353CC}">
                  <c16:uniqueId val="{0000001E-361A-4525-94FF-C772BA50A596}"/>
                </c:ext>
              </c:extLst>
            </c:dLbl>
            <c:dLbl>
              <c:idx val="5"/>
              <c:tx>
                <c:strRef>
                  <c:f>Slide9_Datenblatt!$J$66</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{2F18FA82-81F7-432A-8DD3-60882BFD4B5D}</c15:txfldGUID>
                      <c15:f>Slide9_Datenblatt!$J$66</c15:f>
                      <c15:dlblFieldTableCache>
                        <c:ptCount val="1"/>
                        <c:pt idx="0">
                          <c:v>2018</c:v>
                        </c:pt>
                      </c15:dlblFieldTableCache>
                    </c15:dlblFTEntry>
                  </c15:dlblFieldTable>
                  <c15:showDataLabelsRange val="0"/>
                </c:ext>
                <c:ext xmlns:c16="http://schemas.microsoft.com/office/drawing/2014/chart" uri="{C3380CC4-5D6E-409C-BE32-E72D297353CC}">
                  <c16:uniqueId val="{0000001F-361A-4525-94FF-C772BA50A596}"/>
                </c:ext>
              </c:extLst>
            </c:dLbl>
            <c:dLbl>
              <c:idx val="6"/>
              <c:tx>
                <c:strRef>
                  <c:f>Slide9_Datenblatt!$J$68</c:f>
                  <c:strCache>
                    <c:ptCount val="1"/>
                    <c:pt idx="0">
                      <c:v>2014</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{731A6CF6-07F0-43DE-BE90-F45370F19298}</c15:txfldGUID>
                      <c15:f>Slide9_Datenblatt!$J$68</c15:f>
                      <c15:dlblFieldTableCache>
                        <c:ptCount val="1"/>
                        <c:pt idx="0">
                          <c:v>2014</c:v>
                        </c:pt>
                      </c15:dlblFieldTableCache>
                    </c15:dlblFTEntry>
                  </c15:dlblFieldTable>
                  <c15:showDataLabelsRange val="0"/>
                </c:ext>
                <c:ext xmlns:c16="http://schemas.microsoft.com/office/drawing/2014/chart" uri="{C3380CC4-5D6E-409C-BE32-E72D297353CC}">
                  <c16:uniqueId val="{00000020-361A-4525-94FF-C772BA50A596}"/>
                </c:ext>
              </c:extLst>
            </c:dLbl>
            <c:dLbl>
              <c:idx val="7"/>
              <c:tx>
                <c:strRef>
                  <c:f>Slide9_Datenblatt!$J$69</c:f>
                  <c:strCache>
                    <c:ptCount val="1"/>
                    <c:pt idx="0">
                      <c:v>2015</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{9ACEE72C-896E-4337-BB2E-EAF1AB9A859B}</c15:txfldGUID>
                      <c15:f>Slide9_Datenblatt!$J$69</c15:f>
                      <c15:dlblFieldTableCache>
                        <c:ptCount val="1"/>
                        <c:pt idx="0">
                          <c:v>2015</c:v>
                        </c:pt>
                      </c15:dlblFieldTableCache>
                    </c15:dlblFTEntry>
                  </c15:dlblFieldTable>
                  <c15:showDataLabelsRange val="0"/>
                </c:ext>
                <c:ext xmlns:c16="http://schemas.microsoft.com/office/drawing/2014/chart" uri="{C3380CC4-5D6E-409C-BE32-E72D297353CC}">
                  <c16:uniqueId val="{00000021-361A-4525-94FF-C772BA50A596}"/>
                </c:ext>
              </c:extLst>
            </c:dLbl>
            <c:dLbl>
              <c:idx val="8"/>
              <c:tx>
                <c:strRef>
                  <c:f>Slide9_Datenblatt!$J$70</c:f>
                  <c:strCache>
                    <c:ptCount val="1"/>
                    <c:pt idx="0">
                      <c:v>2016</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{690651DF-D9FA-481A-A031-5BEE243E8A49}</c15:txfldGUID>
                      <c15:f>Slide9_Datenblatt!$J$70</c15:f>
                      <c15:dlblFieldTableCache>
                        <c:ptCount val="1"/>
                        <c:pt idx="0">
                          <c:v>2016</c:v>
                        </c:pt>
                      </c15:dlblFieldTableCache>
                    </c15:dlblFTEntry>
                  </c15:dlblFieldTable>
                  <c15:showDataLabelsRange val="0"/>
                </c:ext>
                <c:ext xmlns:c16="http://schemas.microsoft.com/office/drawing/2014/chart" uri="{C3380CC4-5D6E-409C-BE32-E72D297353CC}">
                  <c16:uniqueId val="{00000022-361A-4525-94FF-C772BA50A596}"/>
                </c:ext>
              </c:extLst>
            </c:dLbl>
            <c:dLbl>
              <c:idx val="9"/>
              <c:tx>
                <c:strRef>
                  <c:f>Slide9_Datenblatt!$J$71</c:f>
                  <c:strCache>
                    <c:ptCount val="1"/>
                    <c:pt idx="0">
                      <c:v>2017</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{0132AE86-8856-4CB5-A35F-075753951FA0}</c15:txfldGUID>
                      <c15:f>Slide9_Datenblatt!$J$71</c15:f>
                      <c15:dlblFieldTableCache>
                        <c:ptCount val="1"/>
                        <c:pt idx="0">
                          <c:v>2017</c:v>
                        </c:pt>
                      </c15:dlblFieldTableCache>
                    </c15:dlblFTEntry>
                  </c15:dlblFieldTable>
                  <c15:showDataLabelsRange val="0"/>
                </c:ext>
                <c:ext xmlns:c16="http://schemas.microsoft.com/office/drawing/2014/chart" uri="{C3380CC4-5D6E-409C-BE32-E72D297353CC}">
                  <c16:uniqueId val="{00000023-361A-4525-94FF-C772BA50A596}"/>
                </c:ext>
              </c:extLst>
            </c:dLbl>
            <c:dLbl>
              <c:idx val="10"/>
              <c:tx>
                <c:strRef>
                  <c:f>Slide9_Datenblatt!$J$72</c:f>
                  <c:strCache>
                    <c:ptCount val="1"/>
                    <c:pt idx="0">
                      <c:v>2018</c:v>
                    </c:pt>
                  </c:strCache>
                </c:strRef>
              </c:tx>
              <c:showLegendKey val="0"/>
              <c:showVal val="0"/>
              <c:showCatName val="0"/>
              <c:showSerName val="0"/>
              <c:showPercent val="0"/>
              <c:showBubbleSize val="0"/>
              <c:extLst>
                <c:ext xmlns:c15="http://schemas.microsoft.com/office/drawing/2012/chart" uri="{CE6537A1-D6FC-4f65-9D91-7224C49458BB}">
                  <c15:dlblFieldTable>
                    <c15:dlblFTEntry>
                      <c15:txfldGUID>{B1957760-FE26-4D6D-B5DA-65B766B6D4B8}</c15:txfldGUID>
                      <c15:f>Slide9_Datenblatt!$J$72</c15:f>
                      <c15:dlblFieldTableCache>
                        <c:ptCount val="1"/>
                        <c:pt idx="0">
                          <c:v>2018</c:v>
                        </c:pt>
                      </c15:dlblFieldTableCache>
                    </c15:dlblFTEntry>
                  </c15:dlblFieldTable>
                  <c15:showDataLabelsRange val="0"/>
                </c:ext>
                <c:ext xmlns:c16="http://schemas.microsoft.com/office/drawing/2014/chart" uri="{C3380CC4-5D6E-409C-BE32-E72D297353CC}">
                  <c16:uniqueId val="{00000024-361A-4525-94FF-C772BA50A596}"/>
                </c:ext>
              </c:extLst>
            </c:dLbl>
            <c:dLbl>
              <c:idx val="11"/>
              <c:delete val="1"/>
              <c:extLst>
                <c:ext xmlns:c15="http://schemas.microsoft.com/office/drawing/2012/chart" uri="{CE6537A1-D6FC-4f65-9D91-7224C49458BB}"/>
                <c:ext xmlns:c16="http://schemas.microsoft.com/office/drawing/2014/chart" uri="{C3380CC4-5D6E-409C-BE32-E72D297353CC}">
                  <c16:uniqueId val="{00000025-361A-4525-94FF-C772BA50A596}"/>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Slide9_Datenblatt!$G$61:$G$72</c:f>
              <c:numCache>
                <c:formatCode>General</c:formatCode>
                <c:ptCount val="12"/>
                <c:pt idx="0">
                  <c:v>0.45</c:v>
                </c:pt>
                <c:pt idx="1">
                  <c:v>0.54500000000000004</c:v>
                </c:pt>
                <c:pt idx="2">
                  <c:v>0.73250000000000004</c:v>
                </c:pt>
                <c:pt idx="3">
                  <c:v>0.92</c:v>
                </c:pt>
                <c:pt idx="4">
                  <c:v>1.1074999999999999</c:v>
                </c:pt>
                <c:pt idx="5">
                  <c:v>1.2949999999999999</c:v>
                </c:pt>
                <c:pt idx="6">
                  <c:v>1.5449999999999999</c:v>
                </c:pt>
                <c:pt idx="7">
                  <c:v>1.7324999999999999</c:v>
                </c:pt>
                <c:pt idx="8">
                  <c:v>1.92</c:v>
                </c:pt>
                <c:pt idx="9">
                  <c:v>2.1074999999999999</c:v>
                </c:pt>
                <c:pt idx="10">
                  <c:v>2.2949999999999999</c:v>
                </c:pt>
                <c:pt idx="11">
                  <c:v>2.4824999999999999</c:v>
                </c:pt>
              </c:numCache>
            </c:numRef>
          </c:xVal>
          <c:yVal>
            <c:numRef>
              <c:f>Slide9_Datenblatt!$H$61:$H$72</c:f>
              <c:numCache>
                <c:formatCode>0.00</c:formatCode>
                <c:ptCount val="12"/>
                <c:pt idx="1">
                  <c:v>-20758</c:v>
                </c:pt>
                <c:pt idx="2">
                  <c:v>-20758</c:v>
                </c:pt>
                <c:pt idx="3">
                  <c:v>-20758</c:v>
                </c:pt>
                <c:pt idx="4">
                  <c:v>-20758</c:v>
                </c:pt>
                <c:pt idx="5">
                  <c:v>-20758</c:v>
                </c:pt>
                <c:pt idx="6">
                  <c:v>-20758</c:v>
                </c:pt>
                <c:pt idx="7">
                  <c:v>-20758</c:v>
                </c:pt>
                <c:pt idx="8">
                  <c:v>-20758</c:v>
                </c:pt>
                <c:pt idx="9">
                  <c:v>-20758</c:v>
                </c:pt>
                <c:pt idx="10">
                  <c:v>-20758</c:v>
                </c:pt>
                <c:pt idx="11">
                  <c:v>-20758</c:v>
                </c:pt>
              </c:numCache>
            </c:numRef>
          </c:yVal>
          <c:smooth val="0"/>
          <c:extLst>
            <c:ext xmlns:c16="http://schemas.microsoft.com/office/drawing/2014/chart" uri="{C3380CC4-5D6E-409C-BE32-E72D297353CC}">
              <c16:uniqueId val="{00000026-361A-4525-94FF-C772BA50A596}"/>
            </c:ext>
          </c:extLst>
        </c:ser>
        <c:ser>
          <c:idx val="9"/>
          <c:order val="6"/>
          <c:tx>
            <c:v>Achse</c:v>
          </c:tx>
          <c:spPr>
            <a:ln w="38100">
              <a:solidFill>
                <a:srgbClr val="000000"/>
              </a:solidFill>
              <a:prstDash val="solid"/>
            </a:ln>
          </c:spPr>
          <c:marker>
            <c:symbol val="none"/>
          </c:marker>
          <c:xVal>
            <c:numRef>
              <c:f>Slide9_Datenblatt!$L$61:$L$67</c:f>
              <c:numCache>
                <c:formatCode>General</c:formatCode>
                <c:ptCount val="7"/>
                <c:pt idx="0">
                  <c:v>0.52500000000000002</c:v>
                </c:pt>
                <c:pt idx="1">
                  <c:v>0.54500000000000004</c:v>
                </c:pt>
                <c:pt idx="2">
                  <c:v>0.72499999999999998</c:v>
                </c:pt>
                <c:pt idx="3">
                  <c:v>0.91500000000000004</c:v>
                </c:pt>
                <c:pt idx="4">
                  <c:v>1.1000000000000001</c:v>
                </c:pt>
                <c:pt idx="5">
                  <c:v>1.4750000000000001</c:v>
                </c:pt>
                <c:pt idx="6">
                  <c:v>1.4750000000000001</c:v>
                </c:pt>
              </c:numCache>
            </c:numRef>
          </c:xVal>
          <c:yVal>
            <c:numRef>
              <c:f>Slide9_Datenblatt!$M$61:$M$67</c:f>
              <c:numCache>
                <c:formatCode>General</c:formatCode>
                <c:ptCount val="7"/>
                <c:pt idx="0">
                  <c:v>0</c:v>
                </c:pt>
                <c:pt idx="1">
                  <c:v>0</c:v>
                </c:pt>
                <c:pt idx="2">
                  <c:v>0</c:v>
                </c:pt>
                <c:pt idx="3">
                  <c:v>0</c:v>
                </c:pt>
                <c:pt idx="4">
                  <c:v>0</c:v>
                </c:pt>
                <c:pt idx="5">
                  <c:v>0</c:v>
                </c:pt>
                <c:pt idx="6">
                  <c:v>0</c:v>
                </c:pt>
              </c:numCache>
            </c:numRef>
          </c:yVal>
          <c:smooth val="0"/>
          <c:extLst>
            <c:ext xmlns:c16="http://schemas.microsoft.com/office/drawing/2014/chart" uri="{C3380CC4-5D6E-409C-BE32-E72D297353CC}">
              <c16:uniqueId val="{00000027-361A-4525-94FF-C772BA50A596}"/>
            </c:ext>
          </c:extLst>
        </c:ser>
        <c:ser>
          <c:idx val="11"/>
          <c:order val="7"/>
          <c:tx>
            <c:v>rubrik</c:v>
          </c:tx>
          <c:spPr>
            <a:ln w="28575">
              <a:noFill/>
            </a:ln>
          </c:spPr>
          <c:marker>
            <c:symbol val="none"/>
          </c:marker>
          <c:dLbls>
            <c:dLbl>
              <c:idx val="0"/>
              <c:layout>
                <c:manualLayout>
                  <c:x val="1.2152777777777781E-2"/>
                  <c:y val="-6.330850057884134E-3"/>
                </c:manualLayout>
              </c:layout>
              <c:tx>
                <c:strRef>
                  <c:f>Slide9_Datenblatt!$B$49</c:f>
                  <c:strCache>
                    <c:ptCount val="1"/>
                    <c:pt idx="0">
                      <c:v>Erfolg vor Zins und Steuern</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{A43609E6-87B7-450A-A49F-479F3239655E}</c15:txfldGUID>
                      <c15:f>Slide9_Datenblatt!$B$49</c15:f>
                      <c15:dlblFieldTableCache>
                        <c:ptCount val="1"/>
                        <c:pt idx="0">
                          <c:v>Erfolg vor Zins und Steuern</c:v>
                        </c:pt>
                      </c15:dlblFieldTableCache>
                    </c15:dlblFTEntry>
                  </c15:dlblFieldTable>
                  <c15:showDataLabelsRange val="0"/>
                </c:ext>
                <c:ext xmlns:c16="http://schemas.microsoft.com/office/drawing/2014/chart" uri="{C3380CC4-5D6E-409C-BE32-E72D297353CC}">
                  <c16:uniqueId val="{00000028-361A-4525-94FF-C772BA50A596}"/>
                </c:ext>
              </c:extLst>
            </c:dLbl>
            <c:dLbl>
              <c:idx val="1"/>
              <c:delete val="1"/>
              <c:extLst>
                <c:ext xmlns:c15="http://schemas.microsoft.com/office/drawing/2012/chart" uri="{CE6537A1-D6FC-4f65-9D91-7224C49458BB}"/>
                <c:ext xmlns:c16="http://schemas.microsoft.com/office/drawing/2014/chart" uri="{C3380CC4-5D6E-409C-BE32-E72D297353CC}">
                  <c16:uniqueId val="{00000029-361A-4525-94FF-C772BA50A596}"/>
                </c:ext>
              </c:extLst>
            </c:dLbl>
            <c:dLbl>
              <c:idx val="2"/>
              <c:delete val="1"/>
              <c:extLst>
                <c:ext xmlns:c15="http://schemas.microsoft.com/office/drawing/2012/chart" uri="{CE6537A1-D6FC-4f65-9D91-7224C49458BB}"/>
                <c:ext xmlns:c16="http://schemas.microsoft.com/office/drawing/2014/chart" uri="{C3380CC4-5D6E-409C-BE32-E72D297353CC}">
                  <c16:uniqueId val="{0000002A-361A-4525-94FF-C772BA50A596}"/>
                </c:ext>
              </c:extLst>
            </c:dLbl>
            <c:dLbl>
              <c:idx val="3"/>
              <c:delete val="1"/>
              <c:extLst>
                <c:ext xmlns:c15="http://schemas.microsoft.com/office/drawing/2012/chart" uri="{CE6537A1-D6FC-4f65-9D91-7224C49458BB}"/>
                <c:ext xmlns:c16="http://schemas.microsoft.com/office/drawing/2014/chart" uri="{C3380CC4-5D6E-409C-BE32-E72D297353CC}">
                  <c16:uniqueId val="{0000002B-361A-4525-94FF-C772BA50A596}"/>
                </c:ext>
              </c:extLst>
            </c:dLbl>
            <c:dLbl>
              <c:idx val="4"/>
              <c:delete val="1"/>
              <c:extLst>
                <c:ext xmlns:c15="http://schemas.microsoft.com/office/drawing/2012/chart" uri="{CE6537A1-D6FC-4f65-9D91-7224C49458BB}"/>
                <c:ext xmlns:c16="http://schemas.microsoft.com/office/drawing/2014/chart" uri="{C3380CC4-5D6E-409C-BE32-E72D297353CC}">
                  <c16:uniqueId val="{0000002C-361A-4525-94FF-C772BA50A596}"/>
                </c:ext>
              </c:extLst>
            </c:dLbl>
            <c:dLbl>
              <c:idx val="5"/>
              <c:delete val="1"/>
              <c:extLst>
                <c:ext xmlns:c15="http://schemas.microsoft.com/office/drawing/2012/chart" uri="{CE6537A1-D6FC-4f65-9D91-7224C49458BB}"/>
                <c:ext xmlns:c16="http://schemas.microsoft.com/office/drawing/2014/chart" uri="{C3380CC4-5D6E-409C-BE32-E72D297353CC}">
                  <c16:uniqueId val="{0000002D-361A-4525-94FF-C772BA50A596}"/>
                </c:ext>
              </c:extLst>
            </c:dLbl>
            <c:dLbl>
              <c:idx val="6"/>
              <c:layout>
                <c:manualLayout>
                  <c:x val="1.2152777777777872E-2"/>
                  <c:y val="-4.6473483743824026E-3"/>
                </c:manualLayout>
              </c:layout>
              <c:tx>
                <c:strRef>
                  <c:f>Slide9_Datenblatt!$C$49</c:f>
                  <c:strCache>
                    <c:ptCount val="1"/>
                    <c:pt idx="0">
                      <c:v>Veränderung Eigenkapital</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{3F40931D-EFBB-4A4D-9778-FEC9F6DB4193}</c15:txfldGUID>
                      <c15:f>Slide9_Datenblatt!$C$49</c15:f>
                      <c15:dlblFieldTableCache>
                        <c:ptCount val="1"/>
                        <c:pt idx="0">
                          <c:v>Veränderung Eigenkapital</c:v>
                        </c:pt>
                      </c15:dlblFieldTableCache>
                    </c15:dlblFTEntry>
                  </c15:dlblFieldTable>
                  <c15:showDataLabelsRange val="0"/>
                </c:ext>
                <c:ext xmlns:c16="http://schemas.microsoft.com/office/drawing/2014/chart" uri="{C3380CC4-5D6E-409C-BE32-E72D297353CC}">
                  <c16:uniqueId val="{0000002E-361A-4525-94FF-C772BA50A596}"/>
                </c:ext>
              </c:extLst>
            </c:dLbl>
            <c:dLbl>
              <c:idx val="7"/>
              <c:delete val="1"/>
              <c:extLst>
                <c:ext xmlns:c15="http://schemas.microsoft.com/office/drawing/2012/chart" uri="{CE6537A1-D6FC-4f65-9D91-7224C49458BB}"/>
                <c:ext xmlns:c16="http://schemas.microsoft.com/office/drawing/2014/chart" uri="{C3380CC4-5D6E-409C-BE32-E72D297353CC}">
                  <c16:uniqueId val="{0000002F-361A-4525-94FF-C772BA50A596}"/>
                </c:ext>
              </c:extLst>
            </c:dLbl>
            <c:dLbl>
              <c:idx val="8"/>
              <c:delete val="1"/>
              <c:extLst>
                <c:ext xmlns:c15="http://schemas.microsoft.com/office/drawing/2012/chart" uri="{CE6537A1-D6FC-4f65-9D91-7224C49458BB}"/>
                <c:ext xmlns:c16="http://schemas.microsoft.com/office/drawing/2014/chart" uri="{C3380CC4-5D6E-409C-BE32-E72D297353CC}">
                  <c16:uniqueId val="{00000030-361A-4525-94FF-C772BA50A596}"/>
                </c:ext>
              </c:extLst>
            </c:dLbl>
            <c:dLbl>
              <c:idx val="9"/>
              <c:delete val="1"/>
              <c:extLst>
                <c:ext xmlns:c15="http://schemas.microsoft.com/office/drawing/2012/chart" uri="{CE6537A1-D6FC-4f65-9D91-7224C49458BB}"/>
                <c:ext xmlns:c16="http://schemas.microsoft.com/office/drawing/2014/chart" uri="{C3380CC4-5D6E-409C-BE32-E72D297353CC}">
                  <c16:uniqueId val="{00000031-361A-4525-94FF-C772BA50A596}"/>
                </c:ext>
              </c:extLst>
            </c:dLbl>
            <c:dLbl>
              <c:idx val="10"/>
              <c:delete val="1"/>
              <c:extLst>
                <c:ext xmlns:c15="http://schemas.microsoft.com/office/drawing/2012/chart" uri="{CE6537A1-D6FC-4f65-9D91-7224C49458BB}"/>
                <c:ext xmlns:c16="http://schemas.microsoft.com/office/drawing/2014/chart" uri="{C3380CC4-5D6E-409C-BE32-E72D297353CC}">
                  <c16:uniqueId val="{00000032-361A-4525-94FF-C772BA50A596}"/>
                </c:ext>
              </c:extLst>
            </c:dLbl>
            <c:dLbl>
              <c:idx val="11"/>
              <c:delete val="1"/>
              <c:extLst>
                <c:ext xmlns:c15="http://schemas.microsoft.com/office/drawing/2012/chart" uri="{CE6537A1-D6FC-4f65-9D91-7224C49458BB}"/>
                <c:ext xmlns:c16="http://schemas.microsoft.com/office/drawing/2014/chart" uri="{C3380CC4-5D6E-409C-BE32-E72D297353CC}">
                  <c16:uniqueId val="{00000033-361A-4525-94FF-C772BA50A596}"/>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Slide9_Datenblatt!$O$61:$O$72</c:f>
              <c:numCache>
                <c:formatCode>General</c:formatCode>
                <c:ptCount val="12"/>
                <c:pt idx="0">
                  <c:v>0.52500000000000002</c:v>
                </c:pt>
                <c:pt idx="1">
                  <c:v>0.54500000000000004</c:v>
                </c:pt>
                <c:pt idx="2">
                  <c:v>0.72499999999999998</c:v>
                </c:pt>
                <c:pt idx="3">
                  <c:v>0.91500000000000004</c:v>
                </c:pt>
                <c:pt idx="4">
                  <c:v>1.1000000000000001</c:v>
                </c:pt>
                <c:pt idx="5">
                  <c:v>1.4750000000000001</c:v>
                </c:pt>
                <c:pt idx="6">
                  <c:v>1.5249999999999999</c:v>
                </c:pt>
                <c:pt idx="7">
                  <c:v>1.5249999999999999</c:v>
                </c:pt>
                <c:pt idx="8">
                  <c:v>1.7250000000000001</c:v>
                </c:pt>
                <c:pt idx="9">
                  <c:v>1.915</c:v>
                </c:pt>
                <c:pt idx="10">
                  <c:v>2.1</c:v>
                </c:pt>
                <c:pt idx="11">
                  <c:v>2.29</c:v>
                </c:pt>
              </c:numCache>
            </c:numRef>
          </c:xVal>
          <c:yVal>
            <c:numRef>
              <c:f>Slide9_Datenblatt!$P$61:$P$72</c:f>
              <c:numCache>
                <c:formatCode>#,##0</c:formatCode>
                <c:ptCount val="12"/>
                <c:pt idx="0">
                  <c:v>-107941.6</c:v>
                </c:pt>
                <c:pt idx="1">
                  <c:v>-107941.6</c:v>
                </c:pt>
                <c:pt idx="2">
                  <c:v>-107941.6</c:v>
                </c:pt>
                <c:pt idx="3">
                  <c:v>-107941.6</c:v>
                </c:pt>
                <c:pt idx="4">
                  <c:v>-107941.6</c:v>
                </c:pt>
                <c:pt idx="5">
                  <c:v>-107941.6</c:v>
                </c:pt>
                <c:pt idx="6">
                  <c:v>-107941.6</c:v>
                </c:pt>
                <c:pt idx="7">
                  <c:v>-107941.6</c:v>
                </c:pt>
                <c:pt idx="8">
                  <c:v>-107941.6</c:v>
                </c:pt>
                <c:pt idx="9">
                  <c:v>-107941.6</c:v>
                </c:pt>
                <c:pt idx="10">
                  <c:v>-107941.6</c:v>
                </c:pt>
                <c:pt idx="11">
                  <c:v>-107941.6</c:v>
                </c:pt>
              </c:numCache>
            </c:numRef>
          </c:yVal>
          <c:smooth val="0"/>
          <c:extLst>
            <c:ext xmlns:c16="http://schemas.microsoft.com/office/drawing/2014/chart" uri="{C3380CC4-5D6E-409C-BE32-E72D297353CC}">
              <c16:uniqueId val="{00000034-361A-4525-94FF-C772BA50A596}"/>
            </c:ext>
          </c:extLst>
        </c:ser>
        <c:dLbls>
          <c:showLegendKey val="0"/>
          <c:showVal val="0"/>
          <c:showCatName val="0"/>
          <c:showSerName val="0"/>
          <c:showPercent val="0"/>
          <c:showBubbleSize val="0"/>
        </c:dLbls>
        <c:axId val="329838592"/>
        <c:axId val="329840128"/>
      </c:scatterChart>
      <c:catAx>
        <c:axId val="329814784"/>
        <c:scaling>
          <c:orientation val="minMax"/>
        </c:scaling>
        <c:delete val="0"/>
        <c:axPos val="b"/>
        <c:numFmt formatCode="General" sourceLinked="0"/>
        <c:majorTickMark val="out"/>
        <c:minorTickMark val="none"/>
        <c:tickLblPos val="none"/>
        <c:spPr>
          <a:ln w="9525">
            <a:noFill/>
          </a:ln>
        </c:spPr>
        <c:crossAx val="329816320"/>
        <c:crosses val="autoZero"/>
        <c:auto val="0"/>
        <c:lblAlgn val="ctr"/>
        <c:lblOffset val="100"/>
        <c:tickMarkSkip val="1"/>
        <c:noMultiLvlLbl val="0"/>
      </c:catAx>
      <c:valAx>
        <c:axId val="329816320"/>
        <c:scaling>
          <c:orientation val="minMax"/>
        </c:scaling>
        <c:delete val="1"/>
        <c:axPos val="l"/>
        <c:numFmt formatCode="#,##0" sourceLinked="1"/>
        <c:majorTickMark val="out"/>
        <c:minorTickMark val="none"/>
        <c:tickLblPos val="nextTo"/>
        <c:crossAx val="329814784"/>
        <c:crosses val="autoZero"/>
        <c:crossBetween val="between"/>
      </c:valAx>
      <c:catAx>
        <c:axId val="329838592"/>
        <c:scaling>
          <c:orientation val="minMax"/>
        </c:scaling>
        <c:delete val="1"/>
        <c:axPos val="b"/>
        <c:majorTickMark val="out"/>
        <c:minorTickMark val="none"/>
        <c:tickLblPos val="nextTo"/>
        <c:crossAx val="329840128"/>
        <c:crosses val="autoZero"/>
        <c:auto val="1"/>
        <c:lblAlgn val="ctr"/>
        <c:lblOffset val="100"/>
        <c:noMultiLvlLbl val="0"/>
      </c:catAx>
      <c:valAx>
        <c:axId val="329840128"/>
        <c:scaling>
          <c:orientation val="minMax"/>
        </c:scaling>
        <c:delete val="1"/>
        <c:axPos val="r"/>
        <c:numFmt formatCode="General" sourceLinked="1"/>
        <c:majorTickMark val="out"/>
        <c:minorTickMark val="none"/>
        <c:tickLblPos val="nextTo"/>
        <c:crossAx val="329838592"/>
        <c:crosses val="max"/>
        <c:crossBetween val="between"/>
      </c:valAx>
      <c:spPr>
        <a:no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5.4588877516206077E-3"/>
          <c:y val="8.4521922873745381E-3"/>
          <c:w val="0.99454106811226117"/>
          <c:h val="0.99154777294629215"/>
        </c:manualLayout>
      </c:layout>
      <c:barChart>
        <c:barDir val="col"/>
        <c:grouping val="clustered"/>
        <c:varyColors val="0"/>
        <c:ser>
          <c:idx val="0"/>
          <c:order val="0"/>
          <c:tx>
            <c:strRef>
              <c:f>Slide10_Datenblatt!$A$57</c:f>
              <c:strCache>
                <c:ptCount val="1"/>
                <c:pt idx="0">
                  <c:v>EBIT*</c:v>
                </c:pt>
              </c:strCache>
            </c:strRef>
          </c:tx>
          <c:spPr>
            <a:solidFill>
              <a:srgbClr val="8080FF"/>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1-AA56-4C0E-ABBE-8D36D22E58BB}"/>
              </c:ext>
            </c:extLst>
          </c:dPt>
          <c:cat>
            <c:numRef>
              <c:f>Slide10_Datenblatt!$B$54:$G$54</c:f>
              <c:numCache>
                <c:formatCode>#</c:formatCode>
                <c:ptCount val="6"/>
                <c:pt idx="1">
                  <c:v>2014</c:v>
                </c:pt>
                <c:pt idx="2">
                  <c:v>2015</c:v>
                </c:pt>
                <c:pt idx="3">
                  <c:v>2016</c:v>
                </c:pt>
                <c:pt idx="4">
                  <c:v>2017</c:v>
                </c:pt>
                <c:pt idx="5">
                  <c:v>2018</c:v>
                </c:pt>
              </c:numCache>
            </c:numRef>
          </c:cat>
          <c:val>
            <c:numRef>
              <c:f>Slide10_Datenblatt!$B$57:$G$57</c:f>
              <c:numCache>
                <c:formatCode>#,##0,</c:formatCode>
                <c:ptCount val="6"/>
                <c:pt idx="0" formatCode="General">
                  <c:v>393992</c:v>
                </c:pt>
                <c:pt idx="1">
                  <c:v>393992</c:v>
                </c:pt>
                <c:pt idx="2">
                  <c:v>415160</c:v>
                </c:pt>
                <c:pt idx="3">
                  <c:v>273220</c:v>
                </c:pt>
                <c:pt idx="4">
                  <c:v>294415</c:v>
                </c:pt>
                <c:pt idx="5">
                  <c:v>210918</c:v>
                </c:pt>
              </c:numCache>
            </c:numRef>
          </c:val>
          <c:extLst>
            <c:ext xmlns:c16="http://schemas.microsoft.com/office/drawing/2014/chart" uri="{C3380CC4-5D6E-409C-BE32-E72D297353CC}">
              <c16:uniqueId val="{00000002-AA56-4C0E-ABBE-8D36D22E58BB}"/>
            </c:ext>
          </c:extLst>
        </c:ser>
        <c:ser>
          <c:idx val="2"/>
          <c:order val="1"/>
          <c:spPr>
            <a:noFill/>
            <a:ln w="25400">
              <a:noFill/>
            </a:ln>
          </c:spPr>
          <c:invertIfNegative val="0"/>
          <c:dLbls>
            <c:dLbl>
              <c:idx val="0"/>
              <c:numFmt formatCode="General" sourceLinked="0"/>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6="http://schemas.microsoft.com/office/drawing/2014/chart" uri="{C3380CC4-5D6E-409C-BE32-E72D297353CC}">
                  <c16:uniqueId val="{00000003-AA56-4C0E-ABBE-8D36D22E58BB}"/>
                </c:ext>
              </c:extLst>
            </c:dLbl>
            <c:dLbl>
              <c:idx val="1"/>
              <c:numFmt formatCode="#" sourceLinked="0"/>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6="http://schemas.microsoft.com/office/drawing/2014/chart" uri="{C3380CC4-5D6E-409C-BE32-E72D297353CC}">
                  <c16:uniqueId val="{00000004-AA56-4C0E-ABBE-8D36D22E58BB}"/>
                </c:ext>
              </c:extLst>
            </c:dLbl>
            <c:dLbl>
              <c:idx val="2"/>
              <c:numFmt formatCode="#" sourceLinked="0"/>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6="http://schemas.microsoft.com/office/drawing/2014/chart" uri="{C3380CC4-5D6E-409C-BE32-E72D297353CC}">
                  <c16:uniqueId val="{00000005-AA56-4C0E-ABBE-8D36D22E58BB}"/>
                </c:ext>
              </c:extLst>
            </c:dLbl>
            <c:dLbl>
              <c:idx val="3"/>
              <c:numFmt formatCode="#" sourceLinked="0"/>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6="http://schemas.microsoft.com/office/drawing/2014/chart" uri="{C3380CC4-5D6E-409C-BE32-E72D297353CC}">
                  <c16:uniqueId val="{00000006-AA56-4C0E-ABBE-8D36D22E58BB}"/>
                </c:ext>
              </c:extLst>
            </c:dLbl>
            <c:dLbl>
              <c:idx val="4"/>
              <c:numFmt formatCode="#" sourceLinked="0"/>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6="http://schemas.microsoft.com/office/drawing/2014/chart" uri="{C3380CC4-5D6E-409C-BE32-E72D297353CC}">
                  <c16:uniqueId val="{00000007-AA56-4C0E-ABBE-8D36D22E58BB}"/>
                </c:ext>
              </c:extLst>
            </c:dLbl>
            <c:dLbl>
              <c:idx val="5"/>
              <c:numFmt formatCode="#" sourceLinked="0"/>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extLst>
                <c:ext xmlns:c16="http://schemas.microsoft.com/office/drawing/2014/chart" uri="{C3380CC4-5D6E-409C-BE32-E72D297353CC}">
                  <c16:uniqueId val="{00000008-AA56-4C0E-ABBE-8D36D22E58BB}"/>
                </c:ext>
              </c:extLst>
            </c:dLbl>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outEnd"/>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numRef>
              <c:f>Slide10_Datenblatt!$B$54:$G$54</c:f>
              <c:numCache>
                <c:formatCode>#</c:formatCode>
                <c:ptCount val="6"/>
                <c:pt idx="1">
                  <c:v>2014</c:v>
                </c:pt>
                <c:pt idx="2">
                  <c:v>2015</c:v>
                </c:pt>
                <c:pt idx="3">
                  <c:v>2016</c:v>
                </c:pt>
                <c:pt idx="4">
                  <c:v>2017</c:v>
                </c:pt>
                <c:pt idx="5">
                  <c:v>2018</c:v>
                </c:pt>
              </c:numCache>
            </c:numRef>
          </c:cat>
          <c:val>
            <c:numRef>
              <c:f>Slide10_Datenblatt!$B$70:$G$70</c:f>
              <c:numCache>
                <c:formatCode>#,##0.00_ ;\-#,##0.00\ </c:formatCode>
                <c:ptCount val="6"/>
                <c:pt idx="1">
                  <c:v>-10222.340000000002</c:v>
                </c:pt>
                <c:pt idx="2">
                  <c:v>-10222.340000000002</c:v>
                </c:pt>
                <c:pt idx="3">
                  <c:v>-10222.340000000002</c:v>
                </c:pt>
                <c:pt idx="4">
                  <c:v>-10222.340000000002</c:v>
                </c:pt>
                <c:pt idx="5">
                  <c:v>-10222.340000000002</c:v>
                </c:pt>
              </c:numCache>
            </c:numRef>
          </c:val>
          <c:extLst>
            <c:ext xmlns:c16="http://schemas.microsoft.com/office/drawing/2014/chart" uri="{C3380CC4-5D6E-409C-BE32-E72D297353CC}">
              <c16:uniqueId val="{00000009-AA56-4C0E-ABBE-8D36D22E58BB}"/>
            </c:ext>
          </c:extLst>
        </c:ser>
        <c:ser>
          <c:idx val="1"/>
          <c:order val="2"/>
          <c:tx>
            <c:strRef>
              <c:f>Slide10_Datenblatt!$A$59</c:f>
              <c:strCache>
                <c:ptCount val="1"/>
                <c:pt idx="0">
                  <c:v>Cashflow</c:v>
                </c:pt>
              </c:strCache>
            </c:strRef>
          </c:tx>
          <c:spPr>
            <a:solidFill>
              <a:srgbClr val="00FF00"/>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B-AA56-4C0E-ABBE-8D36D22E58BB}"/>
              </c:ext>
            </c:extLst>
          </c:dPt>
          <c:cat>
            <c:numRef>
              <c:f>Slide10_Datenblatt!$B$54:$G$54</c:f>
              <c:numCache>
                <c:formatCode>#</c:formatCode>
                <c:ptCount val="6"/>
                <c:pt idx="1">
                  <c:v>2014</c:v>
                </c:pt>
                <c:pt idx="2">
                  <c:v>2015</c:v>
                </c:pt>
                <c:pt idx="3">
                  <c:v>2016</c:v>
                </c:pt>
                <c:pt idx="4">
                  <c:v>2017</c:v>
                </c:pt>
                <c:pt idx="5">
                  <c:v>2018</c:v>
                </c:pt>
              </c:numCache>
            </c:numRef>
          </c:cat>
          <c:val>
            <c:numRef>
              <c:f>Slide10_Datenblatt!$B$60:$G$60</c:f>
              <c:numCache>
                <c:formatCode>General</c:formatCode>
                <c:ptCount val="6"/>
                <c:pt idx="0">
                  <c:v>499185</c:v>
                </c:pt>
                <c:pt idx="1">
                  <c:v>499185</c:v>
                </c:pt>
                <c:pt idx="2">
                  <c:v>511117</c:v>
                </c:pt>
                <c:pt idx="3">
                  <c:v>281149</c:v>
                </c:pt>
                <c:pt idx="4">
                  <c:v>422175</c:v>
                </c:pt>
                <c:pt idx="5">
                  <c:v>195626</c:v>
                </c:pt>
              </c:numCache>
            </c:numRef>
          </c:val>
          <c:extLst>
            <c:ext xmlns:c16="http://schemas.microsoft.com/office/drawing/2014/chart" uri="{C3380CC4-5D6E-409C-BE32-E72D297353CC}">
              <c16:uniqueId val="{0000000C-AA56-4C0E-ABBE-8D36D22E58BB}"/>
            </c:ext>
          </c:extLst>
        </c:ser>
        <c:ser>
          <c:idx val="6"/>
          <c:order val="6"/>
          <c:tx>
            <c:v>negative</c:v>
          </c:tx>
          <c:spPr>
            <a:solidFill>
              <a:srgbClr val="FF0000"/>
            </a:solidFill>
            <a:ln w="25400">
              <a:noFill/>
            </a:ln>
          </c:spPr>
          <c:invertIfNegative val="0"/>
          <c:dPt>
            <c:idx val="0"/>
            <c:invertIfNegative val="0"/>
            <c:bubble3D val="0"/>
            <c:spPr>
              <a:noFill/>
              <a:ln w="25400">
                <a:noFill/>
              </a:ln>
            </c:spPr>
            <c:extLst>
              <c:ext xmlns:c16="http://schemas.microsoft.com/office/drawing/2014/chart" uri="{C3380CC4-5D6E-409C-BE32-E72D297353CC}">
                <c16:uniqueId val="{0000000E-AA56-4C0E-ABBE-8D36D22E58BB}"/>
              </c:ext>
            </c:extLst>
          </c:dPt>
          <c:val>
            <c:numRef>
              <c:f>Slide10_Datenblatt!$B$61:$G$61</c:f>
              <c:numCache>
                <c:formatCode>General</c:formatCode>
                <c:ptCount val="6"/>
                <c:pt idx="0">
                  <c:v>0</c:v>
                </c:pt>
                <c:pt idx="1">
                  <c:v>0</c:v>
                </c:pt>
                <c:pt idx="2">
                  <c:v>0</c:v>
                </c:pt>
                <c:pt idx="3">
                  <c:v>0</c:v>
                </c:pt>
                <c:pt idx="4">
                  <c:v>0</c:v>
                </c:pt>
                <c:pt idx="5">
                  <c:v>0</c:v>
                </c:pt>
              </c:numCache>
            </c:numRef>
          </c:val>
          <c:extLst>
            <c:ext xmlns:c16="http://schemas.microsoft.com/office/drawing/2014/chart" uri="{C3380CC4-5D6E-409C-BE32-E72D297353CC}">
              <c16:uniqueId val="{0000000F-AA56-4C0E-ABBE-8D36D22E58BB}"/>
            </c:ext>
          </c:extLst>
        </c:ser>
        <c:dLbls>
          <c:showLegendKey val="0"/>
          <c:showVal val="0"/>
          <c:showCatName val="0"/>
          <c:showSerName val="0"/>
          <c:showPercent val="0"/>
          <c:showBubbleSize val="0"/>
        </c:dLbls>
        <c:gapWidth val="60"/>
        <c:overlap val="80"/>
        <c:axId val="306517504"/>
        <c:axId val="306519040"/>
      </c:barChart>
      <c:scatterChart>
        <c:scatterStyle val="lineMarker"/>
        <c:varyColors val="0"/>
        <c:ser>
          <c:idx val="3"/>
          <c:order val="3"/>
          <c:tx>
            <c:strRef>
              <c:f>Slide10_Datenblatt!$F$72</c:f>
              <c:strCache>
                <c:ptCount val="1"/>
                <c:pt idx="0">
                  <c:v>Achse</c:v>
                </c:pt>
              </c:strCache>
            </c:strRef>
          </c:tx>
          <c:spPr>
            <a:ln w="38100">
              <a:solidFill>
                <a:srgbClr val="000000"/>
              </a:solidFill>
              <a:prstDash val="solid"/>
            </a:ln>
          </c:spPr>
          <c:marker>
            <c:symbol val="none"/>
          </c:marker>
          <c:xVal>
            <c:numRef>
              <c:f>Slide10_Datenblatt!$F$74:$F$75</c:f>
              <c:numCache>
                <c:formatCode>#,##0.00_ ;\-#,##0.00\ </c:formatCode>
                <c:ptCount val="2"/>
                <c:pt idx="0">
                  <c:v>1.5</c:v>
                </c:pt>
                <c:pt idx="1">
                  <c:v>6.5</c:v>
                </c:pt>
              </c:numCache>
            </c:numRef>
          </c:xVal>
          <c:yVal>
            <c:numRef>
              <c:f>Slide10_Datenblatt!$G$74:$G$75</c:f>
              <c:numCache>
                <c:formatCode>#,##0.00_ ;\-#,##0.00\ </c:formatCode>
                <c:ptCount val="2"/>
                <c:pt idx="0">
                  <c:v>0</c:v>
                </c:pt>
                <c:pt idx="1">
                  <c:v>0</c:v>
                </c:pt>
              </c:numCache>
            </c:numRef>
          </c:yVal>
          <c:smooth val="0"/>
          <c:extLst>
            <c:ext xmlns:c16="http://schemas.microsoft.com/office/drawing/2014/chart" uri="{C3380CC4-5D6E-409C-BE32-E72D297353CC}">
              <c16:uniqueId val="{00000010-AA56-4C0E-ABBE-8D36D22E58BB}"/>
            </c:ext>
          </c:extLst>
        </c:ser>
        <c:ser>
          <c:idx val="4"/>
          <c:order val="4"/>
          <c:tx>
            <c:strRef>
              <c:f>Slide10_Datenblatt!$A$65</c:f>
              <c:strCache>
                <c:ptCount val="1"/>
                <c:pt idx="0">
                  <c:v>Umsatz Wertanzeige korrigiert</c:v>
                </c:pt>
              </c:strCache>
            </c:strRef>
          </c:tx>
          <c:spPr>
            <a:ln w="28575">
              <a:noFill/>
            </a:ln>
          </c:spPr>
          <c:marker>
            <c:symbol val="none"/>
          </c:marker>
          <c:dLbls>
            <c:dLbl>
              <c:idx val="0"/>
              <c:layout>
                <c:manualLayout>
                  <c:x val="-6.5972222222222224E-2"/>
                  <c:y val="-6.3336779872212902E-3"/>
                </c:manualLayout>
              </c:layout>
              <c:tx>
                <c:strRef>
                  <c:f>Slide10_Datenblatt!$A$57</c:f>
                  <c:strCache>
                    <c:ptCount val="1"/>
                    <c:pt idx="0">
                      <c:v>EBIT*</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{EB7C0092-C97A-4D24-A808-8DB558BDD962}</c15:txfldGUID>
                      <c15:f>Slide10_Datenblatt!$A$57</c15:f>
                      <c15:dlblFieldTableCache>
                        <c:ptCount val="1"/>
                        <c:pt idx="0">
                          <c:v>EBIT*</c:v>
                        </c:pt>
                      </c15:dlblFieldTableCache>
                    </c15:dlblFTEntry>
                  </c15:dlblFieldTable>
                  <c15:showDataLabelsRange val="0"/>
                </c:ext>
                <c:ext xmlns:c16="http://schemas.microsoft.com/office/drawing/2014/chart" uri="{C3380CC4-5D6E-409C-BE32-E72D297353CC}">
                  <c16:uniqueId val="{00000011-AA56-4C0E-ABBE-8D36D22E58BB}"/>
                </c:ext>
              </c:extLst>
            </c:dLbl>
            <c:dLbl>
              <c:idx val="1"/>
              <c:tx>
                <c:strRef>
                  <c:f>Slide10_Datenblatt!$C$58</c:f>
                  <c:strCache>
                    <c:ptCount val="1"/>
                    <c:pt idx="0">
                      <c:v>394,0</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{8B1FB694-552A-4BC4-9060-5B13253AC689}</c15:txfldGUID>
                      <c15:f>Slide10_Datenblatt!$C$58</c15:f>
                      <c15:dlblFieldTableCache>
                        <c:ptCount val="1"/>
                        <c:pt idx="0">
                          <c:v>394,0</c:v>
                        </c:pt>
                      </c15:dlblFieldTableCache>
                    </c15:dlblFTEntry>
                  </c15:dlblFieldTable>
                  <c15:showDataLabelsRange val="0"/>
                </c:ext>
                <c:ext xmlns:c16="http://schemas.microsoft.com/office/drawing/2014/chart" uri="{C3380CC4-5D6E-409C-BE32-E72D297353CC}">
                  <c16:uniqueId val="{00000012-AA56-4C0E-ABBE-8D36D22E58BB}"/>
                </c:ext>
              </c:extLst>
            </c:dLbl>
            <c:dLbl>
              <c:idx val="2"/>
              <c:tx>
                <c:strRef>
                  <c:f>Slide10_Datenblatt!$D$58</c:f>
                  <c:strCache>
                    <c:ptCount val="1"/>
                    <c:pt idx="0">
                      <c:v>415,2</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{5A2B1643-B293-476B-A8ED-19C3CC61AB83}</c15:txfldGUID>
                      <c15:f>Slide10_Datenblatt!$D$58</c15:f>
                      <c15:dlblFieldTableCache>
                        <c:ptCount val="1"/>
                        <c:pt idx="0">
                          <c:v>415,2</c:v>
                        </c:pt>
                      </c15:dlblFieldTableCache>
                    </c15:dlblFTEntry>
                  </c15:dlblFieldTable>
                  <c15:showDataLabelsRange val="0"/>
                </c:ext>
                <c:ext xmlns:c16="http://schemas.microsoft.com/office/drawing/2014/chart" uri="{C3380CC4-5D6E-409C-BE32-E72D297353CC}">
                  <c16:uniqueId val="{00000013-AA56-4C0E-ABBE-8D36D22E58BB}"/>
                </c:ext>
              </c:extLst>
            </c:dLbl>
            <c:dLbl>
              <c:idx val="3"/>
              <c:tx>
                <c:strRef>
                  <c:f>Slide10_Datenblatt!$E$58</c:f>
                  <c:strCache>
                    <c:ptCount val="1"/>
                    <c:pt idx="0">
                      <c:v>273,2</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{5AE575FC-02E9-4CFF-BC08-551F633E31F5}</c15:txfldGUID>
                      <c15:f>Slide10_Datenblatt!$E$58</c15:f>
                      <c15:dlblFieldTableCache>
                        <c:ptCount val="1"/>
                        <c:pt idx="0">
                          <c:v>273,2</c:v>
                        </c:pt>
                      </c15:dlblFieldTableCache>
                    </c15:dlblFTEntry>
                  </c15:dlblFieldTable>
                  <c15:showDataLabelsRange val="0"/>
                </c:ext>
                <c:ext xmlns:c16="http://schemas.microsoft.com/office/drawing/2014/chart" uri="{C3380CC4-5D6E-409C-BE32-E72D297353CC}">
                  <c16:uniqueId val="{00000014-AA56-4C0E-ABBE-8D36D22E58BB}"/>
                </c:ext>
              </c:extLst>
            </c:dLbl>
            <c:dLbl>
              <c:idx val="4"/>
              <c:tx>
                <c:strRef>
                  <c:f>Slide10_Datenblatt!$F$58</c:f>
                  <c:strCache>
                    <c:ptCount val="1"/>
                    <c:pt idx="0">
                      <c:v>294,4</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{7898571E-98CF-4F23-8B49-529C3CAF0519}</c15:txfldGUID>
                      <c15:f>Slide10_Datenblatt!$F$58</c15:f>
                      <c15:dlblFieldTableCache>
                        <c:ptCount val="1"/>
                        <c:pt idx="0">
                          <c:v>294,4</c:v>
                        </c:pt>
                      </c15:dlblFieldTableCache>
                    </c15:dlblFTEntry>
                  </c15:dlblFieldTable>
                  <c15:showDataLabelsRange val="0"/>
                </c:ext>
                <c:ext xmlns:c16="http://schemas.microsoft.com/office/drawing/2014/chart" uri="{C3380CC4-5D6E-409C-BE32-E72D297353CC}">
                  <c16:uniqueId val="{00000015-AA56-4C0E-ABBE-8D36D22E58BB}"/>
                </c:ext>
              </c:extLst>
            </c:dLbl>
            <c:dLbl>
              <c:idx val="5"/>
              <c:tx>
                <c:strRef>
                  <c:f>Slide10_Datenblatt!$G$58</c:f>
                  <c:strCache>
                    <c:ptCount val="1"/>
                    <c:pt idx="0">
                      <c:v>210,9</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{8B0B3664-F305-43D0-A030-A82DA8D3008B}</c15:txfldGUID>
                      <c15:f>Slide10_Datenblatt!$G$58</c15:f>
                      <c15:dlblFieldTableCache>
                        <c:ptCount val="1"/>
                        <c:pt idx="0">
                          <c:v>210,9</c:v>
                        </c:pt>
                      </c15:dlblFieldTableCache>
                    </c15:dlblFTEntry>
                  </c15:dlblFieldTable>
                  <c15:showDataLabelsRange val="0"/>
                </c:ext>
                <c:ext xmlns:c16="http://schemas.microsoft.com/office/drawing/2014/chart" uri="{C3380CC4-5D6E-409C-BE32-E72D297353CC}">
                  <c16:uniqueId val="{00000016-AA56-4C0E-ABBE-8D36D22E58BB}"/>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Slide10_Datenblatt!$B$55:$G$55</c:f>
              <c:numCache>
                <c:formatCode>General</c:formatCode>
                <c:ptCount val="6"/>
                <c:pt idx="0">
                  <c:v>0.85</c:v>
                </c:pt>
                <c:pt idx="1">
                  <c:v>1.85</c:v>
                </c:pt>
                <c:pt idx="2">
                  <c:v>2.85</c:v>
                </c:pt>
                <c:pt idx="3">
                  <c:v>3.85</c:v>
                </c:pt>
                <c:pt idx="4">
                  <c:v>4.8499999999999996</c:v>
                </c:pt>
                <c:pt idx="5">
                  <c:v>5.85</c:v>
                </c:pt>
              </c:numCache>
            </c:numRef>
          </c:xVal>
          <c:yVal>
            <c:numRef>
              <c:f>Slide10_Datenblatt!$B$65:$G$65</c:f>
              <c:numCache>
                <c:formatCode>#,##0,</c:formatCode>
                <c:ptCount val="6"/>
                <c:pt idx="0">
                  <c:v>419547.85</c:v>
                </c:pt>
                <c:pt idx="1">
                  <c:v>419547.85</c:v>
                </c:pt>
                <c:pt idx="2">
                  <c:v>440715.85</c:v>
                </c:pt>
                <c:pt idx="3">
                  <c:v>298775.84999999998</c:v>
                </c:pt>
                <c:pt idx="4">
                  <c:v>319970.84999999998</c:v>
                </c:pt>
                <c:pt idx="5">
                  <c:v>246737.7</c:v>
                </c:pt>
              </c:numCache>
            </c:numRef>
          </c:yVal>
          <c:smooth val="0"/>
          <c:extLst>
            <c:ext xmlns:c16="http://schemas.microsoft.com/office/drawing/2014/chart" uri="{C3380CC4-5D6E-409C-BE32-E72D297353CC}">
              <c16:uniqueId val="{00000017-AA56-4C0E-ABBE-8D36D22E58BB}"/>
            </c:ext>
          </c:extLst>
        </c:ser>
        <c:ser>
          <c:idx val="5"/>
          <c:order val="5"/>
          <c:tx>
            <c:strRef>
              <c:f>Slide10_Datenblatt!$A$66</c:f>
              <c:strCache>
                <c:ptCount val="1"/>
                <c:pt idx="0">
                  <c:v>EBIT* Wertanzeige korrigiert</c:v>
                </c:pt>
              </c:strCache>
            </c:strRef>
          </c:tx>
          <c:spPr>
            <a:ln w="28575">
              <a:noFill/>
            </a:ln>
          </c:spPr>
          <c:marker>
            <c:symbol val="none"/>
          </c:marker>
          <c:dLbls>
            <c:dLbl>
              <c:idx val="0"/>
              <c:layout>
                <c:manualLayout>
                  <c:x val="-9.930555555555555E-2"/>
                  <c:y val="-7.529538605654135E-3"/>
                </c:manualLayout>
              </c:layout>
              <c:tx>
                <c:strRef>
                  <c:f>Slide10_Datenblatt!$A$59</c:f>
                  <c:strCache>
                    <c:ptCount val="1"/>
                    <c:pt idx="0">
                      <c:v>Cashflow</c:v>
                    </c:pt>
                  </c:strCache>
                </c:strRef>
              </c:tx>
              <c:spPr>
                <a:noFill/>
                <a:ln w="25400">
                  <a:noFill/>
                </a:ln>
              </c:spPr>
              <c:txPr>
                <a:bodyPr/>
                <a:lstStyle/>
                <a:p>
                  <a:pPr algn="l">
                    <a:defRPr sz="1400" b="0" i="0" u="none" strike="noStrike" baseline="0">
                      <a:solidFill>
                        <a:srgbClr val="000000"/>
                      </a:solidFill>
                      <a:latin typeface="Verdana"/>
                      <a:ea typeface="Verdana"/>
                      <a:cs typeface="Verdana"/>
                    </a:defRPr>
                  </a:pPr>
                  <a:endParaRPr lang="de-DE"/>
                </a:p>
              </c:txPr>
              <c:dLblPos val="r"/>
              <c:showLegendKey val="0"/>
              <c:showVal val="0"/>
              <c:showCatName val="0"/>
              <c:showSerName val="0"/>
              <c:showPercent val="0"/>
              <c:showBubbleSize val="0"/>
              <c:extLst>
                <c:ext xmlns:c15="http://schemas.microsoft.com/office/drawing/2012/chart" uri="{CE6537A1-D6FC-4f65-9D91-7224C49458BB}">
                  <c15:dlblFieldTable>
                    <c15:dlblFTEntry>
                      <c15:txfldGUID>{2C8B844F-2E90-4356-BEED-0D0215710BA4}</c15:txfldGUID>
                      <c15:f>Slide10_Datenblatt!$A$59</c15:f>
                      <c15:dlblFieldTableCache>
                        <c:ptCount val="1"/>
                        <c:pt idx="0">
                          <c:v>Cashflow</c:v>
                        </c:pt>
                      </c15:dlblFieldTableCache>
                    </c15:dlblFTEntry>
                  </c15:dlblFieldTable>
                  <c15:showDataLabelsRange val="0"/>
                </c:ext>
                <c:ext xmlns:c16="http://schemas.microsoft.com/office/drawing/2014/chart" uri="{C3380CC4-5D6E-409C-BE32-E72D297353CC}">
                  <c16:uniqueId val="{00000018-AA56-4C0E-ABBE-8D36D22E58BB}"/>
                </c:ext>
              </c:extLst>
            </c:dLbl>
            <c:dLbl>
              <c:idx val="1"/>
              <c:tx>
                <c:strRef>
                  <c:f>Slide10_Datenblatt!$C$62</c:f>
                  <c:strCache>
                    <c:ptCount val="1"/>
                    <c:pt idx="0">
                      <c:v>499,2</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{CD91A7DF-8063-4E2E-91AE-B03ED530CB1F}</c15:txfldGUID>
                      <c15:f>Slide10_Datenblatt!$C$62</c15:f>
                      <c15:dlblFieldTableCache>
                        <c:ptCount val="1"/>
                        <c:pt idx="0">
                          <c:v>499,2</c:v>
                        </c:pt>
                      </c15:dlblFieldTableCache>
                    </c15:dlblFTEntry>
                  </c15:dlblFieldTable>
                  <c15:showDataLabelsRange val="0"/>
                </c:ext>
                <c:ext xmlns:c16="http://schemas.microsoft.com/office/drawing/2014/chart" uri="{C3380CC4-5D6E-409C-BE32-E72D297353CC}">
                  <c16:uniqueId val="{00000019-AA56-4C0E-ABBE-8D36D22E58BB}"/>
                </c:ext>
              </c:extLst>
            </c:dLbl>
            <c:dLbl>
              <c:idx val="2"/>
              <c:tx>
                <c:strRef>
                  <c:f>Slide10_Datenblatt!$D$62</c:f>
                  <c:strCache>
                    <c:ptCount val="1"/>
                    <c:pt idx="0">
                      <c:v>511,1</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{88C3EC72-071E-4DF9-836B-3B2055A7A25B}</c15:txfldGUID>
                      <c15:f>Slide10_Datenblatt!$D$62</c15:f>
                      <c15:dlblFieldTableCache>
                        <c:ptCount val="1"/>
                        <c:pt idx="0">
                          <c:v>511,1</c:v>
                        </c:pt>
                      </c15:dlblFieldTableCache>
                    </c15:dlblFTEntry>
                  </c15:dlblFieldTable>
                  <c15:showDataLabelsRange val="0"/>
                </c:ext>
                <c:ext xmlns:c16="http://schemas.microsoft.com/office/drawing/2014/chart" uri="{C3380CC4-5D6E-409C-BE32-E72D297353CC}">
                  <c16:uniqueId val="{0000001A-AA56-4C0E-ABBE-8D36D22E58BB}"/>
                </c:ext>
              </c:extLst>
            </c:dLbl>
            <c:dLbl>
              <c:idx val="3"/>
              <c:tx>
                <c:strRef>
                  <c:f>Slide10_Datenblatt!$E$62</c:f>
                  <c:strCache>
                    <c:ptCount val="1"/>
                    <c:pt idx="0">
                      <c:v>281,1</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{E78EB752-6BF8-4C3F-BC98-E639333CB675}</c15:txfldGUID>
                      <c15:f>Slide10_Datenblatt!$E$62</c15:f>
                      <c15:dlblFieldTableCache>
                        <c:ptCount val="1"/>
                        <c:pt idx="0">
                          <c:v>281,1</c:v>
                        </c:pt>
                      </c15:dlblFieldTableCache>
                    </c15:dlblFTEntry>
                  </c15:dlblFieldTable>
                  <c15:showDataLabelsRange val="0"/>
                </c:ext>
                <c:ext xmlns:c16="http://schemas.microsoft.com/office/drawing/2014/chart" uri="{C3380CC4-5D6E-409C-BE32-E72D297353CC}">
                  <c16:uniqueId val="{0000001B-AA56-4C0E-ABBE-8D36D22E58BB}"/>
                </c:ext>
              </c:extLst>
            </c:dLbl>
            <c:dLbl>
              <c:idx val="4"/>
              <c:tx>
                <c:strRef>
                  <c:f>Slide10_Datenblatt!$F$62</c:f>
                  <c:strCache>
                    <c:ptCount val="1"/>
                    <c:pt idx="0">
                      <c:v>422,2</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{FEC4191B-4E73-4D5B-90D2-6799A89D4683}</c15:txfldGUID>
                      <c15:f>Slide10_Datenblatt!$F$62</c15:f>
                      <c15:dlblFieldTableCache>
                        <c:ptCount val="1"/>
                        <c:pt idx="0">
                          <c:v>422,2</c:v>
                        </c:pt>
                      </c15:dlblFieldTableCache>
                    </c15:dlblFTEntry>
                  </c15:dlblFieldTable>
                  <c15:showDataLabelsRange val="0"/>
                </c:ext>
                <c:ext xmlns:c16="http://schemas.microsoft.com/office/drawing/2014/chart" uri="{C3380CC4-5D6E-409C-BE32-E72D297353CC}">
                  <c16:uniqueId val="{0000001C-AA56-4C0E-ABBE-8D36D22E58BB}"/>
                </c:ext>
              </c:extLst>
            </c:dLbl>
            <c:dLbl>
              <c:idx val="5"/>
              <c:tx>
                <c:strRef>
                  <c:f>Slide10_Datenblatt!$G$62</c:f>
                  <c:strCache>
                    <c:ptCount val="1"/>
                    <c:pt idx="0">
                      <c:v>195,6</c:v>
                    </c:pt>
                  </c:strCache>
                </c:strRef>
              </c:tx>
              <c:dLblPos val="ctr"/>
              <c:showLegendKey val="0"/>
              <c:showVal val="0"/>
              <c:showCatName val="0"/>
              <c:showSerName val="0"/>
              <c:showPercent val="0"/>
              <c:showBubbleSize val="0"/>
              <c:extLst>
                <c:ext xmlns:c15="http://schemas.microsoft.com/office/drawing/2012/chart" uri="{CE6537A1-D6FC-4f65-9D91-7224C49458BB}">
                  <c15:dlblFieldTable>
                    <c15:dlblFTEntry>
                      <c15:txfldGUID>{206ABAB6-C0F2-4726-87BB-A74CA651E1AB}</c15:txfldGUID>
                      <c15:f>Slide10_Datenblatt!$G$62</c15:f>
                      <c15:dlblFieldTableCache>
                        <c:ptCount val="1"/>
                        <c:pt idx="0">
                          <c:v>195,6</c:v>
                        </c:pt>
                      </c15:dlblFieldTableCache>
                    </c15:dlblFTEntry>
                  </c15:dlblFieldTable>
                  <c15:showDataLabelsRange val="0"/>
                </c:ext>
                <c:ext xmlns:c16="http://schemas.microsoft.com/office/drawing/2014/chart" uri="{C3380CC4-5D6E-409C-BE32-E72D297353CC}">
                  <c16:uniqueId val="{0000001D-AA56-4C0E-ABBE-8D36D22E58BB}"/>
                </c:ext>
              </c:extLst>
            </c:dLbl>
            <c:spPr>
              <a:noFill/>
              <a:ln w="25400">
                <a:noFill/>
              </a:ln>
            </c:spPr>
            <c:txPr>
              <a:bodyPr/>
              <a:lstStyle/>
              <a:p>
                <a:pPr>
                  <a:defRPr sz="1400" b="0" i="0" u="none" strike="noStrike" baseline="0">
                    <a:solidFill>
                      <a:srgbClr val="000000"/>
                    </a:solidFill>
                    <a:latin typeface="Verdana"/>
                    <a:ea typeface="Verdana"/>
                    <a:cs typeface="Verdana"/>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xVal>
            <c:numRef>
              <c:f>Slide10_Datenblatt!$B$56:$G$56</c:f>
              <c:numCache>
                <c:formatCode>General</c:formatCode>
                <c:ptCount val="6"/>
                <c:pt idx="0">
                  <c:v>1.05</c:v>
                </c:pt>
                <c:pt idx="1">
                  <c:v>2.0499999999999998</c:v>
                </c:pt>
                <c:pt idx="2">
                  <c:v>3.05</c:v>
                </c:pt>
                <c:pt idx="3">
                  <c:v>4.05</c:v>
                </c:pt>
                <c:pt idx="4">
                  <c:v>5.05</c:v>
                </c:pt>
                <c:pt idx="5">
                  <c:v>6.05</c:v>
                </c:pt>
              </c:numCache>
            </c:numRef>
          </c:xVal>
          <c:yVal>
            <c:numRef>
              <c:f>Slide10_Datenblatt!$B$66:$G$66</c:f>
              <c:numCache>
                <c:formatCode>#,##0,</c:formatCode>
                <c:ptCount val="6"/>
                <c:pt idx="0">
                  <c:v>524740.85</c:v>
                </c:pt>
                <c:pt idx="1">
                  <c:v>524740.85</c:v>
                </c:pt>
                <c:pt idx="2">
                  <c:v>536672.85</c:v>
                </c:pt>
                <c:pt idx="3">
                  <c:v>324331.69999999995</c:v>
                </c:pt>
                <c:pt idx="4">
                  <c:v>447730.85</c:v>
                </c:pt>
                <c:pt idx="5">
                  <c:v>221181.85</c:v>
                </c:pt>
              </c:numCache>
            </c:numRef>
          </c:yVal>
          <c:smooth val="0"/>
          <c:extLst>
            <c:ext xmlns:c16="http://schemas.microsoft.com/office/drawing/2014/chart" uri="{C3380CC4-5D6E-409C-BE32-E72D297353CC}">
              <c16:uniqueId val="{0000001E-AA56-4C0E-ABBE-8D36D22E58BB}"/>
            </c:ext>
          </c:extLst>
        </c:ser>
        <c:dLbls>
          <c:showLegendKey val="0"/>
          <c:showVal val="0"/>
          <c:showCatName val="0"/>
          <c:showSerName val="0"/>
          <c:showPercent val="0"/>
          <c:showBubbleSize val="0"/>
        </c:dLbls>
        <c:axId val="306517504"/>
        <c:axId val="306519040"/>
      </c:scatterChart>
      <c:catAx>
        <c:axId val="306517504"/>
        <c:scaling>
          <c:orientation val="minMax"/>
        </c:scaling>
        <c:delete val="1"/>
        <c:axPos val="b"/>
        <c:numFmt formatCode="#" sourceLinked="1"/>
        <c:majorTickMark val="out"/>
        <c:minorTickMark val="none"/>
        <c:tickLblPos val="nextTo"/>
        <c:crossAx val="306519040"/>
        <c:crosses val="autoZero"/>
        <c:auto val="1"/>
        <c:lblAlgn val="ctr"/>
        <c:lblOffset val="100"/>
        <c:noMultiLvlLbl val="0"/>
      </c:catAx>
      <c:valAx>
        <c:axId val="306519040"/>
        <c:scaling>
          <c:orientation val="minMax"/>
        </c:scaling>
        <c:delete val="1"/>
        <c:axPos val="l"/>
        <c:numFmt formatCode="General" sourceLinked="1"/>
        <c:majorTickMark val="out"/>
        <c:minorTickMark val="none"/>
        <c:tickLblPos val="nextTo"/>
        <c:crossAx val="306517504"/>
        <c:crosses val="autoZero"/>
        <c:crossBetween val="between"/>
      </c:valAx>
      <c:spPr>
        <a:noFill/>
        <a:ln w="25400">
          <a:noFill/>
        </a:ln>
      </c:spPr>
    </c:plotArea>
    <c:plotVisOnly val="1"/>
    <c:dispBlanksAs val="gap"/>
    <c:showDLblsOverMax val="0"/>
  </c:chart>
  <c:spPr>
    <a:noFill/>
    <a:ln w="9525">
      <a:noFill/>
    </a:ln>
  </c:spPr>
  <c:txPr>
    <a:bodyPr/>
    <a:lstStyle/>
    <a:p>
      <a:pPr>
        <a:defRPr sz="1400" b="0" i="0" u="none" strike="noStrike" baseline="0">
          <a:solidFill>
            <a:srgbClr val="000000"/>
          </a:solidFill>
          <a:latin typeface="Verdana"/>
          <a:ea typeface="Verdana"/>
          <a:cs typeface="Verdana"/>
        </a:defRPr>
      </a:pPr>
      <a:endParaRPr lang="de-DE"/>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pPr>
              <a:defRPr/>
            </a:pPr>
            <a:endParaRPr lang="de-DE" altLang="de-DE"/>
          </a:p>
        </p:txBody>
      </p:sp>
      <p:sp>
        <p:nvSpPr>
          <p:cNvPr id="717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de-DE" altLang="de-DE"/>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noProof="0" smtClean="0"/>
              <a:t>Klicken Sie, um die Formate des Vorlagentextes zu bearbeiten</a:t>
            </a:r>
          </a:p>
          <a:p>
            <a:pPr lvl="1"/>
            <a:r>
              <a:rPr lang="de-DE" altLang="de-DE" noProof="0" smtClean="0"/>
              <a:t>Zweite Ebene</a:t>
            </a:r>
          </a:p>
          <a:p>
            <a:pPr lvl="2"/>
            <a:r>
              <a:rPr lang="de-DE" altLang="de-DE" noProof="0" smtClean="0"/>
              <a:t>Dritte Ebene</a:t>
            </a:r>
          </a:p>
          <a:p>
            <a:pPr lvl="3"/>
            <a:r>
              <a:rPr lang="de-DE" altLang="de-DE" noProof="0" smtClean="0"/>
              <a:t>Vierte Ebene</a:t>
            </a:r>
          </a:p>
          <a:p>
            <a:pPr lvl="4"/>
            <a:r>
              <a:rPr lang="de-DE" altLang="de-DE" noProof="0" smtClean="0"/>
              <a:t>Fünfte Ebene</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pPr>
              <a:defRPr/>
            </a:pPr>
            <a:endParaRPr lang="de-DE" altLang="de-DE"/>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Times New Roman" panose="02020603050405020304" pitchFamily="18" charset="0"/>
              </a:defRPr>
            </a:lvl1pPr>
          </a:lstStyle>
          <a:p>
            <a:pPr>
              <a:defRPr/>
            </a:pPr>
            <a:fld id="{0A91AEF8-95A9-469D-A31F-CEF8E42E5EBC}"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4" name="LogoAusExcelFussZeile" descr="Musterkanzlei" hidden="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64000" y="6361113"/>
            <a:ext cx="1016000"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LogoAusExcel" descr="Mustermandant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731000" y="2159000"/>
            <a:ext cx="1524000" cy="992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9938" name="Rectangle 2"/>
          <p:cNvSpPr>
            <a:spLocks noGrp="1" noChangeArrowheads="1"/>
          </p:cNvSpPr>
          <p:nvPr>
            <p:ph type="ctrTitle"/>
          </p:nvPr>
        </p:nvSpPr>
        <p:spPr>
          <a:xfrm>
            <a:off x="685800" y="2286000"/>
            <a:ext cx="7772400" cy="1143000"/>
          </a:xfrm>
        </p:spPr>
        <p:txBody>
          <a:bodyPr/>
          <a:lstStyle>
            <a:lvl1pPr>
              <a:defRPr/>
            </a:lvl1pPr>
          </a:lstStyle>
          <a:p>
            <a:pPr lvl="0"/>
            <a:r>
              <a:rPr lang="de-DE" altLang="de-DE" noProof="0" smtClean="0"/>
              <a:t>Klicken Sie, um das Titelformat zu bearbeiten</a:t>
            </a:r>
          </a:p>
        </p:txBody>
      </p:sp>
      <p:sp>
        <p:nvSpPr>
          <p:cNvPr id="3993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de-DE" altLang="de-DE" noProof="0" smtClean="0"/>
              <a:t>Klicken Sie, um das Format des Untertitel-Masters zu bearbeiten.</a:t>
            </a:r>
          </a:p>
        </p:txBody>
      </p:sp>
      <p:sp>
        <p:nvSpPr>
          <p:cNvPr id="6" name="Rectangle 5"/>
          <p:cNvSpPr>
            <a:spLocks noGrp="1" noChangeArrowheads="1"/>
          </p:cNvSpPr>
          <p:nvPr>
            <p:ph type="ftr" sz="quarter" idx="10"/>
          </p:nvPr>
        </p:nvSpPr>
        <p:spPr>
          <a:xfrm>
            <a:off x="2266950" y="6165850"/>
            <a:ext cx="4533900" cy="457200"/>
          </a:xfrm>
        </p:spPr>
        <p:txBody>
          <a:bodyPr/>
          <a:lstStyle>
            <a:lvl1pPr>
              <a:defRPr sz="1100"/>
            </a:lvl1pPr>
          </a:lstStyle>
          <a:p>
            <a:pPr>
              <a:defRPr/>
            </a:pPr>
            <a:r>
              <a:rPr lang="de-DE" altLang="de-DE" smtClean="0"/>
              <a:t>Dr. Steinwald &amp; Partner Steuerberatungsgesellschaft mbH</a:t>
            </a:r>
            <a:endParaRPr lang="en-US" altLang="de-DE"/>
          </a:p>
        </p:txBody>
      </p:sp>
      <p:sp>
        <p:nvSpPr>
          <p:cNvPr id="7" name="Rectangle 6"/>
          <p:cNvSpPr>
            <a:spLocks noGrp="1" noChangeArrowheads="1"/>
          </p:cNvSpPr>
          <p:nvPr>
            <p:ph type="sldNum" sz="quarter" idx="11"/>
          </p:nvPr>
        </p:nvSpPr>
        <p:spPr>
          <a:xfrm>
            <a:off x="7200900" y="6165850"/>
            <a:ext cx="1905000" cy="457200"/>
          </a:xfrm>
        </p:spPr>
        <p:txBody>
          <a:bodyPr/>
          <a:lstStyle>
            <a:lvl1pPr>
              <a:defRPr sz="1100" smtClean="0"/>
            </a:lvl1pPr>
          </a:lstStyle>
          <a:p>
            <a:pPr>
              <a:defRPr/>
            </a:pPr>
            <a:fld id="{D4153C51-FE88-4EB4-80C7-C38833B06078}" type="slidenum">
              <a:rPr lang="en-US" altLang="de-DE"/>
              <a:pPr>
                <a:defRPr/>
              </a:pPr>
              <a:t>‹Nr.›</a:t>
            </a:fld>
            <a:endParaRPr lang="en-US" altLang="de-DE"/>
          </a:p>
        </p:txBody>
      </p:sp>
      <p:sp>
        <p:nvSpPr>
          <p:cNvPr id="8" name="Rectangle 14"/>
          <p:cNvSpPr>
            <a:spLocks noGrp="1" noChangeArrowheads="1"/>
          </p:cNvSpPr>
          <p:nvPr>
            <p:ph type="dt" sz="quarter" idx="12"/>
          </p:nvPr>
        </p:nvSpPr>
        <p:spPr/>
        <p:txBody>
          <a:bodyPr/>
          <a:lstStyle>
            <a:lvl1pPr>
              <a:defRPr sz="1100"/>
            </a:lvl1pPr>
          </a:lstStyle>
          <a:p>
            <a:pPr>
              <a:defRPr/>
            </a:pPr>
            <a:fld id="{A69B8764-CF91-4B9C-AD41-1DACC23094C6}" type="datetime1">
              <a:rPr lang="de-DE" altLang="de-DE"/>
              <a:pPr>
                <a:defRPr/>
              </a:pPr>
              <a:t>03.08.2019</a:t>
            </a:fld>
            <a:endParaRPr lang="de-DE" altLang="de-DE"/>
          </a:p>
        </p:txBody>
      </p:sp>
    </p:spTree>
    <p:extLst>
      <p:ext uri="{BB962C8B-B14F-4D97-AF65-F5344CB8AC3E}">
        <p14:creationId xmlns:p14="http://schemas.microsoft.com/office/powerpoint/2010/main" val="491215804"/>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13"/>
          <p:cNvSpPr>
            <a:spLocks noGrp="1" noChangeArrowheads="1"/>
          </p:cNvSpPr>
          <p:nvPr>
            <p:ph type="dt" sz="half" idx="10"/>
          </p:nvPr>
        </p:nvSpPr>
        <p:spPr>
          <a:ln/>
        </p:spPr>
        <p:txBody>
          <a:bodyPr/>
          <a:lstStyle>
            <a:lvl1pPr>
              <a:defRPr/>
            </a:lvl1pPr>
          </a:lstStyle>
          <a:p>
            <a:pPr>
              <a:defRPr/>
            </a:pPr>
            <a:fld id="{E7CC0156-2DC9-4502-9189-98896741DFBF}" type="datetime1">
              <a:rPr lang="de-DE" altLang="de-DE"/>
              <a:pPr>
                <a:defRPr/>
              </a:pPr>
              <a:t>03.08.2019</a:t>
            </a:fld>
            <a:endParaRPr lang="de-DE" altLang="de-DE"/>
          </a:p>
        </p:txBody>
      </p:sp>
      <p:sp>
        <p:nvSpPr>
          <p:cNvPr id="5" name="Rectangle 14"/>
          <p:cNvSpPr>
            <a:spLocks noGrp="1" noChangeArrowheads="1"/>
          </p:cNvSpPr>
          <p:nvPr>
            <p:ph type="ftr" sz="quarter" idx="11"/>
          </p:nvPr>
        </p:nvSpPr>
        <p:spPr>
          <a:ln/>
        </p:spPr>
        <p:txBody>
          <a:bodyPr/>
          <a:lstStyle>
            <a:lvl1pPr>
              <a:defRPr/>
            </a:lvl1pPr>
          </a:lstStyle>
          <a:p>
            <a:pPr>
              <a:defRPr/>
            </a:pPr>
            <a:r>
              <a:rPr lang="de-DE" altLang="de-DE"/>
              <a:t>Kanzlei Muster &amp; Partner WPG/StBG</a:t>
            </a:r>
          </a:p>
        </p:txBody>
      </p:sp>
      <p:sp>
        <p:nvSpPr>
          <p:cNvPr id="6" name="Rectangle 15"/>
          <p:cNvSpPr>
            <a:spLocks noGrp="1" noChangeArrowheads="1"/>
          </p:cNvSpPr>
          <p:nvPr>
            <p:ph type="sldNum" sz="quarter" idx="12"/>
          </p:nvPr>
        </p:nvSpPr>
        <p:spPr>
          <a:ln/>
        </p:spPr>
        <p:txBody>
          <a:bodyPr/>
          <a:lstStyle>
            <a:lvl1pPr>
              <a:defRPr/>
            </a:lvl1pPr>
          </a:lstStyle>
          <a:p>
            <a:pPr>
              <a:defRPr/>
            </a:pPr>
            <a:fld id="{F7410BF5-DDDD-4C5D-80B1-1B76D139CB06}" type="slidenum">
              <a:rPr lang="de-DE" altLang="de-DE"/>
              <a:pPr>
                <a:defRPr/>
              </a:pPr>
              <a:t>‹Nr.›</a:t>
            </a:fld>
            <a:endParaRPr lang="de-DE" altLang="de-DE"/>
          </a:p>
        </p:txBody>
      </p:sp>
    </p:spTree>
    <p:extLst>
      <p:ext uri="{BB962C8B-B14F-4D97-AF65-F5344CB8AC3E}">
        <p14:creationId xmlns:p14="http://schemas.microsoft.com/office/powerpoint/2010/main" val="2968598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609600"/>
            <a:ext cx="1943100" cy="541178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609600"/>
            <a:ext cx="5676900" cy="5411788"/>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13"/>
          <p:cNvSpPr>
            <a:spLocks noGrp="1" noChangeArrowheads="1"/>
          </p:cNvSpPr>
          <p:nvPr>
            <p:ph type="dt" sz="half" idx="10"/>
          </p:nvPr>
        </p:nvSpPr>
        <p:spPr>
          <a:ln/>
        </p:spPr>
        <p:txBody>
          <a:bodyPr/>
          <a:lstStyle>
            <a:lvl1pPr>
              <a:defRPr/>
            </a:lvl1pPr>
          </a:lstStyle>
          <a:p>
            <a:pPr>
              <a:defRPr/>
            </a:pPr>
            <a:fld id="{2026B902-EE3D-49DD-B944-34E1850DCE8D}" type="datetime1">
              <a:rPr lang="de-DE" altLang="de-DE"/>
              <a:pPr>
                <a:defRPr/>
              </a:pPr>
              <a:t>03.08.2019</a:t>
            </a:fld>
            <a:endParaRPr lang="de-DE" altLang="de-DE"/>
          </a:p>
        </p:txBody>
      </p:sp>
      <p:sp>
        <p:nvSpPr>
          <p:cNvPr id="5" name="Rectangle 14"/>
          <p:cNvSpPr>
            <a:spLocks noGrp="1" noChangeArrowheads="1"/>
          </p:cNvSpPr>
          <p:nvPr>
            <p:ph type="ftr" sz="quarter" idx="11"/>
          </p:nvPr>
        </p:nvSpPr>
        <p:spPr>
          <a:ln/>
        </p:spPr>
        <p:txBody>
          <a:bodyPr/>
          <a:lstStyle>
            <a:lvl1pPr>
              <a:defRPr/>
            </a:lvl1pPr>
          </a:lstStyle>
          <a:p>
            <a:pPr>
              <a:defRPr/>
            </a:pPr>
            <a:r>
              <a:rPr lang="de-DE" altLang="de-DE"/>
              <a:t>Kanzlei Muster &amp; Partner WPG/StBG</a:t>
            </a:r>
          </a:p>
        </p:txBody>
      </p:sp>
      <p:sp>
        <p:nvSpPr>
          <p:cNvPr id="6" name="Rectangle 15"/>
          <p:cNvSpPr>
            <a:spLocks noGrp="1" noChangeArrowheads="1"/>
          </p:cNvSpPr>
          <p:nvPr>
            <p:ph type="sldNum" sz="quarter" idx="12"/>
          </p:nvPr>
        </p:nvSpPr>
        <p:spPr>
          <a:ln/>
        </p:spPr>
        <p:txBody>
          <a:bodyPr/>
          <a:lstStyle>
            <a:lvl1pPr>
              <a:defRPr/>
            </a:lvl1pPr>
          </a:lstStyle>
          <a:p>
            <a:pPr>
              <a:defRPr/>
            </a:pPr>
            <a:fld id="{FD7FDB85-4D89-4152-88AD-6BC57BA4F1BA}" type="slidenum">
              <a:rPr lang="de-DE" altLang="de-DE"/>
              <a:pPr>
                <a:defRPr/>
              </a:pPr>
              <a:t>‹Nr.›</a:t>
            </a:fld>
            <a:endParaRPr lang="de-DE" altLang="de-DE"/>
          </a:p>
        </p:txBody>
      </p:sp>
    </p:spTree>
    <p:extLst>
      <p:ext uri="{BB962C8B-B14F-4D97-AF65-F5344CB8AC3E}">
        <p14:creationId xmlns:p14="http://schemas.microsoft.com/office/powerpoint/2010/main" val="3692997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13"/>
          <p:cNvSpPr>
            <a:spLocks noGrp="1" noChangeArrowheads="1"/>
          </p:cNvSpPr>
          <p:nvPr>
            <p:ph type="dt" sz="half" idx="10"/>
          </p:nvPr>
        </p:nvSpPr>
        <p:spPr>
          <a:ln/>
        </p:spPr>
        <p:txBody>
          <a:bodyPr/>
          <a:lstStyle>
            <a:lvl1pPr>
              <a:defRPr/>
            </a:lvl1pPr>
          </a:lstStyle>
          <a:p>
            <a:pPr>
              <a:defRPr/>
            </a:pPr>
            <a:fld id="{88D7B566-1988-414A-89E0-5DD77FB0A4FA}" type="datetime1">
              <a:rPr lang="de-DE" altLang="de-DE"/>
              <a:pPr>
                <a:defRPr/>
              </a:pPr>
              <a:t>03.08.2019</a:t>
            </a:fld>
            <a:endParaRPr lang="de-DE" altLang="de-DE"/>
          </a:p>
        </p:txBody>
      </p:sp>
      <p:sp>
        <p:nvSpPr>
          <p:cNvPr id="5" name="Rectangle 14"/>
          <p:cNvSpPr>
            <a:spLocks noGrp="1" noChangeArrowheads="1"/>
          </p:cNvSpPr>
          <p:nvPr>
            <p:ph type="ftr" sz="quarter" idx="11"/>
          </p:nvPr>
        </p:nvSpPr>
        <p:spPr>
          <a:ln/>
        </p:spPr>
        <p:txBody>
          <a:bodyPr/>
          <a:lstStyle>
            <a:lvl1pPr>
              <a:defRPr/>
            </a:lvl1pPr>
          </a:lstStyle>
          <a:p>
            <a:pPr>
              <a:defRPr/>
            </a:pPr>
            <a:r>
              <a:rPr lang="de-DE" altLang="de-DE"/>
              <a:t>Kanzlei Muster &amp; Partner WPG/StBG</a:t>
            </a:r>
          </a:p>
        </p:txBody>
      </p:sp>
      <p:sp>
        <p:nvSpPr>
          <p:cNvPr id="6" name="Rectangle 15"/>
          <p:cNvSpPr>
            <a:spLocks noGrp="1" noChangeArrowheads="1"/>
          </p:cNvSpPr>
          <p:nvPr>
            <p:ph type="sldNum" sz="quarter" idx="12"/>
          </p:nvPr>
        </p:nvSpPr>
        <p:spPr>
          <a:ln/>
        </p:spPr>
        <p:txBody>
          <a:bodyPr/>
          <a:lstStyle>
            <a:lvl1pPr>
              <a:defRPr/>
            </a:lvl1pPr>
          </a:lstStyle>
          <a:p>
            <a:pPr>
              <a:defRPr/>
            </a:pPr>
            <a:fld id="{468BAD7C-DD63-49D5-9130-92794E83F2CF}" type="slidenum">
              <a:rPr lang="de-DE" altLang="de-DE"/>
              <a:pPr>
                <a:defRPr/>
              </a:pPr>
              <a:t>‹Nr.›</a:t>
            </a:fld>
            <a:endParaRPr lang="de-DE" altLang="de-DE"/>
          </a:p>
        </p:txBody>
      </p:sp>
    </p:spTree>
    <p:extLst>
      <p:ext uri="{BB962C8B-B14F-4D97-AF65-F5344CB8AC3E}">
        <p14:creationId xmlns:p14="http://schemas.microsoft.com/office/powerpoint/2010/main" val="1157889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13"/>
          <p:cNvSpPr>
            <a:spLocks noGrp="1" noChangeArrowheads="1"/>
          </p:cNvSpPr>
          <p:nvPr>
            <p:ph type="dt" sz="half" idx="10"/>
          </p:nvPr>
        </p:nvSpPr>
        <p:spPr>
          <a:ln/>
        </p:spPr>
        <p:txBody>
          <a:bodyPr/>
          <a:lstStyle>
            <a:lvl1pPr>
              <a:defRPr/>
            </a:lvl1pPr>
          </a:lstStyle>
          <a:p>
            <a:pPr>
              <a:defRPr/>
            </a:pPr>
            <a:fld id="{66262507-A59A-41FD-A30C-4326FD73417A}" type="datetime1">
              <a:rPr lang="de-DE" altLang="de-DE"/>
              <a:pPr>
                <a:defRPr/>
              </a:pPr>
              <a:t>03.08.2019</a:t>
            </a:fld>
            <a:endParaRPr lang="de-DE" altLang="de-DE"/>
          </a:p>
        </p:txBody>
      </p:sp>
      <p:sp>
        <p:nvSpPr>
          <p:cNvPr id="5" name="Rectangle 14"/>
          <p:cNvSpPr>
            <a:spLocks noGrp="1" noChangeArrowheads="1"/>
          </p:cNvSpPr>
          <p:nvPr>
            <p:ph type="ftr" sz="quarter" idx="11"/>
          </p:nvPr>
        </p:nvSpPr>
        <p:spPr>
          <a:ln/>
        </p:spPr>
        <p:txBody>
          <a:bodyPr/>
          <a:lstStyle>
            <a:lvl1pPr>
              <a:defRPr/>
            </a:lvl1pPr>
          </a:lstStyle>
          <a:p>
            <a:pPr>
              <a:defRPr/>
            </a:pPr>
            <a:r>
              <a:rPr lang="de-DE" altLang="de-DE"/>
              <a:t>Kanzlei Muster &amp; Partner WPG/StBG</a:t>
            </a:r>
          </a:p>
        </p:txBody>
      </p:sp>
      <p:sp>
        <p:nvSpPr>
          <p:cNvPr id="6" name="Rectangle 15"/>
          <p:cNvSpPr>
            <a:spLocks noGrp="1" noChangeArrowheads="1"/>
          </p:cNvSpPr>
          <p:nvPr>
            <p:ph type="sldNum" sz="quarter" idx="12"/>
          </p:nvPr>
        </p:nvSpPr>
        <p:spPr>
          <a:ln/>
        </p:spPr>
        <p:txBody>
          <a:bodyPr/>
          <a:lstStyle>
            <a:lvl1pPr>
              <a:defRPr/>
            </a:lvl1pPr>
          </a:lstStyle>
          <a:p>
            <a:pPr>
              <a:defRPr/>
            </a:pPr>
            <a:fld id="{887848AF-FA28-4F51-9C8F-067D78684B32}" type="slidenum">
              <a:rPr lang="de-DE" altLang="de-DE"/>
              <a:pPr>
                <a:defRPr/>
              </a:pPr>
              <a:t>‹Nr.›</a:t>
            </a:fld>
            <a:endParaRPr lang="de-DE" altLang="de-DE"/>
          </a:p>
        </p:txBody>
      </p:sp>
    </p:spTree>
    <p:extLst>
      <p:ext uri="{BB962C8B-B14F-4D97-AF65-F5344CB8AC3E}">
        <p14:creationId xmlns:p14="http://schemas.microsoft.com/office/powerpoint/2010/main" val="2999587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040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040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13"/>
          <p:cNvSpPr>
            <a:spLocks noGrp="1" noChangeArrowheads="1"/>
          </p:cNvSpPr>
          <p:nvPr>
            <p:ph type="dt" sz="half" idx="10"/>
          </p:nvPr>
        </p:nvSpPr>
        <p:spPr>
          <a:ln/>
        </p:spPr>
        <p:txBody>
          <a:bodyPr/>
          <a:lstStyle>
            <a:lvl1pPr>
              <a:defRPr/>
            </a:lvl1pPr>
          </a:lstStyle>
          <a:p>
            <a:pPr>
              <a:defRPr/>
            </a:pPr>
            <a:fld id="{355F1C8F-FAA9-42FA-BC7F-81E2BB642D22}" type="datetime1">
              <a:rPr lang="de-DE" altLang="de-DE"/>
              <a:pPr>
                <a:defRPr/>
              </a:pPr>
              <a:t>03.08.2019</a:t>
            </a:fld>
            <a:endParaRPr lang="de-DE" altLang="de-DE"/>
          </a:p>
        </p:txBody>
      </p:sp>
      <p:sp>
        <p:nvSpPr>
          <p:cNvPr id="6" name="Rectangle 14"/>
          <p:cNvSpPr>
            <a:spLocks noGrp="1" noChangeArrowheads="1"/>
          </p:cNvSpPr>
          <p:nvPr>
            <p:ph type="ftr" sz="quarter" idx="11"/>
          </p:nvPr>
        </p:nvSpPr>
        <p:spPr>
          <a:ln/>
        </p:spPr>
        <p:txBody>
          <a:bodyPr/>
          <a:lstStyle>
            <a:lvl1pPr>
              <a:defRPr/>
            </a:lvl1pPr>
          </a:lstStyle>
          <a:p>
            <a:pPr>
              <a:defRPr/>
            </a:pPr>
            <a:r>
              <a:rPr lang="de-DE" altLang="de-DE"/>
              <a:t>Kanzlei Muster &amp; Partner WPG/StBG</a:t>
            </a:r>
          </a:p>
        </p:txBody>
      </p:sp>
      <p:sp>
        <p:nvSpPr>
          <p:cNvPr id="7" name="Rectangle 15"/>
          <p:cNvSpPr>
            <a:spLocks noGrp="1" noChangeArrowheads="1"/>
          </p:cNvSpPr>
          <p:nvPr>
            <p:ph type="sldNum" sz="quarter" idx="12"/>
          </p:nvPr>
        </p:nvSpPr>
        <p:spPr>
          <a:ln/>
        </p:spPr>
        <p:txBody>
          <a:bodyPr/>
          <a:lstStyle>
            <a:lvl1pPr>
              <a:defRPr/>
            </a:lvl1pPr>
          </a:lstStyle>
          <a:p>
            <a:pPr>
              <a:defRPr/>
            </a:pPr>
            <a:fld id="{A21691AD-BC1A-4F4C-A4DD-77C886B5F849}" type="slidenum">
              <a:rPr lang="de-DE" altLang="de-DE"/>
              <a:pPr>
                <a:defRPr/>
              </a:pPr>
              <a:t>‹Nr.›</a:t>
            </a:fld>
            <a:endParaRPr lang="de-DE" altLang="de-DE"/>
          </a:p>
        </p:txBody>
      </p:sp>
    </p:spTree>
    <p:extLst>
      <p:ext uri="{BB962C8B-B14F-4D97-AF65-F5344CB8AC3E}">
        <p14:creationId xmlns:p14="http://schemas.microsoft.com/office/powerpoint/2010/main" val="947205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13"/>
          <p:cNvSpPr>
            <a:spLocks noGrp="1" noChangeArrowheads="1"/>
          </p:cNvSpPr>
          <p:nvPr>
            <p:ph type="dt" sz="half" idx="10"/>
          </p:nvPr>
        </p:nvSpPr>
        <p:spPr>
          <a:ln/>
        </p:spPr>
        <p:txBody>
          <a:bodyPr/>
          <a:lstStyle>
            <a:lvl1pPr>
              <a:defRPr/>
            </a:lvl1pPr>
          </a:lstStyle>
          <a:p>
            <a:pPr>
              <a:defRPr/>
            </a:pPr>
            <a:fld id="{C693DCF4-12CE-4462-9F41-D4C1B3E6BB45}" type="datetime1">
              <a:rPr lang="de-DE" altLang="de-DE"/>
              <a:pPr>
                <a:defRPr/>
              </a:pPr>
              <a:t>03.08.2019</a:t>
            </a:fld>
            <a:endParaRPr lang="de-DE" altLang="de-DE"/>
          </a:p>
        </p:txBody>
      </p:sp>
      <p:sp>
        <p:nvSpPr>
          <p:cNvPr id="8" name="Rectangle 14"/>
          <p:cNvSpPr>
            <a:spLocks noGrp="1" noChangeArrowheads="1"/>
          </p:cNvSpPr>
          <p:nvPr>
            <p:ph type="ftr" sz="quarter" idx="11"/>
          </p:nvPr>
        </p:nvSpPr>
        <p:spPr>
          <a:ln/>
        </p:spPr>
        <p:txBody>
          <a:bodyPr/>
          <a:lstStyle>
            <a:lvl1pPr>
              <a:defRPr/>
            </a:lvl1pPr>
          </a:lstStyle>
          <a:p>
            <a:pPr>
              <a:defRPr/>
            </a:pPr>
            <a:r>
              <a:rPr lang="de-DE" altLang="de-DE"/>
              <a:t>Kanzlei Muster &amp; Partner WPG/StBG</a:t>
            </a:r>
          </a:p>
        </p:txBody>
      </p:sp>
      <p:sp>
        <p:nvSpPr>
          <p:cNvPr id="9" name="Rectangle 15"/>
          <p:cNvSpPr>
            <a:spLocks noGrp="1" noChangeArrowheads="1"/>
          </p:cNvSpPr>
          <p:nvPr>
            <p:ph type="sldNum" sz="quarter" idx="12"/>
          </p:nvPr>
        </p:nvSpPr>
        <p:spPr>
          <a:ln/>
        </p:spPr>
        <p:txBody>
          <a:bodyPr/>
          <a:lstStyle>
            <a:lvl1pPr>
              <a:defRPr/>
            </a:lvl1pPr>
          </a:lstStyle>
          <a:p>
            <a:pPr>
              <a:defRPr/>
            </a:pPr>
            <a:fld id="{35BE56B5-D2B4-4F23-942A-1CF0318C25DF}" type="slidenum">
              <a:rPr lang="de-DE" altLang="de-DE"/>
              <a:pPr>
                <a:defRPr/>
              </a:pPr>
              <a:t>‹Nr.›</a:t>
            </a:fld>
            <a:endParaRPr lang="de-DE" altLang="de-DE"/>
          </a:p>
        </p:txBody>
      </p:sp>
    </p:spTree>
    <p:extLst>
      <p:ext uri="{BB962C8B-B14F-4D97-AF65-F5344CB8AC3E}">
        <p14:creationId xmlns:p14="http://schemas.microsoft.com/office/powerpoint/2010/main" val="2926625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13"/>
          <p:cNvSpPr>
            <a:spLocks noGrp="1" noChangeArrowheads="1"/>
          </p:cNvSpPr>
          <p:nvPr>
            <p:ph type="dt" sz="half" idx="10"/>
          </p:nvPr>
        </p:nvSpPr>
        <p:spPr>
          <a:ln/>
        </p:spPr>
        <p:txBody>
          <a:bodyPr/>
          <a:lstStyle>
            <a:lvl1pPr>
              <a:defRPr/>
            </a:lvl1pPr>
          </a:lstStyle>
          <a:p>
            <a:pPr>
              <a:defRPr/>
            </a:pPr>
            <a:fld id="{8C286F8B-0769-4895-97B3-2DC9FFABAB15}" type="datetime1">
              <a:rPr lang="de-DE" altLang="de-DE"/>
              <a:pPr>
                <a:defRPr/>
              </a:pPr>
              <a:t>03.08.2019</a:t>
            </a:fld>
            <a:endParaRPr lang="de-DE" altLang="de-DE"/>
          </a:p>
        </p:txBody>
      </p:sp>
      <p:sp>
        <p:nvSpPr>
          <p:cNvPr id="4" name="Rectangle 14"/>
          <p:cNvSpPr>
            <a:spLocks noGrp="1" noChangeArrowheads="1"/>
          </p:cNvSpPr>
          <p:nvPr>
            <p:ph type="ftr" sz="quarter" idx="11"/>
          </p:nvPr>
        </p:nvSpPr>
        <p:spPr>
          <a:ln/>
        </p:spPr>
        <p:txBody>
          <a:bodyPr/>
          <a:lstStyle>
            <a:lvl1pPr>
              <a:defRPr/>
            </a:lvl1pPr>
          </a:lstStyle>
          <a:p>
            <a:pPr>
              <a:defRPr/>
            </a:pPr>
            <a:r>
              <a:rPr lang="de-DE" altLang="de-DE"/>
              <a:t>Kanzlei Muster &amp; Partner WPG/StBG</a:t>
            </a:r>
          </a:p>
        </p:txBody>
      </p:sp>
      <p:sp>
        <p:nvSpPr>
          <p:cNvPr id="5" name="Rectangle 15"/>
          <p:cNvSpPr>
            <a:spLocks noGrp="1" noChangeArrowheads="1"/>
          </p:cNvSpPr>
          <p:nvPr>
            <p:ph type="sldNum" sz="quarter" idx="12"/>
          </p:nvPr>
        </p:nvSpPr>
        <p:spPr>
          <a:ln/>
        </p:spPr>
        <p:txBody>
          <a:bodyPr/>
          <a:lstStyle>
            <a:lvl1pPr>
              <a:defRPr/>
            </a:lvl1pPr>
          </a:lstStyle>
          <a:p>
            <a:pPr>
              <a:defRPr/>
            </a:pPr>
            <a:fld id="{849A647D-A3F4-4E4A-84D3-77465BC94176}" type="slidenum">
              <a:rPr lang="de-DE" altLang="de-DE"/>
              <a:pPr>
                <a:defRPr/>
              </a:pPr>
              <a:t>‹Nr.›</a:t>
            </a:fld>
            <a:endParaRPr lang="de-DE" altLang="de-DE"/>
          </a:p>
        </p:txBody>
      </p:sp>
    </p:spTree>
    <p:extLst>
      <p:ext uri="{BB962C8B-B14F-4D97-AF65-F5344CB8AC3E}">
        <p14:creationId xmlns:p14="http://schemas.microsoft.com/office/powerpoint/2010/main" val="824248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13"/>
          <p:cNvSpPr>
            <a:spLocks noGrp="1" noChangeArrowheads="1"/>
          </p:cNvSpPr>
          <p:nvPr>
            <p:ph type="dt" sz="half" idx="10"/>
          </p:nvPr>
        </p:nvSpPr>
        <p:spPr>
          <a:ln/>
        </p:spPr>
        <p:txBody>
          <a:bodyPr/>
          <a:lstStyle>
            <a:lvl1pPr>
              <a:defRPr/>
            </a:lvl1pPr>
          </a:lstStyle>
          <a:p>
            <a:pPr>
              <a:defRPr/>
            </a:pPr>
            <a:fld id="{60477FB9-4FF7-4EA2-B4E5-5FA5D2E2BAB5}" type="datetime1">
              <a:rPr lang="de-DE" altLang="de-DE"/>
              <a:pPr>
                <a:defRPr/>
              </a:pPr>
              <a:t>03.08.2019</a:t>
            </a:fld>
            <a:endParaRPr lang="de-DE" altLang="de-DE"/>
          </a:p>
        </p:txBody>
      </p:sp>
      <p:sp>
        <p:nvSpPr>
          <p:cNvPr id="3" name="Rectangle 14"/>
          <p:cNvSpPr>
            <a:spLocks noGrp="1" noChangeArrowheads="1"/>
          </p:cNvSpPr>
          <p:nvPr>
            <p:ph type="ftr" sz="quarter" idx="11"/>
          </p:nvPr>
        </p:nvSpPr>
        <p:spPr>
          <a:ln/>
        </p:spPr>
        <p:txBody>
          <a:bodyPr/>
          <a:lstStyle>
            <a:lvl1pPr>
              <a:defRPr/>
            </a:lvl1pPr>
          </a:lstStyle>
          <a:p>
            <a:pPr>
              <a:defRPr/>
            </a:pPr>
            <a:r>
              <a:rPr lang="de-DE" altLang="de-DE"/>
              <a:t>Kanzlei Muster &amp; Partner WPG/StBG</a:t>
            </a:r>
          </a:p>
        </p:txBody>
      </p:sp>
      <p:sp>
        <p:nvSpPr>
          <p:cNvPr id="4" name="Rectangle 15"/>
          <p:cNvSpPr>
            <a:spLocks noGrp="1" noChangeArrowheads="1"/>
          </p:cNvSpPr>
          <p:nvPr>
            <p:ph type="sldNum" sz="quarter" idx="12"/>
          </p:nvPr>
        </p:nvSpPr>
        <p:spPr>
          <a:ln/>
        </p:spPr>
        <p:txBody>
          <a:bodyPr/>
          <a:lstStyle>
            <a:lvl1pPr>
              <a:defRPr/>
            </a:lvl1pPr>
          </a:lstStyle>
          <a:p>
            <a:pPr>
              <a:defRPr/>
            </a:pPr>
            <a:fld id="{A644FACB-5904-4359-A595-612453F3F6F0}" type="slidenum">
              <a:rPr lang="de-DE" altLang="de-DE"/>
              <a:pPr>
                <a:defRPr/>
              </a:pPr>
              <a:t>‹Nr.›</a:t>
            </a:fld>
            <a:endParaRPr lang="de-DE" altLang="de-DE"/>
          </a:p>
        </p:txBody>
      </p:sp>
    </p:spTree>
    <p:extLst>
      <p:ext uri="{BB962C8B-B14F-4D97-AF65-F5344CB8AC3E}">
        <p14:creationId xmlns:p14="http://schemas.microsoft.com/office/powerpoint/2010/main" val="3613498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13"/>
          <p:cNvSpPr>
            <a:spLocks noGrp="1" noChangeArrowheads="1"/>
          </p:cNvSpPr>
          <p:nvPr>
            <p:ph type="dt" sz="half" idx="10"/>
          </p:nvPr>
        </p:nvSpPr>
        <p:spPr>
          <a:ln/>
        </p:spPr>
        <p:txBody>
          <a:bodyPr/>
          <a:lstStyle>
            <a:lvl1pPr>
              <a:defRPr/>
            </a:lvl1pPr>
          </a:lstStyle>
          <a:p>
            <a:pPr>
              <a:defRPr/>
            </a:pPr>
            <a:fld id="{2A760C41-B533-44B5-9179-C3646403D447}" type="datetime1">
              <a:rPr lang="de-DE" altLang="de-DE"/>
              <a:pPr>
                <a:defRPr/>
              </a:pPr>
              <a:t>03.08.2019</a:t>
            </a:fld>
            <a:endParaRPr lang="de-DE" altLang="de-DE"/>
          </a:p>
        </p:txBody>
      </p:sp>
      <p:sp>
        <p:nvSpPr>
          <p:cNvPr id="6" name="Rectangle 14"/>
          <p:cNvSpPr>
            <a:spLocks noGrp="1" noChangeArrowheads="1"/>
          </p:cNvSpPr>
          <p:nvPr>
            <p:ph type="ftr" sz="quarter" idx="11"/>
          </p:nvPr>
        </p:nvSpPr>
        <p:spPr>
          <a:ln/>
        </p:spPr>
        <p:txBody>
          <a:bodyPr/>
          <a:lstStyle>
            <a:lvl1pPr>
              <a:defRPr/>
            </a:lvl1pPr>
          </a:lstStyle>
          <a:p>
            <a:pPr>
              <a:defRPr/>
            </a:pPr>
            <a:r>
              <a:rPr lang="de-DE" altLang="de-DE"/>
              <a:t>Kanzlei Muster &amp; Partner WPG/StBG</a:t>
            </a:r>
          </a:p>
        </p:txBody>
      </p:sp>
      <p:sp>
        <p:nvSpPr>
          <p:cNvPr id="7" name="Rectangle 15"/>
          <p:cNvSpPr>
            <a:spLocks noGrp="1" noChangeArrowheads="1"/>
          </p:cNvSpPr>
          <p:nvPr>
            <p:ph type="sldNum" sz="quarter" idx="12"/>
          </p:nvPr>
        </p:nvSpPr>
        <p:spPr>
          <a:ln/>
        </p:spPr>
        <p:txBody>
          <a:bodyPr/>
          <a:lstStyle>
            <a:lvl1pPr>
              <a:defRPr/>
            </a:lvl1pPr>
          </a:lstStyle>
          <a:p>
            <a:pPr>
              <a:defRPr/>
            </a:pPr>
            <a:fld id="{1F2DCF86-8A08-484B-9E9F-C21629BB14FA}" type="slidenum">
              <a:rPr lang="de-DE" altLang="de-DE"/>
              <a:pPr>
                <a:defRPr/>
              </a:pPr>
              <a:t>‹Nr.›</a:t>
            </a:fld>
            <a:endParaRPr lang="de-DE" altLang="de-DE"/>
          </a:p>
        </p:txBody>
      </p:sp>
    </p:spTree>
    <p:extLst>
      <p:ext uri="{BB962C8B-B14F-4D97-AF65-F5344CB8AC3E}">
        <p14:creationId xmlns:p14="http://schemas.microsoft.com/office/powerpoint/2010/main" val="50745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13"/>
          <p:cNvSpPr>
            <a:spLocks noGrp="1" noChangeArrowheads="1"/>
          </p:cNvSpPr>
          <p:nvPr>
            <p:ph type="dt" sz="half" idx="10"/>
          </p:nvPr>
        </p:nvSpPr>
        <p:spPr>
          <a:ln/>
        </p:spPr>
        <p:txBody>
          <a:bodyPr/>
          <a:lstStyle>
            <a:lvl1pPr>
              <a:defRPr/>
            </a:lvl1pPr>
          </a:lstStyle>
          <a:p>
            <a:pPr>
              <a:defRPr/>
            </a:pPr>
            <a:fld id="{2611791D-76C5-46EF-A116-AF13C54B4385}" type="datetime1">
              <a:rPr lang="de-DE" altLang="de-DE"/>
              <a:pPr>
                <a:defRPr/>
              </a:pPr>
              <a:t>03.08.2019</a:t>
            </a:fld>
            <a:endParaRPr lang="de-DE" altLang="de-DE"/>
          </a:p>
        </p:txBody>
      </p:sp>
      <p:sp>
        <p:nvSpPr>
          <p:cNvPr id="6" name="Rectangle 14"/>
          <p:cNvSpPr>
            <a:spLocks noGrp="1" noChangeArrowheads="1"/>
          </p:cNvSpPr>
          <p:nvPr>
            <p:ph type="ftr" sz="quarter" idx="11"/>
          </p:nvPr>
        </p:nvSpPr>
        <p:spPr>
          <a:ln/>
        </p:spPr>
        <p:txBody>
          <a:bodyPr/>
          <a:lstStyle>
            <a:lvl1pPr>
              <a:defRPr/>
            </a:lvl1pPr>
          </a:lstStyle>
          <a:p>
            <a:pPr>
              <a:defRPr/>
            </a:pPr>
            <a:r>
              <a:rPr lang="de-DE" altLang="de-DE"/>
              <a:t>Kanzlei Muster &amp; Partner WPG/StBG</a:t>
            </a:r>
          </a:p>
        </p:txBody>
      </p:sp>
      <p:sp>
        <p:nvSpPr>
          <p:cNvPr id="7" name="Rectangle 15"/>
          <p:cNvSpPr>
            <a:spLocks noGrp="1" noChangeArrowheads="1"/>
          </p:cNvSpPr>
          <p:nvPr>
            <p:ph type="sldNum" sz="quarter" idx="12"/>
          </p:nvPr>
        </p:nvSpPr>
        <p:spPr>
          <a:ln/>
        </p:spPr>
        <p:txBody>
          <a:bodyPr/>
          <a:lstStyle>
            <a:lvl1pPr>
              <a:defRPr/>
            </a:lvl1pPr>
          </a:lstStyle>
          <a:p>
            <a:pPr>
              <a:defRPr/>
            </a:pPr>
            <a:fld id="{220B2BEB-AA1C-4F3E-A76C-7E63587C9FCA}" type="slidenum">
              <a:rPr lang="de-DE" altLang="de-DE"/>
              <a:pPr>
                <a:defRPr/>
              </a:pPr>
              <a:t>‹Nr.›</a:t>
            </a:fld>
            <a:endParaRPr lang="de-DE" altLang="de-DE"/>
          </a:p>
        </p:txBody>
      </p:sp>
    </p:spTree>
    <p:extLst>
      <p:ext uri="{BB962C8B-B14F-4D97-AF65-F5344CB8AC3E}">
        <p14:creationId xmlns:p14="http://schemas.microsoft.com/office/powerpoint/2010/main" val="1943593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de-DE" smtClean="0"/>
              <a:t>Hier klicken, um Master-Titelformat zu bearbeiten.</a:t>
            </a:r>
          </a:p>
        </p:txBody>
      </p:sp>
      <p:sp>
        <p:nvSpPr>
          <p:cNvPr id="1027" name="Rectangle 3"/>
          <p:cNvSpPr>
            <a:spLocks noGrp="1" noChangeArrowheads="1"/>
          </p:cNvSpPr>
          <p:nvPr>
            <p:ph type="body" idx="1"/>
          </p:nvPr>
        </p:nvSpPr>
        <p:spPr bwMode="auto">
          <a:xfrm>
            <a:off x="685800" y="1981200"/>
            <a:ext cx="7772400" cy="4040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de-DE" smtClean="0"/>
              <a:t>Hier klicken, um Master-Textformat zu bearbeiten.</a:t>
            </a:r>
          </a:p>
          <a:p>
            <a:pPr lvl="1"/>
            <a:r>
              <a:rPr lang="en-US" altLang="de-DE" smtClean="0"/>
              <a:t>Zweite Ebene</a:t>
            </a:r>
          </a:p>
          <a:p>
            <a:pPr lvl="2"/>
            <a:r>
              <a:rPr lang="en-US" altLang="de-DE" smtClean="0"/>
              <a:t>Dritte Ebene</a:t>
            </a:r>
          </a:p>
          <a:p>
            <a:pPr lvl="3"/>
            <a:r>
              <a:rPr lang="en-US" altLang="de-DE" smtClean="0"/>
              <a:t>Vierte Ebene</a:t>
            </a:r>
          </a:p>
          <a:p>
            <a:pPr lvl="4"/>
            <a:r>
              <a:rPr lang="en-US" altLang="de-DE" smtClean="0"/>
              <a:t>Fünfte Ebene</a:t>
            </a:r>
          </a:p>
        </p:txBody>
      </p:sp>
      <p:pic>
        <p:nvPicPr>
          <p:cNvPr id="1028" name="LogoAusExcelFussZeile" descr="Musterkanzlei" hidden="1"/>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064000" y="6361113"/>
            <a:ext cx="1016000" cy="23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LogoAusExcel" descr="Mustermandant3"/>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620000" y="152400"/>
            <a:ext cx="1270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8925" name="Rectangle 13"/>
          <p:cNvSpPr>
            <a:spLocks noGrp="1" noChangeArrowheads="1"/>
          </p:cNvSpPr>
          <p:nvPr>
            <p:ph type="dt" sz="half" idx="2"/>
          </p:nvPr>
        </p:nvSpPr>
        <p:spPr bwMode="auto">
          <a:xfrm>
            <a:off x="117475" y="6165850"/>
            <a:ext cx="1979613"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000"/>
            </a:lvl1pPr>
          </a:lstStyle>
          <a:p>
            <a:pPr>
              <a:defRPr/>
            </a:pPr>
            <a:fld id="{A3829E58-8F9F-47D7-99C5-CE1846736F6F}" type="datetime1">
              <a:rPr lang="de-DE" altLang="de-DE"/>
              <a:pPr>
                <a:defRPr/>
              </a:pPr>
              <a:t>03.08.2019</a:t>
            </a:fld>
            <a:endParaRPr lang="de-DE" altLang="de-DE"/>
          </a:p>
        </p:txBody>
      </p:sp>
      <p:sp>
        <p:nvSpPr>
          <p:cNvPr id="38926" name="Rectangle 14"/>
          <p:cNvSpPr>
            <a:spLocks noGrp="1" noChangeArrowheads="1"/>
          </p:cNvSpPr>
          <p:nvPr>
            <p:ph type="ftr" sz="quarter" idx="3"/>
          </p:nvPr>
        </p:nvSpPr>
        <p:spPr bwMode="auto">
          <a:xfrm>
            <a:off x="2266950" y="6165850"/>
            <a:ext cx="4533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000"/>
            </a:lvl1pPr>
          </a:lstStyle>
          <a:p>
            <a:pPr>
              <a:defRPr/>
            </a:pPr>
            <a:r>
              <a:rPr lang="de-DE" altLang="de-DE" smtClean="0"/>
              <a:t>Dr. Steinwald &amp; Partner Steuerberatungsgesellschaft mbH</a:t>
            </a:r>
            <a:endParaRPr lang="de-DE" altLang="de-DE"/>
          </a:p>
        </p:txBody>
      </p:sp>
      <p:sp>
        <p:nvSpPr>
          <p:cNvPr id="38927" name="Rectangle 15"/>
          <p:cNvSpPr>
            <a:spLocks noGrp="1" noChangeArrowheads="1"/>
          </p:cNvSpPr>
          <p:nvPr>
            <p:ph type="sldNum" sz="quarter" idx="4"/>
          </p:nvPr>
        </p:nvSpPr>
        <p:spPr bwMode="auto">
          <a:xfrm>
            <a:off x="7200900" y="6165850"/>
            <a:ext cx="1903413"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000" smtClean="0"/>
            </a:lvl1pPr>
          </a:lstStyle>
          <a:p>
            <a:pPr>
              <a:defRPr/>
            </a:pPr>
            <a:fld id="{F2A32374-A0F5-4215-B731-832533EB647D}"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sldLayoutIdLst>
    <p:sldLayoutId id="2147483746"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Lst>
  <p:hf sldNum="0"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Verdana" pitchFamily="34" charset="0"/>
        </a:defRPr>
      </a:lvl2pPr>
      <a:lvl3pPr algn="ctr" rtl="0" eaLnBrk="0" fontAlgn="base" hangingPunct="0">
        <a:spcBef>
          <a:spcPct val="0"/>
        </a:spcBef>
        <a:spcAft>
          <a:spcPct val="0"/>
        </a:spcAft>
        <a:defRPr sz="4400">
          <a:solidFill>
            <a:schemeClr val="tx2"/>
          </a:solidFill>
          <a:latin typeface="Verdana" pitchFamily="34" charset="0"/>
        </a:defRPr>
      </a:lvl3pPr>
      <a:lvl4pPr algn="ctr" rtl="0" eaLnBrk="0" fontAlgn="base" hangingPunct="0">
        <a:spcBef>
          <a:spcPct val="0"/>
        </a:spcBef>
        <a:spcAft>
          <a:spcPct val="0"/>
        </a:spcAft>
        <a:defRPr sz="4400">
          <a:solidFill>
            <a:schemeClr val="tx2"/>
          </a:solidFill>
          <a:latin typeface="Verdana" pitchFamily="34" charset="0"/>
        </a:defRPr>
      </a:lvl4pPr>
      <a:lvl5pPr algn="ctr" rtl="0" eaLnBrk="0" fontAlgn="base" hangingPunct="0">
        <a:spcBef>
          <a:spcPct val="0"/>
        </a:spcBef>
        <a:spcAft>
          <a:spcPct val="0"/>
        </a:spcAft>
        <a:defRPr sz="4400">
          <a:solidFill>
            <a:schemeClr val="tx2"/>
          </a:solidFill>
          <a:latin typeface="Verdana" pitchFamily="34" charset="0"/>
        </a:defRPr>
      </a:lvl5pPr>
      <a:lvl6pPr marL="457200" algn="ctr" rtl="0" eaLnBrk="0" fontAlgn="base" hangingPunct="0">
        <a:spcBef>
          <a:spcPct val="0"/>
        </a:spcBef>
        <a:spcAft>
          <a:spcPct val="0"/>
        </a:spcAft>
        <a:defRPr sz="4400">
          <a:solidFill>
            <a:schemeClr val="tx2"/>
          </a:solidFill>
          <a:latin typeface="Verdana" pitchFamily="34" charset="0"/>
        </a:defRPr>
      </a:lvl6pPr>
      <a:lvl7pPr marL="914400" algn="ctr" rtl="0" eaLnBrk="0" fontAlgn="base" hangingPunct="0">
        <a:spcBef>
          <a:spcPct val="0"/>
        </a:spcBef>
        <a:spcAft>
          <a:spcPct val="0"/>
        </a:spcAft>
        <a:defRPr sz="4400">
          <a:solidFill>
            <a:schemeClr val="tx2"/>
          </a:solidFill>
          <a:latin typeface="Verdana" pitchFamily="34" charset="0"/>
        </a:defRPr>
      </a:lvl7pPr>
      <a:lvl8pPr marL="1371600" algn="ctr" rtl="0" eaLnBrk="0" fontAlgn="base" hangingPunct="0">
        <a:spcBef>
          <a:spcPct val="0"/>
        </a:spcBef>
        <a:spcAft>
          <a:spcPct val="0"/>
        </a:spcAft>
        <a:defRPr sz="4400">
          <a:solidFill>
            <a:schemeClr val="tx2"/>
          </a:solidFill>
          <a:latin typeface="Verdana" pitchFamily="34" charset="0"/>
        </a:defRPr>
      </a:lvl8pPr>
      <a:lvl9pPr marL="1828800" algn="ctr" rtl="0" eaLnBrk="0" fontAlgn="base" hangingPunct="0">
        <a:spcBef>
          <a:spcPct val="0"/>
        </a:spcBef>
        <a:spcAft>
          <a:spcPct val="0"/>
        </a:spcAft>
        <a:defRPr sz="4400">
          <a:solidFill>
            <a:schemeClr val="tx2"/>
          </a:solidFill>
          <a:latin typeface="Verdan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usterholz%20GmbH_03_08_2019.xlsx#Wohin_ist_mein_Geld" TargetMode="External"/><Relationship Id="rId1" Type="http://schemas.openxmlformats.org/officeDocument/2006/relationships/slideLayout" Target="../slideLayouts/slideLayout7.xml"/><Relationship Id="rId4" Type="http://schemas.openxmlformats.org/officeDocument/2006/relationships/chart" Target="../charts/chart1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usterholz%20GmbH_03_08_2019.xlsx#Wohin_ist_mein_Geld" TargetMode="External"/><Relationship Id="rId1" Type="http://schemas.openxmlformats.org/officeDocument/2006/relationships/slideLayout" Target="../slideLayouts/slideLayout7.xml"/><Relationship Id="rId5" Type="http://schemas.openxmlformats.org/officeDocument/2006/relationships/chart" Target="../charts/chart1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usterholz%20GmbH_03_08_2019.xlsx#Wohin_ist_mein_Geld" TargetMode="External"/><Relationship Id="rId1" Type="http://schemas.openxmlformats.org/officeDocument/2006/relationships/slideLayout" Target="../slideLayouts/slideLayout7.xml"/><Relationship Id="rId5" Type="http://schemas.openxmlformats.org/officeDocument/2006/relationships/chart" Target="../charts/chart13.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usterholz%20GmbH_03_08_2019.xlsx#Aufwandsanteile" TargetMode="External"/><Relationship Id="rId1" Type="http://schemas.openxmlformats.org/officeDocument/2006/relationships/slideLayout" Target="../slideLayouts/slideLayout7.xml"/><Relationship Id="rId4" Type="http://schemas.openxmlformats.org/officeDocument/2006/relationships/chart" Target="../charts/chart14.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usterholz%20GmbH_03_08_2019.xlsx#Aufwandsanteile" TargetMode="External"/><Relationship Id="rId1" Type="http://schemas.openxmlformats.org/officeDocument/2006/relationships/slideLayout" Target="../slideLayouts/slideLayout7.xml"/><Relationship Id="rId5" Type="http://schemas.openxmlformats.org/officeDocument/2006/relationships/chart" Target="../charts/chart15.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usterholz%20GmbH_03_08_2019.xlsx#Aufwandsanteile" TargetMode="External"/><Relationship Id="rId1" Type="http://schemas.openxmlformats.org/officeDocument/2006/relationships/slideLayout" Target="../slideLayouts/slideLayout7.xml"/><Relationship Id="rId5" Type="http://schemas.openxmlformats.org/officeDocument/2006/relationships/chart" Target="../charts/chart16.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usterholz%20GmbH_03_08_2019.xlsx#Umsatz_Ergebnis_Beschaeftigten" TargetMode="External"/><Relationship Id="rId1" Type="http://schemas.openxmlformats.org/officeDocument/2006/relationships/slideLayout" Target="../slideLayouts/slideLayout7.xml"/><Relationship Id="rId4" Type="http://schemas.openxmlformats.org/officeDocument/2006/relationships/chart" Target="../charts/chart17.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usterholz%20GmbH_03_08_2019.xlsx#Umsatz_Ergebnis_Beschaeftigten" TargetMode="External"/><Relationship Id="rId1" Type="http://schemas.openxmlformats.org/officeDocument/2006/relationships/slideLayout" Target="../slideLayouts/slideLayout7.xml"/><Relationship Id="rId5" Type="http://schemas.openxmlformats.org/officeDocument/2006/relationships/chart" Target="../charts/chart18.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hyperlink" Target="Musterholz%20GmbH_03_08_2019.xlsx#Umsatz_Erfolg_EBIT"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usterholz%20GmbH_03_08_2019.xlsx#Umsatz_Ergebnis_Beschaeftigten" TargetMode="External"/><Relationship Id="rId1" Type="http://schemas.openxmlformats.org/officeDocument/2006/relationships/slideLayout" Target="../slideLayouts/slideLayout7.xml"/><Relationship Id="rId5" Type="http://schemas.openxmlformats.org/officeDocument/2006/relationships/chart" Target="../charts/chart19.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usterholz%20GmbH_03_08_2019.xlsx#EK_Anteil_Anlagendeckung" TargetMode="External"/><Relationship Id="rId1" Type="http://schemas.openxmlformats.org/officeDocument/2006/relationships/slideLayout" Target="../slideLayouts/slideLayout7.xml"/><Relationship Id="rId4" Type="http://schemas.openxmlformats.org/officeDocument/2006/relationships/chart" Target="../charts/chart20.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usterholz%20GmbH_03_08_2019.xlsx#EK_Anteil_Anlagendeckung" TargetMode="External"/><Relationship Id="rId1" Type="http://schemas.openxmlformats.org/officeDocument/2006/relationships/slideLayout" Target="../slideLayouts/slideLayout7.xml"/><Relationship Id="rId5" Type="http://schemas.openxmlformats.org/officeDocument/2006/relationships/chart" Target="../charts/chart21.xml"/><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usterholz%20GmbH_03_08_2019.xlsx#Umsatz_Gesamtkapitalrendite" TargetMode="External"/><Relationship Id="rId1" Type="http://schemas.openxmlformats.org/officeDocument/2006/relationships/slideLayout" Target="../slideLayouts/slideLayout7.xml"/><Relationship Id="rId5" Type="http://schemas.openxmlformats.org/officeDocument/2006/relationships/chart" Target="../charts/chart22.xml"/><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usterholz%20GmbH_03_08_2019.xlsx#Quellen_Fremdfinanzierung" TargetMode="External"/><Relationship Id="rId1" Type="http://schemas.openxmlformats.org/officeDocument/2006/relationships/slideLayout" Target="../slideLayouts/slideLayout7.xml"/><Relationship Id="rId4" Type="http://schemas.openxmlformats.org/officeDocument/2006/relationships/chart" Target="../charts/chart23.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usterholz%20GmbH_03_08_2019.xlsx#Umsatz_Gesamtkapitalrendite" TargetMode="External"/><Relationship Id="rId1" Type="http://schemas.openxmlformats.org/officeDocument/2006/relationships/slideLayout" Target="../slideLayouts/slideLayout7.xml"/><Relationship Id="rId5" Type="http://schemas.openxmlformats.org/officeDocument/2006/relationships/chart" Target="../charts/chart24.xml"/><Relationship Id="rId4"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usterholz%20GmbH_03_08_2019.xlsx#Quellen_Fremdfinanzierung" TargetMode="External"/><Relationship Id="rId1" Type="http://schemas.openxmlformats.org/officeDocument/2006/relationships/slideLayout" Target="../slideLayouts/slideLayout7.xml"/><Relationship Id="rId5" Type="http://schemas.openxmlformats.org/officeDocument/2006/relationships/chart" Target="../charts/chart25.xml"/><Relationship Id="rId4" Type="http://schemas.openxmlformats.org/officeDocument/2006/relationships/image" Target="../media/image7.png"/></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usterholz%20GmbH_03_08_2019.xlsx#Fristigkeiten_Fremdfinanzierung" TargetMode="External"/><Relationship Id="rId1" Type="http://schemas.openxmlformats.org/officeDocument/2006/relationships/slideLayout" Target="../slideLayouts/slideLayout7.xml"/><Relationship Id="rId4" Type="http://schemas.openxmlformats.org/officeDocument/2006/relationships/chart" Target="../charts/chart26.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usterholz%20GmbH_03_08_2019.xlsx#Fristigkeiten_Fremdfinanzierung" TargetMode="External"/><Relationship Id="rId1" Type="http://schemas.openxmlformats.org/officeDocument/2006/relationships/slideLayout" Target="../slideLayouts/slideLayout7.xml"/><Relationship Id="rId4" Type="http://schemas.openxmlformats.org/officeDocument/2006/relationships/chart" Target="../charts/chart27.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usterholz%20GmbH_03_08_2019.xlsx#Zahlungsziele_Kunden_Lieferanten" TargetMode="External"/><Relationship Id="rId1" Type="http://schemas.openxmlformats.org/officeDocument/2006/relationships/slideLayout" Target="../slideLayouts/slideLayout7.xml"/><Relationship Id="rId4" Type="http://schemas.openxmlformats.org/officeDocument/2006/relationships/chart" Target="../charts/chart28.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usterholz%20GmbH_03_08_2019.xlsx#Umsatz_Gesamtkapitalrendite" TargetMode="External"/><Relationship Id="rId1" Type="http://schemas.openxmlformats.org/officeDocument/2006/relationships/slideLayout" Target="../slideLayouts/slideLayout7.xml"/><Relationship Id="rId4" Type="http://schemas.openxmlformats.org/officeDocument/2006/relationships/chart" Target="../charts/char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usterholz%20GmbH_03_08_2019.xlsx#Zahlungsziele_Kunden_Lieferanten" TargetMode="External"/><Relationship Id="rId1" Type="http://schemas.openxmlformats.org/officeDocument/2006/relationships/slideLayout" Target="../slideLayouts/slideLayout7.xml"/><Relationship Id="rId5" Type="http://schemas.openxmlformats.org/officeDocument/2006/relationships/chart" Target="../charts/chart29.xml"/><Relationship Id="rId4"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usterholz%20GmbH_03_08_2019.xlsx#Zahlungsziele_Kunden_Lieferanten" TargetMode="External"/><Relationship Id="rId1" Type="http://schemas.openxmlformats.org/officeDocument/2006/relationships/slideLayout" Target="../slideLayouts/slideLayout7.xml"/><Relationship Id="rId5" Type="http://schemas.openxmlformats.org/officeDocument/2006/relationships/chart" Target="../charts/chart30.xml"/><Relationship Id="rId4" Type="http://schemas.openxmlformats.org/officeDocument/2006/relationships/image" Target="../media/image7.png"/></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usterholz%20GmbH_03_08_2019.xlsx#Reichweite_Erzeugnis_Materiallager" TargetMode="External"/><Relationship Id="rId1" Type="http://schemas.openxmlformats.org/officeDocument/2006/relationships/slideLayout" Target="../slideLayouts/slideLayout7.xml"/><Relationship Id="rId4" Type="http://schemas.openxmlformats.org/officeDocument/2006/relationships/chart" Target="../charts/chart31.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usterholz%20GmbH_03_08_2019.xlsx#Reichweite_Erzeugnis_Materiallager" TargetMode="External"/><Relationship Id="rId1" Type="http://schemas.openxmlformats.org/officeDocument/2006/relationships/slideLayout" Target="../slideLayouts/slideLayout7.xml"/><Relationship Id="rId5" Type="http://schemas.openxmlformats.org/officeDocument/2006/relationships/chart" Target="../charts/chart32.xml"/><Relationship Id="rId4"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usterholz%20GmbH_03_08_2019.xlsx#Reichweite_Erzeugnis_Materiallager" TargetMode="External"/><Relationship Id="rId1" Type="http://schemas.openxmlformats.org/officeDocument/2006/relationships/slideLayout" Target="../slideLayouts/slideLayout7.xml"/><Relationship Id="rId5" Type="http://schemas.openxmlformats.org/officeDocument/2006/relationships/chart" Target="../charts/chart33.xml"/><Relationship Id="rId4" Type="http://schemas.openxmlformats.org/officeDocument/2006/relationships/image" Target="../media/image7.png"/></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usterholz%20GmbH_03_08_2019.xlsx#Bonitaetsbeurteilung" TargetMode="External"/><Relationship Id="rId1" Type="http://schemas.openxmlformats.org/officeDocument/2006/relationships/slideLayout" Target="../slideLayouts/slideLayout7.xml"/><Relationship Id="rId5" Type="http://schemas.openxmlformats.org/officeDocument/2006/relationships/chart" Target="../charts/chart34.xml"/><Relationship Id="rId4" Type="http://schemas.openxmlformats.org/officeDocument/2006/relationships/hyperlink" Target="S001_Musterholz%20GmbH_03_08_2019.xlsm"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usterholz%20GmbH_03_08_2019.xlsx#Bonitaetsbeurteilung" TargetMode="External"/><Relationship Id="rId1" Type="http://schemas.openxmlformats.org/officeDocument/2006/relationships/slideLayout" Target="../slideLayouts/slideLayout7.xml"/><Relationship Id="rId5" Type="http://schemas.openxmlformats.org/officeDocument/2006/relationships/chart" Target="../charts/chart35.xml"/><Relationship Id="rId4"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usterholz%20GmbH_03_08_2019.xlsx#Bonitaetsbeurteilung" TargetMode="External"/><Relationship Id="rId1" Type="http://schemas.openxmlformats.org/officeDocument/2006/relationships/slideLayout" Target="../slideLayouts/slideLayout7.xml"/><Relationship Id="rId6" Type="http://schemas.openxmlformats.org/officeDocument/2006/relationships/chart" Target="../charts/chart36.xml"/><Relationship Id="rId5" Type="http://schemas.openxmlformats.org/officeDocument/2006/relationships/image" Target="../media/image7.png"/><Relationship Id="rId4"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usterholz%20GmbH_03_08_2019.xlsx#Bonitaetsbeurteilung" TargetMode="External"/><Relationship Id="rId1" Type="http://schemas.openxmlformats.org/officeDocument/2006/relationships/slideLayout" Target="../slideLayouts/slideLayout7.xml"/><Relationship Id="rId6" Type="http://schemas.openxmlformats.org/officeDocument/2006/relationships/chart" Target="../charts/chart37.xml"/><Relationship Id="rId5" Type="http://schemas.openxmlformats.org/officeDocument/2006/relationships/image" Target="../media/image7.png"/><Relationship Id="rId4"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usterholz%20GmbH_03_08_2019.xlsx#Bonitaetsbeurteilung" TargetMode="External"/><Relationship Id="rId1" Type="http://schemas.openxmlformats.org/officeDocument/2006/relationships/slideLayout" Target="../slideLayouts/slideLayout7.xml"/><Relationship Id="rId6" Type="http://schemas.openxmlformats.org/officeDocument/2006/relationships/chart" Target="../charts/chart38.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usterholz%20GmbH_03_08_2019.xlsx#Umsatz_Gesamtkapitalrendite" TargetMode="External"/><Relationship Id="rId1" Type="http://schemas.openxmlformats.org/officeDocument/2006/relationships/slideLayout" Target="../slideLayouts/slideLayout7.xml"/><Relationship Id="rId5" Type="http://schemas.openxmlformats.org/officeDocument/2006/relationships/chart" Target="../charts/chart3.xml"/><Relationship Id="rId4"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usterholz%20GmbH_03_08_2019.xlsx#Bonitaetsbeurteilung" TargetMode="External"/><Relationship Id="rId1" Type="http://schemas.openxmlformats.org/officeDocument/2006/relationships/slideLayout" Target="../slideLayouts/slideLayout7.xml"/><Relationship Id="rId6" Type="http://schemas.openxmlformats.org/officeDocument/2006/relationships/chart" Target="../charts/chart39.xml"/><Relationship Id="rId5" Type="http://schemas.openxmlformats.org/officeDocument/2006/relationships/image" Target="../media/image7.png"/><Relationship Id="rId4"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usterholz%20GmbH_03_08_2019.xlsx#Bonitaetsbeurteilung" TargetMode="External"/><Relationship Id="rId1" Type="http://schemas.openxmlformats.org/officeDocument/2006/relationships/slideLayout" Target="../slideLayouts/slideLayout7.xml"/><Relationship Id="rId6" Type="http://schemas.openxmlformats.org/officeDocument/2006/relationships/chart" Target="../charts/chart40.xml"/><Relationship Id="rId5" Type="http://schemas.openxmlformats.org/officeDocument/2006/relationships/image" Target="../media/image7.png"/><Relationship Id="rId4"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usterholz%20GmbH_03_08_2019.xlsx#Bonitaetsbeurteilung" TargetMode="External"/><Relationship Id="rId1" Type="http://schemas.openxmlformats.org/officeDocument/2006/relationships/slideLayout" Target="../slideLayouts/slideLayout7.xml"/><Relationship Id="rId6" Type="http://schemas.openxmlformats.org/officeDocument/2006/relationships/chart" Target="../charts/chart41.xml"/><Relationship Id="rId5" Type="http://schemas.openxmlformats.org/officeDocument/2006/relationships/image" Target="../media/image7.png"/><Relationship Id="rId4" Type="http://schemas.openxmlformats.org/officeDocument/2006/relationships/image" Target="../media/image6.png"/></Relationships>
</file>

<file path=ppt/slides/_rels/slide4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usterholz%20GmbH_03_08_2019.xlsx#Bonitaetsbeurteilung" TargetMode="External"/><Relationship Id="rId1" Type="http://schemas.openxmlformats.org/officeDocument/2006/relationships/slideLayout" Target="../slideLayouts/slideLayout7.xml"/><Relationship Id="rId6" Type="http://schemas.openxmlformats.org/officeDocument/2006/relationships/chart" Target="../charts/chart42.xml"/><Relationship Id="rId5" Type="http://schemas.openxmlformats.org/officeDocument/2006/relationships/image" Target="../media/image7.png"/><Relationship Id="rId4" Type="http://schemas.openxmlformats.org/officeDocument/2006/relationships/image" Target="../media/image6.png"/></Relationships>
</file>

<file path=ppt/slides/_rels/slide4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usterholz%20GmbH_03_08_2019.xlsx#Bonitaetsbeurteilung" TargetMode="External"/><Relationship Id="rId1" Type="http://schemas.openxmlformats.org/officeDocument/2006/relationships/slideLayout" Target="../slideLayouts/slideLayout7.xml"/><Relationship Id="rId5" Type="http://schemas.openxmlformats.org/officeDocument/2006/relationships/chart" Target="../charts/chart43.xml"/><Relationship Id="rId4" Type="http://schemas.openxmlformats.org/officeDocument/2006/relationships/image" Target="../media/image7.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usterholz%20GmbH_03_08_2019.xlsx#Umsatz_Gesamtkapitalrendite" TargetMode="External"/><Relationship Id="rId1" Type="http://schemas.openxmlformats.org/officeDocument/2006/relationships/slideLayout" Target="../slideLayouts/slideLayout7.xml"/><Relationship Id="rId5" Type="http://schemas.openxmlformats.org/officeDocument/2006/relationships/chart" Target="../charts/chart4.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usterholz%20GmbH_03_08_2019.xlsx#Erfolgsherkunft" TargetMode="External"/><Relationship Id="rId1" Type="http://schemas.openxmlformats.org/officeDocument/2006/relationships/slideLayout" Target="../slideLayouts/slideLayout7.xml"/><Relationship Id="rId4" Type="http://schemas.openxmlformats.org/officeDocument/2006/relationships/chart" Target="../charts/chart5.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usterholz%20GmbH_03_08_2019.xlsx#Erfolgsherkunft" TargetMode="External"/><Relationship Id="rId1" Type="http://schemas.openxmlformats.org/officeDocument/2006/relationships/slideLayout" Target="../slideLayouts/slideLayout7.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usterholz%20GmbH_03_08_2019.xlsx#Erfolgsverwendung" TargetMode="External"/><Relationship Id="rId1" Type="http://schemas.openxmlformats.org/officeDocument/2006/relationships/slideLayout" Target="../slideLayouts/slideLayout7.xml"/><Relationship Id="rId4" Type="http://schemas.openxmlformats.org/officeDocument/2006/relationships/chart" Target="../charts/char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usterholz%20GmbH_03_08_2019.xlsx#Erfolgsverwendung" TargetMode="External"/><Relationship Id="rId1" Type="http://schemas.openxmlformats.org/officeDocument/2006/relationships/slideLayout" Target="../slideLayouts/slideLayout7.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ftr" sz="quarter" idx="10"/>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100" smtClean="0"/>
              <a:t>Dr. Steinwald &amp; Partner Steuerberatungsgesellschaft mbH</a:t>
            </a:r>
            <a:endParaRPr lang="en-US" altLang="de-DE" sz="1100" dirty="0" smtClean="0"/>
          </a:p>
        </p:txBody>
      </p:sp>
      <p:sp>
        <p:nvSpPr>
          <p:cNvPr id="4099" name="Rectangle 2"/>
          <p:cNvSpPr>
            <a:spLocks noGrp="1" noChangeArrowheads="1"/>
          </p:cNvSpPr>
          <p:nvPr>
            <p:ph type="ctrTitle"/>
          </p:nvPr>
        </p:nvSpPr>
        <p:spPr>
          <a:xfrm>
            <a:off x="533400" y="2286000"/>
            <a:ext cx="6858000" cy="1143000"/>
          </a:xfrm>
        </p:spPr>
        <p:txBody>
          <a:bodyPr/>
          <a:lstStyle/>
          <a:p>
            <a:r>
              <a:rPr lang="de-DE" altLang="de-DE" sz="3200" smtClean="0"/>
              <a:t>Das Geschäftsjahr 2018</a:t>
            </a:r>
          </a:p>
        </p:txBody>
      </p:sp>
      <p:sp>
        <p:nvSpPr>
          <p:cNvPr id="4100" name="Rectangle 3"/>
          <p:cNvSpPr>
            <a:spLocks noGrp="1" noChangeArrowheads="1"/>
          </p:cNvSpPr>
          <p:nvPr>
            <p:ph type="subTitle" idx="1"/>
          </p:nvPr>
        </p:nvSpPr>
        <p:spPr/>
        <p:txBody>
          <a:bodyPr/>
          <a:lstStyle/>
          <a:p>
            <a:pPr algn="r"/>
            <a:r>
              <a:rPr lang="de-DE" altLang="de-DE" smtClean="0"/>
              <a:t>Musterholz GmbH</a:t>
            </a:r>
          </a:p>
        </p:txBody>
      </p:sp>
      <p:sp>
        <p:nvSpPr>
          <p:cNvPr id="4101" name="ExcelDatei" hidden="1"/>
          <p:cNvSpPr txBox="1">
            <a:spLocks noChangeArrowheads="1"/>
          </p:cNvSpPr>
          <p:nvPr/>
        </p:nvSpPr>
        <p:spPr bwMode="auto">
          <a:xfrm>
            <a:off x="1258888" y="696913"/>
            <a:ext cx="25400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latin typeface="Times New Roman" panose="02020603050405020304" pitchFamily="18" charset="0"/>
              </a:rPr>
              <a:t>AnsePowerPoint.xls</a:t>
            </a:r>
          </a:p>
        </p:txBody>
      </p:sp>
      <p:sp>
        <p:nvSpPr>
          <p:cNvPr id="4102" name="MasterLogoName" hidden="1"/>
          <p:cNvSpPr txBox="1">
            <a:spLocks noChangeArrowheads="1"/>
          </p:cNvSpPr>
          <p:nvPr/>
        </p:nvSpPr>
        <p:spPr bwMode="auto">
          <a:xfrm>
            <a:off x="1116013" y="2133600"/>
            <a:ext cx="25400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latin typeface="Times New Roman" panose="02020603050405020304" pitchFamily="18" charset="0"/>
              </a:rPr>
              <a:t>Mustermandant3.gif</a:t>
            </a:r>
          </a:p>
        </p:txBody>
      </p:sp>
      <p:sp>
        <p:nvSpPr>
          <p:cNvPr id="4103" name="FusszeileLogoName" hidden="1"/>
          <p:cNvSpPr txBox="1">
            <a:spLocks noChangeArrowheads="1"/>
          </p:cNvSpPr>
          <p:nvPr/>
        </p:nvSpPr>
        <p:spPr bwMode="auto">
          <a:xfrm>
            <a:off x="4140200" y="1125538"/>
            <a:ext cx="2540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latin typeface="Times New Roman" panose="02020603050405020304" pitchFamily="18" charset="0"/>
              </a:rPr>
              <a:t>Musterkanzlei.gif</a:t>
            </a:r>
          </a:p>
        </p:txBody>
      </p:sp>
      <p:sp>
        <p:nvSpPr>
          <p:cNvPr id="4104" name="FormelRectangle 2" hidden="1"/>
          <p:cNvSpPr txBox="1">
            <a:spLocks noChangeArrowheads="1"/>
          </p:cNvSpPr>
          <p:nvPr/>
        </p:nvSpPr>
        <p:spPr bwMode="auto">
          <a:xfrm>
            <a:off x="2843213" y="1844675"/>
            <a:ext cx="43989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latin typeface="Times New Roman" panose="02020603050405020304" pitchFamily="18" charset="0"/>
              </a:rPr>
              <a:t>Das Geschäftsjahr ÿaktuelles Jahrþ</a:t>
            </a:r>
          </a:p>
        </p:txBody>
      </p:sp>
      <p:sp>
        <p:nvSpPr>
          <p:cNvPr id="4105" name="FormelRectangle 3" hidden="1"/>
          <p:cNvSpPr txBox="1">
            <a:spLocks noChangeArrowheads="1"/>
          </p:cNvSpPr>
          <p:nvPr/>
        </p:nvSpPr>
        <p:spPr bwMode="auto">
          <a:xfrm>
            <a:off x="2051050" y="2852738"/>
            <a:ext cx="2460625"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latin typeface="Times New Roman" panose="02020603050405020304" pitchFamily="18" charset="0"/>
              </a:rPr>
              <a:t>ÿMandantennameþ</a:t>
            </a:r>
          </a:p>
        </p:txBody>
      </p:sp>
      <p:sp>
        <p:nvSpPr>
          <p:cNvPr id="4106" name="FolienNummerIntern" hidden="1"/>
          <p:cNvSpPr txBox="1">
            <a:spLocks noChangeArrowheads="1"/>
          </p:cNvSpPr>
          <p:nvPr/>
        </p:nvSpPr>
        <p:spPr bwMode="auto">
          <a:xfrm>
            <a:off x="1258888" y="1628775"/>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latin typeface="Times New Roman" panose="02020603050405020304" pitchFamily="18" charset="0"/>
              </a:rPr>
              <a:t>1</a:t>
            </a:r>
          </a:p>
        </p:txBody>
      </p:sp>
      <p:sp>
        <p:nvSpPr>
          <p:cNvPr id="4107" name="Text Box 14"/>
          <p:cNvSpPr txBox="1">
            <a:spLocks noChangeArrowheads="1"/>
          </p:cNvSpPr>
          <p:nvPr/>
        </p:nvSpPr>
        <p:spPr bwMode="auto">
          <a:xfrm>
            <a:off x="1457325" y="5099050"/>
            <a:ext cx="28082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50000"/>
              </a:spcBef>
              <a:buFontTx/>
              <a:buNone/>
            </a:pPr>
            <a:r>
              <a:rPr lang="de-DE" altLang="de-DE" sz="1200"/>
              <a:t>Alle Werte in T-Euro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13315"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spcBef>
                <a:spcPct val="0"/>
              </a:spcBef>
              <a:buFontTx/>
              <a:buNone/>
            </a:pPr>
            <a:r>
              <a:rPr lang="de-DE" altLang="de-DE" sz="1800">
                <a:latin typeface="Arial" panose="020B0604020202020204" pitchFamily="34" charset="0"/>
              </a:rPr>
              <a:t>1</a:t>
            </a:r>
          </a:p>
        </p:txBody>
      </p:sp>
      <p:sp>
        <p:nvSpPr>
          <p:cNvPr id="13316" name="Text Box 5"/>
          <p:cNvSpPr txBox="1">
            <a:spLocks noChangeArrowheads="1"/>
          </p:cNvSpPr>
          <p:nvPr/>
        </p:nvSpPr>
        <p:spPr bwMode="auto">
          <a:xfrm>
            <a:off x="142875" y="5994400"/>
            <a:ext cx="7129463"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50000"/>
              </a:spcBef>
              <a:buFontTx/>
              <a:buNone/>
            </a:pPr>
            <a:r>
              <a:rPr lang="de-DE" altLang="de-DE" sz="1000"/>
              <a:t>*EBIT: Erfolg vor Zins und Steuern (Earnings Before Interest and Taxes)</a:t>
            </a:r>
          </a:p>
        </p:txBody>
      </p:sp>
      <p:sp>
        <p:nvSpPr>
          <p:cNvPr id="13317" name="Text Box 6"/>
          <p:cNvSpPr txBox="1">
            <a:spLocks noChangeArrowheads="1"/>
          </p:cNvSpPr>
          <p:nvPr/>
        </p:nvSpPr>
        <p:spPr bwMode="auto">
          <a:xfrm>
            <a:off x="179388" y="260350"/>
            <a:ext cx="7018337"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solidFill>
                  <a:srgbClr val="000000"/>
                </a:solidFill>
              </a:rPr>
              <a:t>Wie haben sich Erfolg und Cashflow entwickelt?</a:t>
            </a:r>
          </a:p>
          <a:p>
            <a:pPr fontAlgn="b">
              <a:spcBef>
                <a:spcPct val="0"/>
              </a:spcBef>
              <a:buFontTx/>
              <a:buNone/>
            </a:pPr>
            <a:r>
              <a:rPr lang="de-DE" altLang="de-DE" sz="2000">
                <a:solidFill>
                  <a:srgbClr val="000000"/>
                </a:solidFill>
              </a:rPr>
              <a:t>Erfolg vor Zins und Steuern (EBIT</a:t>
            </a:r>
            <a:r>
              <a:rPr lang="de-DE" altLang="de-DE" sz="2000" baseline="30000">
                <a:solidFill>
                  <a:srgbClr val="000000"/>
                </a:solidFill>
              </a:rPr>
              <a:t>*</a:t>
            </a:r>
            <a:r>
              <a:rPr lang="de-DE" altLang="de-DE" sz="2000">
                <a:solidFill>
                  <a:srgbClr val="000000"/>
                </a:solidFill>
              </a:rPr>
              <a:t>) und Cashflow</a:t>
            </a:r>
            <a:endParaRPr lang="de-DE" altLang="de-DE" sz="2000"/>
          </a:p>
        </p:txBody>
      </p:sp>
      <p:sp>
        <p:nvSpPr>
          <p:cNvPr id="13318" name="RegelShape"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Regel</a:t>
            </a:r>
          </a:p>
        </p:txBody>
      </p:sp>
      <p:graphicFrame>
        <p:nvGraphicFramePr>
          <p:cNvPr id="8" name="Slide10_Diagramm"/>
          <p:cNvGraphicFramePr>
            <a:graphicFrameLocks noGrp="1"/>
          </p:cNvGraphicFramePr>
          <p:nvPr>
            <p:extLst>
              <p:ext uri="{D42A27DB-BD31-4B8C-83A1-F6EECF244321}">
                <p14:modId xmlns:p14="http://schemas.microsoft.com/office/powerpoint/2010/main" val="2483446669"/>
              </p:ext>
            </p:extLst>
          </p:nvPr>
        </p:nvGraphicFramePr>
        <p:xfrm>
          <a:off x="250825" y="1179513"/>
          <a:ext cx="8642350" cy="46799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14339"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spcBef>
                <a:spcPct val="0"/>
              </a:spcBef>
              <a:buFontTx/>
              <a:buNone/>
            </a:pPr>
            <a:r>
              <a:rPr lang="de-DE" altLang="de-DE" sz="1800">
                <a:latin typeface="Arial" panose="020B0604020202020204" pitchFamily="34" charset="0"/>
              </a:rPr>
              <a:t>6</a:t>
            </a:r>
          </a:p>
        </p:txBody>
      </p:sp>
      <p:sp>
        <p:nvSpPr>
          <p:cNvPr id="14340" name="Text Box 4"/>
          <p:cNvSpPr txBox="1">
            <a:spLocks noChangeArrowheads="1"/>
          </p:cNvSpPr>
          <p:nvPr/>
        </p:nvSpPr>
        <p:spPr bwMode="auto">
          <a:xfrm>
            <a:off x="179388" y="260350"/>
            <a:ext cx="6992937" cy="82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smtClean="0"/>
              <a:t>Woher kommt der Cashflow in 2018?</a:t>
            </a:r>
            <a:endParaRPr lang="de-DE" altLang="de-DE" sz="2000" smtClean="0"/>
          </a:p>
          <a:p>
            <a:pPr fontAlgn="b">
              <a:spcBef>
                <a:spcPct val="0"/>
              </a:spcBef>
              <a:buFontTx/>
              <a:buNone/>
            </a:pPr>
            <a:r>
              <a:rPr lang="de-DE" altLang="de-DE" sz="2000" smtClean="0"/>
              <a:t>Herkunft des Cashflows</a:t>
            </a:r>
            <a:endParaRPr lang="de-DE" altLang="de-DE" sz="2000"/>
          </a:p>
        </p:txBody>
      </p:sp>
      <p:sp>
        <p:nvSpPr>
          <p:cNvPr id="14341" name="MessageInFolie" hidden="1"/>
          <p:cNvSpPr txBox="1">
            <a:spLocks noChangeArrowheads="1"/>
          </p:cNvSpPr>
          <p:nvPr/>
        </p:nvSpPr>
        <p:spPr bwMode="auto">
          <a:xfrm>
            <a:off x="1270000" y="12700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4342" name="JahreAuflisten" hidden="1"/>
          <p:cNvSpPr txBox="1">
            <a:spLocks noChangeArrowheads="1"/>
          </p:cNvSpPr>
          <p:nvPr/>
        </p:nvSpPr>
        <p:spPr bwMode="auto">
          <a:xfrm>
            <a:off x="1270000" y="12700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4343" name="MeldungWenn0" hidden="1"/>
          <p:cNvSpPr txBox="1">
            <a:spLocks noChangeArrowheads="1"/>
          </p:cNvSpPr>
          <p:nvPr/>
        </p:nvSpPr>
        <p:spPr bwMode="auto">
          <a:xfrm>
            <a:off x="1270000" y="12700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4344" name="MeldungOptNichtAlles0" hidden="1"/>
          <p:cNvSpPr txBox="1">
            <a:spLocks noChangeArrowheads="1"/>
          </p:cNvSpPr>
          <p:nvPr/>
        </p:nvSpPr>
        <p:spPr bwMode="auto">
          <a:xfrm>
            <a:off x="1270000" y="12700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4345" name="MeldungOptAlles0" hidden="1"/>
          <p:cNvSpPr txBox="1">
            <a:spLocks noChangeArrowheads="1"/>
          </p:cNvSpPr>
          <p:nvPr/>
        </p:nvSpPr>
        <p:spPr bwMode="auto">
          <a:xfrm>
            <a:off x="1270000" y="12700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4346" name="SpalteAusblenden1" hidden="1"/>
          <p:cNvSpPr txBox="1">
            <a:spLocks noChangeArrowheads="1"/>
          </p:cNvSpPr>
          <p:nvPr/>
        </p:nvSpPr>
        <p:spPr bwMode="auto">
          <a:xfrm>
            <a:off x="1270000" y="12700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4347" name="DiagrammTypKreis" hidden="1"/>
          <p:cNvSpPr txBox="1">
            <a:spLocks noChangeArrowheads="1"/>
          </p:cNvSpPr>
          <p:nvPr/>
        </p:nvSpPr>
        <p:spPr bwMode="auto">
          <a:xfrm>
            <a:off x="2057400" y="1905000"/>
            <a:ext cx="871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4348" name="ObererWert" hidden="1"/>
          <p:cNvSpPr txBox="1">
            <a:spLocks noChangeArrowheads="1"/>
          </p:cNvSpPr>
          <p:nvPr/>
        </p:nvSpPr>
        <p:spPr bwMode="auto">
          <a:xfrm>
            <a:off x="1270000" y="12700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14349" name="UntererWert" hidden="1"/>
          <p:cNvSpPr txBox="1">
            <a:spLocks noChangeArrowheads="1"/>
          </p:cNvSpPr>
          <p:nvPr/>
        </p:nvSpPr>
        <p:spPr bwMode="auto">
          <a:xfrm>
            <a:off x="1270000" y="12700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14350" name="MeldungsText" hidden="1"/>
          <p:cNvSpPr txBox="1">
            <a:spLocks noChangeArrowheads="1"/>
          </p:cNvSpPr>
          <p:nvPr/>
        </p:nvSpPr>
        <p:spPr bwMode="auto">
          <a:xfrm>
            <a:off x="1270000" y="1270000"/>
            <a:ext cx="2540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Neuer Meldungstext</a:t>
            </a:r>
          </a:p>
        </p:txBody>
      </p:sp>
      <p:sp>
        <p:nvSpPr>
          <p:cNvPr id="14351" name="FormelText Box 4" hidden="1"/>
          <p:cNvSpPr txBox="1">
            <a:spLocks noChangeArrowheads="1"/>
          </p:cNvSpPr>
          <p:nvPr/>
        </p:nvSpPr>
        <p:spPr bwMode="auto">
          <a:xfrm>
            <a:off x="2057400" y="1905000"/>
            <a:ext cx="76342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Woher kommt der Cashflow in ÿAktuelles Jahrþ?</a:t>
            </a:r>
          </a:p>
          <a:p>
            <a:pPr>
              <a:spcBef>
                <a:spcPct val="0"/>
              </a:spcBef>
              <a:buFontTx/>
              <a:buNone/>
            </a:pPr>
            <a:r>
              <a:rPr lang="de-DE" altLang="de-DE" sz="2400"/>
              <a:t>Herkunft des Cashflows</a:t>
            </a:r>
          </a:p>
        </p:txBody>
      </p:sp>
      <p:sp>
        <p:nvSpPr>
          <p:cNvPr id="14352" name="RegelShape"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Regel6</a:t>
            </a:r>
          </a:p>
        </p:txBody>
      </p:sp>
      <p:graphicFrame>
        <p:nvGraphicFramePr>
          <p:cNvPr id="18" name="Slide11_Diagramm"/>
          <p:cNvGraphicFramePr>
            <a:graphicFrameLocks noGrp="1"/>
          </p:cNvGraphicFramePr>
          <p:nvPr>
            <p:extLst>
              <p:ext uri="{D42A27DB-BD31-4B8C-83A1-F6EECF244321}">
                <p14:modId xmlns:p14="http://schemas.microsoft.com/office/powerpoint/2010/main" val="3787390050"/>
              </p:ext>
            </p:extLst>
          </p:nvPr>
        </p:nvGraphicFramePr>
        <p:xfrm>
          <a:off x="250825" y="1179513"/>
          <a:ext cx="8642350" cy="46799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15363"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18</a:t>
            </a:r>
          </a:p>
        </p:txBody>
      </p:sp>
      <p:sp>
        <p:nvSpPr>
          <p:cNvPr id="15364" name="ExcelDateiA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15365" name="Ueberschrift1"/>
          <p:cNvSpPr txBox="1">
            <a:spLocks noChangeArrowheads="1"/>
          </p:cNvSpPr>
          <p:nvPr/>
        </p:nvSpPr>
        <p:spPr bwMode="auto">
          <a:xfrm>
            <a:off x="179388" y="260350"/>
            <a:ext cx="588975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000" b="1" smtClean="0"/>
              <a:t>Wohin ist mein Geld in 2018 geflossen?</a:t>
            </a:r>
            <a:endParaRPr lang="de-DE" altLang="de-DE" sz="2000" smtClean="0"/>
          </a:p>
          <a:p>
            <a:pPr>
              <a:spcBef>
                <a:spcPct val="0"/>
              </a:spcBef>
              <a:buFontTx/>
              <a:buNone/>
            </a:pPr>
            <a:r>
              <a:rPr lang="de-DE" altLang="de-DE" sz="2000" smtClean="0"/>
              <a:t>Entwicklung der flüssigen Mittel Kasse/Bank</a:t>
            </a:r>
            <a:endParaRPr lang="de-DE" altLang="de-DE" sz="2000"/>
          </a:p>
        </p:txBody>
      </p:sp>
      <p:sp>
        <p:nvSpPr>
          <p:cNvPr id="15366" name="FormelUeberschrift1"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Wohin ist mein Geld in ÿAktuelles Jahrþ geflossen?</a:t>
            </a:r>
          </a:p>
          <a:p>
            <a:pPr>
              <a:spcBef>
                <a:spcPct val="0"/>
              </a:spcBef>
              <a:buFontTx/>
              <a:buNone/>
            </a:pPr>
            <a:r>
              <a:rPr lang="de-DE" altLang="de-DE" sz="2400"/>
              <a:t>Entwicklung der flüssigen Mittel (Kasse/Bank)</a:t>
            </a:r>
          </a:p>
        </p:txBody>
      </p:sp>
      <p:sp>
        <p:nvSpPr>
          <p:cNvPr id="15367" name="FuelleFolieVariablenAssistent"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JA</a:t>
            </a:r>
          </a:p>
        </p:txBody>
      </p:sp>
      <p:sp>
        <p:nvSpPr>
          <p:cNvPr id="15368" name="MerkerVariablenLabel"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40200010#10200020#</a:t>
            </a:r>
          </a:p>
        </p:txBody>
      </p:sp>
      <p:sp>
        <p:nvSpPr>
          <p:cNvPr id="15369"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15370" name="Picture 14">
            <a:hlinkClick r:id="" action="ppaction://customshow?id=2&amp;return=tru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371" name="RegelShape"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Regel6</a:t>
            </a:r>
          </a:p>
        </p:txBody>
      </p:sp>
      <p:sp>
        <p:nvSpPr>
          <p:cNvPr id="15372" name="MessageInFolie"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5373" name="JahreAufliste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5374" name="MeldungWenn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5375" name="MeldungOptNich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5376" name="MeldungOp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5377" name="SpalteAusblenden1"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5378" name="DiagrammTypKreis"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5379" name="Ob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15380" name="Unt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15381" name="MeldungsTex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Neuer Meldungstext</a:t>
            </a:r>
          </a:p>
        </p:txBody>
      </p:sp>
      <p:graphicFrame>
        <p:nvGraphicFramePr>
          <p:cNvPr id="23" name="Slide12_Diagramm"/>
          <p:cNvGraphicFramePr>
            <a:graphicFrameLocks noGrp="1"/>
          </p:cNvGraphicFramePr>
          <p:nvPr>
            <p:extLst>
              <p:ext uri="{D42A27DB-BD31-4B8C-83A1-F6EECF244321}">
                <p14:modId xmlns:p14="http://schemas.microsoft.com/office/powerpoint/2010/main" val="589515250"/>
              </p:ext>
            </p:extLst>
          </p:nvPr>
        </p:nvGraphicFramePr>
        <p:xfrm>
          <a:off x="296863" y="965200"/>
          <a:ext cx="8596312" cy="5195888"/>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386"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16387"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sp>
        <p:nvSpPr>
          <p:cNvPr id="16388" name="Ueberschrift1"/>
          <p:cNvSpPr txBox="1">
            <a:spLocks noChangeArrowheads="1"/>
          </p:cNvSpPr>
          <p:nvPr/>
        </p:nvSpPr>
        <p:spPr bwMode="auto">
          <a:xfrm>
            <a:off x="179388" y="260350"/>
            <a:ext cx="5834062"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000" b="1" smtClean="0"/>
              <a:t>Wohin ist mein Geld in 2018 geflossen?</a:t>
            </a:r>
            <a:endParaRPr lang="de-DE" altLang="de-DE" sz="2000" smtClean="0"/>
          </a:p>
          <a:p>
            <a:pPr>
              <a:spcBef>
                <a:spcPct val="0"/>
              </a:spcBef>
              <a:buFontTx/>
              <a:buNone/>
            </a:pPr>
            <a:r>
              <a:rPr lang="de-DE" altLang="de-DE" sz="2000" smtClean="0"/>
              <a:t>Kredittilgung/-aufnahme</a:t>
            </a:r>
            <a:endParaRPr lang="de-DE" altLang="de-DE" sz="2000"/>
          </a:p>
        </p:txBody>
      </p:sp>
      <p:pic>
        <p:nvPicPr>
          <p:cNvPr id="16389" name="Picture 9">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90" name="Picture 10">
            <a:hlinkClick r:id="" action="ppaction://hlinkshowjump?jump=endshow"/>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91" name="FormelUeberschrift1"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Wohin ist mein Geld in ÿAktuelles Jahrþ geflossen?</a:t>
            </a:r>
          </a:p>
          <a:p>
            <a:pPr>
              <a:spcBef>
                <a:spcPct val="0"/>
              </a:spcBef>
              <a:buFontTx/>
              <a:buNone/>
            </a:pPr>
            <a:r>
              <a:rPr lang="de-DE" altLang="de-DE" sz="2400"/>
              <a:t>Kredittilgung/-aufnahme</a:t>
            </a:r>
          </a:p>
        </p:txBody>
      </p:sp>
      <p:sp>
        <p:nvSpPr>
          <p:cNvPr id="16392" name="RegelShape"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Regel6</a:t>
            </a:r>
          </a:p>
        </p:txBody>
      </p:sp>
      <p:sp>
        <p:nvSpPr>
          <p:cNvPr id="16393" name="MessageInFolie"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6394" name="JahreAufliste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6395" name="MeldungWenn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6396" name="MeldungOptNich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6397" name="MeldungOp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6398" name="SpalteAusblenden1"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6399" name="DiagrammTypKreis"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6400" name="Ob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16401" name="Unt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16402" name="MeldungsTex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Neuer Meldungstext</a:t>
            </a:r>
          </a:p>
        </p:txBody>
      </p:sp>
      <p:graphicFrame>
        <p:nvGraphicFramePr>
          <p:cNvPr id="20" name="Slide13_Diagramm"/>
          <p:cNvGraphicFramePr>
            <a:graphicFrameLocks noGrp="1"/>
          </p:cNvGraphicFramePr>
          <p:nvPr>
            <p:extLst>
              <p:ext uri="{D42A27DB-BD31-4B8C-83A1-F6EECF244321}">
                <p14:modId xmlns:p14="http://schemas.microsoft.com/office/powerpoint/2010/main" val="3581924704"/>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410"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17411"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sp>
        <p:nvSpPr>
          <p:cNvPr id="17412" name="Ueberschrift1"/>
          <p:cNvSpPr txBox="1">
            <a:spLocks noChangeArrowheads="1"/>
          </p:cNvSpPr>
          <p:nvPr/>
        </p:nvSpPr>
        <p:spPr bwMode="auto">
          <a:xfrm>
            <a:off x="179388" y="260350"/>
            <a:ext cx="5834062"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000" b="1" smtClean="0"/>
              <a:t>Wohin ist mein Geld in 2018 geflossen?</a:t>
            </a:r>
            <a:endParaRPr lang="de-DE" altLang="de-DE" sz="2000" smtClean="0"/>
          </a:p>
          <a:p>
            <a:pPr>
              <a:spcBef>
                <a:spcPct val="0"/>
              </a:spcBef>
              <a:buFontTx/>
              <a:buNone/>
            </a:pPr>
            <a:r>
              <a:rPr lang="de-DE" altLang="de-DE" sz="2000" smtClean="0"/>
              <a:t>Ausschüttung/Kapitalerhöhung</a:t>
            </a:r>
            <a:endParaRPr lang="de-DE" altLang="de-DE" sz="2000"/>
          </a:p>
        </p:txBody>
      </p:sp>
      <p:pic>
        <p:nvPicPr>
          <p:cNvPr id="17413" name="Picture 9">
            <a:hlinkClick r:id="" action="ppaction://hlinkshowjump?jump=endshow"/>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4" name="Picture 10">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415" name="FormelUeberschrift1"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Wohin ist mein Geld in ÿAktuelles Jahrþ geflossen?</a:t>
            </a:r>
          </a:p>
          <a:p>
            <a:pPr>
              <a:spcBef>
                <a:spcPct val="0"/>
              </a:spcBef>
              <a:buFontTx/>
              <a:buNone/>
            </a:pPr>
            <a:r>
              <a:rPr lang="de-DE" altLang="de-DE" sz="2400"/>
              <a:t>Ausschüttung/Kapitalerhöhung</a:t>
            </a:r>
          </a:p>
        </p:txBody>
      </p:sp>
      <p:sp>
        <p:nvSpPr>
          <p:cNvPr id="17416" name="RegelShape"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Regel6</a:t>
            </a:r>
          </a:p>
        </p:txBody>
      </p:sp>
      <p:sp>
        <p:nvSpPr>
          <p:cNvPr id="17417" name="MessageInFolie"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7418" name="JahreAufliste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7419" name="MeldungWenn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7420" name="MeldungOptNich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7421" name="MeldungOp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7422" name="SpalteAusblenden1"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7423" name="DiagrammTypKreis"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7424" name="Ob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17425" name="Unt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17426" name="MeldungsTex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Neuer Meldungstext</a:t>
            </a:r>
          </a:p>
        </p:txBody>
      </p:sp>
      <p:graphicFrame>
        <p:nvGraphicFramePr>
          <p:cNvPr id="20" name="Slide14_Diagramm"/>
          <p:cNvGraphicFramePr>
            <a:graphicFrameLocks noGrp="1"/>
          </p:cNvGraphicFramePr>
          <p:nvPr>
            <p:extLst>
              <p:ext uri="{D42A27DB-BD31-4B8C-83A1-F6EECF244321}">
                <p14:modId xmlns:p14="http://schemas.microsoft.com/office/powerpoint/2010/main" val="262590177"/>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18435" name="FolienNummerIntern" hidden="1"/>
          <p:cNvSpPr txBox="1">
            <a:spLocks noChangeArrowheads="1"/>
          </p:cNvSpPr>
          <p:nvPr/>
        </p:nvSpPr>
        <p:spPr bwMode="auto">
          <a:xfrm>
            <a:off x="1270000" y="12700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17</a:t>
            </a:r>
          </a:p>
        </p:txBody>
      </p:sp>
      <p:sp>
        <p:nvSpPr>
          <p:cNvPr id="18436" name="ExcelDateiArt" hidden="1"/>
          <p:cNvSpPr txBox="1">
            <a:spLocks noChangeArrowheads="1"/>
          </p:cNvSpPr>
          <p:nvPr/>
        </p:nvSpPr>
        <p:spPr bwMode="auto">
          <a:xfrm>
            <a:off x="1270000" y="12700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18437" name="FormelUeberschrift1" hidden="1"/>
          <p:cNvSpPr txBox="1">
            <a:spLocks noChangeArrowheads="1"/>
          </p:cNvSpPr>
          <p:nvPr/>
        </p:nvSpPr>
        <p:spPr bwMode="auto">
          <a:xfrm>
            <a:off x="2057400" y="1905000"/>
            <a:ext cx="2755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Neue Überschrift</a:t>
            </a:r>
          </a:p>
        </p:txBody>
      </p:sp>
      <p:sp>
        <p:nvSpPr>
          <p:cNvPr id="18438" name="FuelleFolieVariablenAssistent" hidden="1"/>
          <p:cNvSpPr txBox="1">
            <a:spLocks noChangeArrowheads="1"/>
          </p:cNvSpPr>
          <p:nvPr/>
        </p:nvSpPr>
        <p:spPr bwMode="auto">
          <a:xfrm>
            <a:off x="2057400" y="1905000"/>
            <a:ext cx="5302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JA</a:t>
            </a:r>
          </a:p>
        </p:txBody>
      </p:sp>
      <p:sp>
        <p:nvSpPr>
          <p:cNvPr id="18439" name="MerkerVariablenLabel" hidden="1"/>
          <p:cNvSpPr txBox="1">
            <a:spLocks noChangeArrowheads="1"/>
          </p:cNvSpPr>
          <p:nvPr/>
        </p:nvSpPr>
        <p:spPr bwMode="auto">
          <a:xfrm>
            <a:off x="2057400" y="1905000"/>
            <a:ext cx="7378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70002400#70003400#70004400#70005400#</a:t>
            </a:r>
          </a:p>
        </p:txBody>
      </p:sp>
      <p:sp>
        <p:nvSpPr>
          <p:cNvPr id="18440" name="MerkerBezugVariablenLabel" hidden="1"/>
          <p:cNvSpPr txBox="1">
            <a:spLocks noChangeArrowheads="1"/>
          </p:cNvSpPr>
          <p:nvPr/>
        </p:nvSpPr>
        <p:spPr bwMode="auto">
          <a:xfrm>
            <a:off x="2057400" y="1905000"/>
            <a:ext cx="19827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40303000#</a:t>
            </a:r>
          </a:p>
        </p:txBody>
      </p:sp>
      <p:sp>
        <p:nvSpPr>
          <p:cNvPr id="18441" name="Text Box 10"/>
          <p:cNvSpPr txBox="1">
            <a:spLocks noChangeArrowheads="1"/>
          </p:cNvSpPr>
          <p:nvPr/>
        </p:nvSpPr>
        <p:spPr bwMode="auto">
          <a:xfrm>
            <a:off x="179388" y="260350"/>
            <a:ext cx="6478587" cy="82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Welches sind die Aufwandstreiber?</a:t>
            </a:r>
            <a:r>
              <a:rPr lang="en-US" altLang="de-DE" sz="2000" b="1">
                <a:solidFill>
                  <a:srgbClr val="000000"/>
                </a:solidFill>
              </a:rPr>
              <a:t> </a:t>
            </a:r>
          </a:p>
          <a:p>
            <a:pPr fontAlgn="b">
              <a:spcBef>
                <a:spcPct val="0"/>
              </a:spcBef>
              <a:buFontTx/>
              <a:buNone/>
            </a:pPr>
            <a:r>
              <a:rPr lang="de-DE" altLang="de-DE" sz="2000"/>
              <a:t>Aufwandsanteile (in %) an der Gesamtleistung</a:t>
            </a:r>
          </a:p>
        </p:txBody>
      </p:sp>
      <p:sp>
        <p:nvSpPr>
          <p:cNvPr id="18442"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18443" name="Picture 12">
            <a:hlinkClick r:id="" action="ppaction://customshow?id=3&amp;return=tru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3" name="Slide15_Diagramm"/>
          <p:cNvGraphicFramePr>
            <a:graphicFrameLocks noGrp="1"/>
          </p:cNvGraphicFramePr>
          <p:nvPr>
            <p:extLst>
              <p:ext uri="{D42A27DB-BD31-4B8C-83A1-F6EECF244321}">
                <p14:modId xmlns:p14="http://schemas.microsoft.com/office/powerpoint/2010/main" val="3001452832"/>
              </p:ext>
            </p:extLst>
          </p:nvPr>
        </p:nvGraphicFramePr>
        <p:xfrm>
          <a:off x="250825" y="1179513"/>
          <a:ext cx="8642350" cy="467995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9458"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19459"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spcBef>
                <a:spcPct val="0"/>
              </a:spcBef>
              <a:buFontTx/>
              <a:buNone/>
            </a:pPr>
            <a:r>
              <a:rPr lang="de-DE" altLang="de-DE" sz="1800">
                <a:latin typeface="Arial" panose="020B0604020202020204" pitchFamily="34" charset="0"/>
              </a:rPr>
              <a:t>8</a:t>
            </a:r>
          </a:p>
        </p:txBody>
      </p:sp>
      <p:sp>
        <p:nvSpPr>
          <p:cNvPr id="19460" name="Text Box 5"/>
          <p:cNvSpPr txBox="1">
            <a:spLocks noChangeArrowheads="1"/>
          </p:cNvSpPr>
          <p:nvPr/>
        </p:nvSpPr>
        <p:spPr bwMode="auto">
          <a:xfrm>
            <a:off x="179388" y="260350"/>
            <a:ext cx="6478587" cy="82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Welches sind die Aufwandstreiber?</a:t>
            </a:r>
            <a:r>
              <a:rPr lang="en-US" altLang="de-DE" sz="2000" b="1">
                <a:solidFill>
                  <a:srgbClr val="000000"/>
                </a:solidFill>
              </a:rPr>
              <a:t> I</a:t>
            </a:r>
          </a:p>
          <a:p>
            <a:pPr fontAlgn="b">
              <a:spcBef>
                <a:spcPct val="0"/>
              </a:spcBef>
              <a:buFontTx/>
              <a:buNone/>
            </a:pPr>
            <a:r>
              <a:rPr lang="de-DE" altLang="de-DE" sz="1900"/>
              <a:t>Entwicklung von Material- und Personalaufwand</a:t>
            </a:r>
          </a:p>
        </p:txBody>
      </p:sp>
      <p:sp>
        <p:nvSpPr>
          <p:cNvPr id="19461"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19462" name="Picture 7">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3" name="Picture 8">
            <a:hlinkClick r:id="" action="ppaction://hlinkshowjump?jump=endshow"/>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9" name="Slide16_Diagramm"/>
          <p:cNvGraphicFramePr>
            <a:graphicFrameLocks noGrp="1"/>
          </p:cNvGraphicFramePr>
          <p:nvPr>
            <p:extLst>
              <p:ext uri="{D42A27DB-BD31-4B8C-83A1-F6EECF244321}">
                <p14:modId xmlns:p14="http://schemas.microsoft.com/office/powerpoint/2010/main" val="218688971"/>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482"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20483"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spcBef>
                <a:spcPct val="0"/>
              </a:spcBef>
              <a:buFontTx/>
              <a:buNone/>
            </a:pPr>
            <a:r>
              <a:rPr lang="de-DE" altLang="de-DE" sz="1800">
                <a:latin typeface="Arial" panose="020B0604020202020204" pitchFamily="34" charset="0"/>
              </a:rPr>
              <a:t>8</a:t>
            </a:r>
          </a:p>
        </p:txBody>
      </p:sp>
      <p:sp>
        <p:nvSpPr>
          <p:cNvPr id="20484" name="Text Box 8"/>
          <p:cNvSpPr txBox="1">
            <a:spLocks noChangeArrowheads="1"/>
          </p:cNvSpPr>
          <p:nvPr/>
        </p:nvSpPr>
        <p:spPr bwMode="auto">
          <a:xfrm>
            <a:off x="179388" y="260350"/>
            <a:ext cx="6837362" cy="82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Welches sind die Aufwandstreiber?</a:t>
            </a:r>
            <a:r>
              <a:rPr lang="en-US" altLang="de-DE" sz="2000" b="1">
                <a:solidFill>
                  <a:srgbClr val="000000"/>
                </a:solidFill>
              </a:rPr>
              <a:t> II</a:t>
            </a:r>
          </a:p>
          <a:p>
            <a:pPr fontAlgn="b">
              <a:spcBef>
                <a:spcPct val="0"/>
              </a:spcBef>
              <a:buFontTx/>
              <a:buNone/>
            </a:pPr>
            <a:r>
              <a:rPr lang="de-DE" altLang="de-DE" sz="1900"/>
              <a:t>Entwicklung der Abschreibungen und des Restaufwands</a:t>
            </a:r>
          </a:p>
        </p:txBody>
      </p:sp>
      <p:sp>
        <p:nvSpPr>
          <p:cNvPr id="20485"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20486" name="Picture 10">
            <a:hlinkClick r:id="" action="ppaction://hlinkshowjump?jump=endshow"/>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87" name="Picture 11">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9" name="Slide17_Diagramm"/>
          <p:cNvGraphicFramePr>
            <a:graphicFrameLocks noGrp="1"/>
          </p:cNvGraphicFramePr>
          <p:nvPr>
            <p:extLst>
              <p:ext uri="{D42A27DB-BD31-4B8C-83A1-F6EECF244321}">
                <p14:modId xmlns:p14="http://schemas.microsoft.com/office/powerpoint/2010/main" val="99101249"/>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21507"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spcBef>
                <a:spcPct val="0"/>
              </a:spcBef>
              <a:buFontTx/>
              <a:buNone/>
            </a:pPr>
            <a:r>
              <a:rPr lang="de-DE" altLang="de-DE" sz="1800">
                <a:latin typeface="Arial" panose="020B0604020202020204" pitchFamily="34" charset="0"/>
              </a:rPr>
              <a:t>8</a:t>
            </a:r>
          </a:p>
        </p:txBody>
      </p:sp>
      <p:sp>
        <p:nvSpPr>
          <p:cNvPr id="21508" name="Text Box 4"/>
          <p:cNvSpPr txBox="1">
            <a:spLocks noChangeArrowheads="1"/>
          </p:cNvSpPr>
          <p:nvPr/>
        </p:nvSpPr>
        <p:spPr bwMode="auto">
          <a:xfrm>
            <a:off x="179388" y="260350"/>
            <a:ext cx="656272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Was erwirtschaften die Mitarbeiter?</a:t>
            </a:r>
            <a:endParaRPr lang="en-US" altLang="de-DE" sz="2000" b="1">
              <a:solidFill>
                <a:srgbClr val="000000"/>
              </a:solidFill>
            </a:endParaRPr>
          </a:p>
          <a:p>
            <a:pPr fontAlgn="b">
              <a:spcBef>
                <a:spcPct val="0"/>
              </a:spcBef>
              <a:buFontTx/>
              <a:buNone/>
            </a:pPr>
            <a:r>
              <a:rPr lang="de-DE" altLang="de-DE" sz="2000"/>
              <a:t>Umsatz und Ergebnis pro Beschäftigten</a:t>
            </a:r>
          </a:p>
        </p:txBody>
      </p:sp>
      <p:sp>
        <p:nvSpPr>
          <p:cNvPr id="21509"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21510" name="Picture 9">
            <a:hlinkClick r:id="" action="ppaction://customshow?id=4&amp;return=tru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Slide18_Diagramm"/>
          <p:cNvGraphicFramePr>
            <a:graphicFrameLocks noGrp="1"/>
          </p:cNvGraphicFramePr>
          <p:nvPr>
            <p:extLst>
              <p:ext uri="{D42A27DB-BD31-4B8C-83A1-F6EECF244321}">
                <p14:modId xmlns:p14="http://schemas.microsoft.com/office/powerpoint/2010/main" val="3667833934"/>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22531" name="Text Box 4"/>
          <p:cNvSpPr txBox="1">
            <a:spLocks noChangeArrowheads="1"/>
          </p:cNvSpPr>
          <p:nvPr/>
        </p:nvSpPr>
        <p:spPr bwMode="auto">
          <a:xfrm>
            <a:off x="179388" y="260350"/>
            <a:ext cx="6672262"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Was erwirtschaften die Mitarbeiter? I</a:t>
            </a:r>
            <a:endParaRPr lang="en-US" altLang="de-DE" sz="2000" b="1">
              <a:solidFill>
                <a:srgbClr val="000000"/>
              </a:solidFill>
            </a:endParaRPr>
          </a:p>
          <a:p>
            <a:pPr fontAlgn="b">
              <a:spcBef>
                <a:spcPct val="0"/>
              </a:spcBef>
              <a:buFontTx/>
              <a:buNone/>
            </a:pPr>
            <a:r>
              <a:rPr lang="de-DE" altLang="de-DE" sz="2000"/>
              <a:t>Entwicklung von Gesamtleistung und Beschäftigten</a:t>
            </a:r>
          </a:p>
        </p:txBody>
      </p:sp>
      <p:sp>
        <p:nvSpPr>
          <p:cNvPr id="22532"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22533" name="Picture 6">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534" name="Picture 7">
            <a:hlinkClick r:id="" action="ppaction://hlinkshowjump?jump=endshow"/>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Slide19_Diagramm"/>
          <p:cNvGraphicFramePr>
            <a:graphicFrameLocks noGrp="1"/>
          </p:cNvGraphicFramePr>
          <p:nvPr>
            <p:extLst>
              <p:ext uri="{D42A27DB-BD31-4B8C-83A1-F6EECF244321}">
                <p14:modId xmlns:p14="http://schemas.microsoft.com/office/powerpoint/2010/main" val="817321056"/>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5123"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spcBef>
                <a:spcPct val="0"/>
              </a:spcBef>
              <a:buFontTx/>
              <a:buNone/>
            </a:pPr>
            <a:r>
              <a:rPr lang="de-DE" altLang="de-DE" sz="1800">
                <a:latin typeface="Arial" panose="020B0604020202020204" pitchFamily="34" charset="0"/>
              </a:rPr>
              <a:t>1</a:t>
            </a:r>
          </a:p>
        </p:txBody>
      </p:sp>
      <p:sp>
        <p:nvSpPr>
          <p:cNvPr id="5124" name="Text Box 6"/>
          <p:cNvSpPr txBox="1">
            <a:spLocks noChangeArrowheads="1"/>
          </p:cNvSpPr>
          <p:nvPr/>
        </p:nvSpPr>
        <p:spPr bwMode="auto">
          <a:xfrm>
            <a:off x="179388" y="260350"/>
            <a:ext cx="68961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en-US" altLang="de-DE" sz="2000" b="1">
                <a:solidFill>
                  <a:srgbClr val="000000"/>
                </a:solidFill>
              </a:rPr>
              <a:t>Wie haben sich Umsatz und Erfolg entwickelt?</a:t>
            </a:r>
          </a:p>
          <a:p>
            <a:pPr fontAlgn="b">
              <a:spcBef>
                <a:spcPct val="0"/>
              </a:spcBef>
              <a:buFontTx/>
              <a:buNone/>
            </a:pPr>
            <a:r>
              <a:rPr lang="en-US" altLang="de-DE" sz="2000">
                <a:solidFill>
                  <a:srgbClr val="000000"/>
                </a:solidFill>
              </a:rPr>
              <a:t>Umsatz und Erfolg vor Zins und Steuern (EBIT</a:t>
            </a:r>
            <a:r>
              <a:rPr lang="en-US" altLang="de-DE" sz="2000" baseline="30000">
                <a:solidFill>
                  <a:srgbClr val="000000"/>
                </a:solidFill>
              </a:rPr>
              <a:t>*</a:t>
            </a:r>
            <a:r>
              <a:rPr lang="en-US" altLang="de-DE" sz="2000">
                <a:solidFill>
                  <a:srgbClr val="000000"/>
                </a:solidFill>
              </a:rPr>
              <a:t>)</a:t>
            </a:r>
            <a:endParaRPr lang="de-DE" altLang="de-DE" sz="2000"/>
          </a:p>
        </p:txBody>
      </p:sp>
      <p:sp>
        <p:nvSpPr>
          <p:cNvPr id="5125" name="Text Box 7"/>
          <p:cNvSpPr txBox="1">
            <a:spLocks noChangeArrowheads="1"/>
          </p:cNvSpPr>
          <p:nvPr/>
        </p:nvSpPr>
        <p:spPr bwMode="auto">
          <a:xfrm>
            <a:off x="142875" y="5994400"/>
            <a:ext cx="7129463"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50000"/>
              </a:spcBef>
              <a:buFontTx/>
              <a:buNone/>
            </a:pPr>
            <a:r>
              <a:rPr lang="de-DE" altLang="de-DE" sz="1000"/>
              <a:t>*EBIT: Erfolg vor Zins und Steuern (Earnings Before Interest and Taxes)</a:t>
            </a:r>
          </a:p>
        </p:txBody>
      </p:sp>
      <p:sp>
        <p:nvSpPr>
          <p:cNvPr id="5126"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graphicFrame>
        <p:nvGraphicFramePr>
          <p:cNvPr id="8" name="Slide2_Diagramm"/>
          <p:cNvGraphicFramePr>
            <a:graphicFrameLocks noGrp="1"/>
          </p:cNvGraphicFramePr>
          <p:nvPr>
            <p:extLst>
              <p:ext uri="{D42A27DB-BD31-4B8C-83A1-F6EECF244321}">
                <p14:modId xmlns:p14="http://schemas.microsoft.com/office/powerpoint/2010/main" val="1326957383"/>
              </p:ext>
            </p:extLst>
          </p:nvPr>
        </p:nvGraphicFramePr>
        <p:xfrm>
          <a:off x="250825" y="1179513"/>
          <a:ext cx="8642350" cy="46799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3554"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23555" name="Text Box 7"/>
          <p:cNvSpPr txBox="1">
            <a:spLocks noChangeArrowheads="1"/>
          </p:cNvSpPr>
          <p:nvPr/>
        </p:nvSpPr>
        <p:spPr bwMode="auto">
          <a:xfrm>
            <a:off x="179388" y="260350"/>
            <a:ext cx="656272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Was erwirtschaften die Mitarbeiter? II</a:t>
            </a:r>
            <a:endParaRPr lang="en-US" altLang="de-DE" sz="2000" b="1">
              <a:solidFill>
                <a:srgbClr val="000000"/>
              </a:solidFill>
            </a:endParaRPr>
          </a:p>
          <a:p>
            <a:pPr fontAlgn="b">
              <a:spcBef>
                <a:spcPct val="0"/>
              </a:spcBef>
              <a:buFontTx/>
              <a:buNone/>
            </a:pPr>
            <a:r>
              <a:rPr lang="de-DE" altLang="de-DE" sz="2000"/>
              <a:t>Entwicklung von Ergebnis und Beschäftigten</a:t>
            </a:r>
          </a:p>
        </p:txBody>
      </p:sp>
      <p:sp>
        <p:nvSpPr>
          <p:cNvPr id="23556"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23557" name="Picture 9">
            <a:hlinkClick r:id="" action="ppaction://hlinkshowjump?jump=endshow"/>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558" name="Picture 10">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Slide20_Diagramm"/>
          <p:cNvGraphicFramePr>
            <a:graphicFrameLocks noGrp="1"/>
          </p:cNvGraphicFramePr>
          <p:nvPr>
            <p:extLst>
              <p:ext uri="{D42A27DB-BD31-4B8C-83A1-F6EECF244321}">
                <p14:modId xmlns:p14="http://schemas.microsoft.com/office/powerpoint/2010/main" val="493296168"/>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24579"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spcBef>
                <a:spcPct val="0"/>
              </a:spcBef>
              <a:buFontTx/>
              <a:buNone/>
            </a:pPr>
            <a:r>
              <a:rPr lang="de-DE" altLang="de-DE" sz="1800">
                <a:latin typeface="Arial" panose="020B0604020202020204" pitchFamily="34" charset="0"/>
              </a:rPr>
              <a:t>9</a:t>
            </a:r>
          </a:p>
        </p:txBody>
      </p:sp>
      <p:sp>
        <p:nvSpPr>
          <p:cNvPr id="24580" name="Text Box 4"/>
          <p:cNvSpPr txBox="1">
            <a:spLocks noChangeArrowheads="1"/>
          </p:cNvSpPr>
          <p:nvPr/>
        </p:nvSpPr>
        <p:spPr bwMode="auto">
          <a:xfrm>
            <a:off x="179388" y="260350"/>
            <a:ext cx="6946900" cy="842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Wie ist das Finanzierungsrisiko? I</a:t>
            </a:r>
            <a:endParaRPr lang="en-US" altLang="de-DE" sz="2000" b="1">
              <a:solidFill>
                <a:srgbClr val="000000"/>
              </a:solidFill>
            </a:endParaRPr>
          </a:p>
          <a:p>
            <a:pPr fontAlgn="b">
              <a:spcBef>
                <a:spcPct val="0"/>
              </a:spcBef>
              <a:buFontTx/>
              <a:buNone/>
            </a:pPr>
            <a:r>
              <a:rPr lang="de-DE" altLang="de-DE" sz="2000"/>
              <a:t>Eigenkapitalanteil und Anlagendeckung (in %)</a:t>
            </a:r>
          </a:p>
        </p:txBody>
      </p:sp>
      <p:sp>
        <p:nvSpPr>
          <p:cNvPr id="24581"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24582" name="Picture 9">
            <a:hlinkClick r:id="" action="ppaction://customshow?id=5&amp;return=tru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Slide21_Diagramm"/>
          <p:cNvGraphicFramePr>
            <a:graphicFrameLocks noGrp="1"/>
          </p:cNvGraphicFramePr>
          <p:nvPr>
            <p:extLst>
              <p:ext uri="{D42A27DB-BD31-4B8C-83A1-F6EECF244321}">
                <p14:modId xmlns:p14="http://schemas.microsoft.com/office/powerpoint/2010/main" val="2084795495"/>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5602"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25603" name="Text Box 4"/>
          <p:cNvSpPr txBox="1">
            <a:spLocks noChangeArrowheads="1"/>
          </p:cNvSpPr>
          <p:nvPr/>
        </p:nvSpPr>
        <p:spPr bwMode="auto">
          <a:xfrm>
            <a:off x="179388" y="260350"/>
            <a:ext cx="7046912" cy="928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Wie hat sich die Eigenkapitalquote entwickelt?</a:t>
            </a:r>
            <a:endParaRPr lang="en-US" altLang="de-DE" sz="2000" b="1">
              <a:solidFill>
                <a:srgbClr val="000000"/>
              </a:solidFill>
            </a:endParaRPr>
          </a:p>
          <a:p>
            <a:pPr fontAlgn="b">
              <a:spcBef>
                <a:spcPct val="0"/>
              </a:spcBef>
              <a:buFontTx/>
              <a:buNone/>
            </a:pPr>
            <a:r>
              <a:rPr lang="de-DE" altLang="de-DE" sz="1900"/>
              <a:t>Die Eigenkapitalquote als Verhältnis von </a:t>
            </a:r>
          </a:p>
          <a:p>
            <a:pPr fontAlgn="b">
              <a:spcBef>
                <a:spcPct val="0"/>
              </a:spcBef>
              <a:buFontTx/>
              <a:buNone/>
            </a:pPr>
            <a:r>
              <a:rPr lang="de-DE" altLang="de-DE" sz="1900"/>
              <a:t>Eigenkapital zu Gesamtkapital</a:t>
            </a:r>
          </a:p>
        </p:txBody>
      </p:sp>
      <p:sp>
        <p:nvSpPr>
          <p:cNvPr id="25604"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25605" name="Picture 6">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606" name="Picture 7">
            <a:hlinkClick r:id="" action="ppaction://hlinkshowjump?jump=endshow"/>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Slide22_Diagramm"/>
          <p:cNvGraphicFramePr>
            <a:graphicFrameLocks noGrp="1"/>
          </p:cNvGraphicFramePr>
          <p:nvPr>
            <p:extLst>
              <p:ext uri="{D42A27DB-BD31-4B8C-83A1-F6EECF244321}">
                <p14:modId xmlns:p14="http://schemas.microsoft.com/office/powerpoint/2010/main" val="1126243903"/>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6626"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26627" name="Text Box 7"/>
          <p:cNvSpPr txBox="1">
            <a:spLocks noChangeArrowheads="1"/>
          </p:cNvSpPr>
          <p:nvPr/>
        </p:nvSpPr>
        <p:spPr bwMode="auto">
          <a:xfrm>
            <a:off x="179388" y="260350"/>
            <a:ext cx="7272337" cy="928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Wie hat sich die Anlagendeckung entwickelt?</a:t>
            </a:r>
            <a:endParaRPr lang="en-US" altLang="de-DE" sz="2000" b="1">
              <a:solidFill>
                <a:srgbClr val="000000"/>
              </a:solidFill>
            </a:endParaRPr>
          </a:p>
          <a:p>
            <a:pPr fontAlgn="b">
              <a:spcBef>
                <a:spcPct val="0"/>
              </a:spcBef>
              <a:buFontTx/>
              <a:buNone/>
            </a:pPr>
            <a:r>
              <a:rPr lang="de-DE" altLang="de-DE" sz="1900"/>
              <a:t>Die Anlagendeckung als Verhältnis von </a:t>
            </a:r>
          </a:p>
          <a:p>
            <a:pPr fontAlgn="b">
              <a:spcBef>
                <a:spcPct val="0"/>
              </a:spcBef>
              <a:buFontTx/>
              <a:buNone/>
            </a:pPr>
            <a:r>
              <a:rPr lang="de-DE" altLang="de-DE" sz="1900"/>
              <a:t>langfristigem Kapital zu Anlagevermögen</a:t>
            </a:r>
          </a:p>
        </p:txBody>
      </p:sp>
      <p:sp>
        <p:nvSpPr>
          <p:cNvPr id="26628"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26629" name="Picture 9">
            <a:hlinkClick r:id="" action="ppaction://hlinkshowjump?jump=endshow"/>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630" name="Picture 10">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Slide23_Diagramm"/>
          <p:cNvGraphicFramePr>
            <a:graphicFrameLocks noGrp="1"/>
          </p:cNvGraphicFramePr>
          <p:nvPr>
            <p:extLst>
              <p:ext uri="{D42A27DB-BD31-4B8C-83A1-F6EECF244321}">
                <p14:modId xmlns:p14="http://schemas.microsoft.com/office/powerpoint/2010/main" val="153273082"/>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27651"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spcBef>
                <a:spcPct val="0"/>
              </a:spcBef>
              <a:buFontTx/>
              <a:buNone/>
            </a:pPr>
            <a:r>
              <a:rPr lang="de-DE" altLang="de-DE" sz="1800">
                <a:latin typeface="Arial" panose="020B0604020202020204" pitchFamily="34" charset="0"/>
              </a:rPr>
              <a:t>10</a:t>
            </a:r>
          </a:p>
        </p:txBody>
      </p:sp>
      <p:sp>
        <p:nvSpPr>
          <p:cNvPr id="27652" name="Text Box 4"/>
          <p:cNvSpPr txBox="1">
            <a:spLocks noChangeArrowheads="1"/>
          </p:cNvSpPr>
          <p:nvPr/>
        </p:nvSpPr>
        <p:spPr bwMode="auto">
          <a:xfrm>
            <a:off x="179388" y="260350"/>
            <a:ext cx="6107112" cy="82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Wie ist das Finanzierungsrisiko? II</a:t>
            </a:r>
            <a:endParaRPr lang="en-US" altLang="de-DE" sz="2000" b="1">
              <a:solidFill>
                <a:srgbClr val="000000"/>
              </a:solidFill>
            </a:endParaRPr>
          </a:p>
          <a:p>
            <a:pPr fontAlgn="b">
              <a:spcBef>
                <a:spcPct val="0"/>
              </a:spcBef>
              <a:buFontTx/>
              <a:buNone/>
            </a:pPr>
            <a:r>
              <a:rPr lang="de-DE" altLang="de-DE" sz="2000"/>
              <a:t>Quellen der Fremdfinanzierung (in %)</a:t>
            </a:r>
          </a:p>
        </p:txBody>
      </p:sp>
      <p:sp>
        <p:nvSpPr>
          <p:cNvPr id="27653"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27654" name="Picture 9">
            <a:hlinkClick r:id="" action="ppaction://customshow?id=6&amp;return=tru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Slide24_Diagramm"/>
          <p:cNvGraphicFramePr>
            <a:graphicFrameLocks noGrp="1"/>
          </p:cNvGraphicFramePr>
          <p:nvPr>
            <p:extLst>
              <p:ext uri="{D42A27DB-BD31-4B8C-83A1-F6EECF244321}">
                <p14:modId xmlns:p14="http://schemas.microsoft.com/office/powerpoint/2010/main" val="1174325300"/>
              </p:ext>
            </p:extLst>
          </p:nvPr>
        </p:nvGraphicFramePr>
        <p:xfrm>
          <a:off x="250825" y="1179513"/>
          <a:ext cx="8642350" cy="467995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8674"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28675"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spcBef>
                <a:spcPct val="0"/>
              </a:spcBef>
              <a:buFontTx/>
              <a:buNone/>
            </a:pPr>
            <a:r>
              <a:rPr lang="de-DE" altLang="de-DE" sz="1800">
                <a:latin typeface="Arial" panose="020B0604020202020204" pitchFamily="34" charset="0"/>
              </a:rPr>
              <a:t>8</a:t>
            </a:r>
          </a:p>
        </p:txBody>
      </p:sp>
      <p:sp>
        <p:nvSpPr>
          <p:cNvPr id="28676" name="Text Box 5"/>
          <p:cNvSpPr txBox="1">
            <a:spLocks noChangeArrowheads="1"/>
          </p:cNvSpPr>
          <p:nvPr/>
        </p:nvSpPr>
        <p:spPr bwMode="auto">
          <a:xfrm>
            <a:off x="179388" y="260350"/>
            <a:ext cx="6827837" cy="928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Quellen der Fremdfinanzierung  I</a:t>
            </a:r>
            <a:endParaRPr lang="en-US" altLang="de-DE" sz="2000" b="1">
              <a:solidFill>
                <a:srgbClr val="000000"/>
              </a:solidFill>
            </a:endParaRPr>
          </a:p>
          <a:p>
            <a:pPr fontAlgn="b">
              <a:spcBef>
                <a:spcPct val="0"/>
              </a:spcBef>
              <a:buFontTx/>
              <a:buNone/>
            </a:pPr>
            <a:r>
              <a:rPr lang="de-DE" altLang="de-DE" sz="1900"/>
              <a:t>Die Entwicklung der Bank- und </a:t>
            </a:r>
            <a:br>
              <a:rPr lang="de-DE" altLang="de-DE" sz="1900"/>
            </a:br>
            <a:r>
              <a:rPr lang="de-DE" altLang="de-DE" sz="1900"/>
              <a:t>Lieferantenverbindlichkeiten</a:t>
            </a:r>
          </a:p>
        </p:txBody>
      </p:sp>
      <p:sp>
        <p:nvSpPr>
          <p:cNvPr id="28677"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28678" name="Picture 7">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679" name="Picture 8">
            <a:hlinkClick r:id="" action="ppaction://hlinkshowjump?jump=endshow"/>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9" name="Slide25_Diagramm"/>
          <p:cNvGraphicFramePr>
            <a:graphicFrameLocks noGrp="1"/>
          </p:cNvGraphicFramePr>
          <p:nvPr>
            <p:extLst>
              <p:ext uri="{D42A27DB-BD31-4B8C-83A1-F6EECF244321}">
                <p14:modId xmlns:p14="http://schemas.microsoft.com/office/powerpoint/2010/main" val="3150844518"/>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698"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29699" name="Text Box 4"/>
          <p:cNvSpPr txBox="1">
            <a:spLocks noChangeArrowheads="1"/>
          </p:cNvSpPr>
          <p:nvPr/>
        </p:nvSpPr>
        <p:spPr bwMode="auto">
          <a:xfrm>
            <a:off x="179388" y="260350"/>
            <a:ext cx="6827837" cy="928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Quellen der Fremdfinanzierung  II</a:t>
            </a:r>
            <a:endParaRPr lang="en-US" altLang="de-DE" sz="2000" b="1">
              <a:solidFill>
                <a:srgbClr val="000000"/>
              </a:solidFill>
            </a:endParaRPr>
          </a:p>
          <a:p>
            <a:pPr fontAlgn="b">
              <a:spcBef>
                <a:spcPct val="0"/>
              </a:spcBef>
              <a:buFontTx/>
              <a:buNone/>
            </a:pPr>
            <a:r>
              <a:rPr lang="de-DE" altLang="de-DE" sz="1900"/>
              <a:t>Die Entwicklung der Verbundverbindlichkeiten, </a:t>
            </a:r>
            <a:br>
              <a:rPr lang="de-DE" altLang="de-DE" sz="1900"/>
            </a:br>
            <a:r>
              <a:rPr lang="de-DE" altLang="de-DE" sz="1900"/>
              <a:t>der Rückstellungen und der anderen Verbindlichkeiten</a:t>
            </a:r>
          </a:p>
        </p:txBody>
      </p:sp>
      <p:sp>
        <p:nvSpPr>
          <p:cNvPr id="29700"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29701" name="Picture 6">
            <a:hlinkClick r:id="" action="ppaction://hlinkshowjump?jump=endshow"/>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702" name="Picture 7">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Slide26_Diagramm"/>
          <p:cNvGraphicFramePr>
            <a:graphicFrameLocks noGrp="1"/>
          </p:cNvGraphicFramePr>
          <p:nvPr>
            <p:extLst>
              <p:ext uri="{D42A27DB-BD31-4B8C-83A1-F6EECF244321}">
                <p14:modId xmlns:p14="http://schemas.microsoft.com/office/powerpoint/2010/main" val="2380381422"/>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30723"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spcBef>
                <a:spcPct val="0"/>
              </a:spcBef>
              <a:buFontTx/>
              <a:buNone/>
            </a:pPr>
            <a:r>
              <a:rPr lang="de-DE" altLang="de-DE" sz="1800">
                <a:latin typeface="Arial" panose="020B0604020202020204" pitchFamily="34" charset="0"/>
              </a:rPr>
              <a:t>11</a:t>
            </a:r>
          </a:p>
        </p:txBody>
      </p:sp>
      <p:sp>
        <p:nvSpPr>
          <p:cNvPr id="30724" name="Text Box 4"/>
          <p:cNvSpPr txBox="1">
            <a:spLocks noChangeArrowheads="1"/>
          </p:cNvSpPr>
          <p:nvPr/>
        </p:nvSpPr>
        <p:spPr bwMode="auto">
          <a:xfrm>
            <a:off x="179388" y="260350"/>
            <a:ext cx="6361112" cy="82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Wie ist das Finanzierungsrisiko? III</a:t>
            </a:r>
            <a:r>
              <a:rPr lang="en-US" altLang="de-DE" sz="2000" b="1">
                <a:solidFill>
                  <a:srgbClr val="000000"/>
                </a:solidFill>
              </a:rPr>
              <a:t> </a:t>
            </a:r>
          </a:p>
          <a:p>
            <a:pPr fontAlgn="b">
              <a:spcBef>
                <a:spcPct val="0"/>
              </a:spcBef>
              <a:buFontTx/>
              <a:buNone/>
            </a:pPr>
            <a:r>
              <a:rPr lang="de-DE" altLang="de-DE" sz="2000"/>
              <a:t>Fristigkeiten der Fremdfinanzierung (in %)</a:t>
            </a:r>
            <a:r>
              <a:rPr lang="de-DE" altLang="de-DE" sz="2000" baseline="30000"/>
              <a:t>* </a:t>
            </a:r>
          </a:p>
        </p:txBody>
      </p:sp>
      <p:sp>
        <p:nvSpPr>
          <p:cNvPr id="30725" name="Text Box 5"/>
          <p:cNvSpPr txBox="1">
            <a:spLocks noChangeArrowheads="1"/>
          </p:cNvSpPr>
          <p:nvPr/>
        </p:nvSpPr>
        <p:spPr bwMode="auto">
          <a:xfrm>
            <a:off x="142875" y="5900738"/>
            <a:ext cx="8397875"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50000"/>
              </a:spcBef>
              <a:buFontTx/>
              <a:buNone/>
            </a:pPr>
            <a:r>
              <a:rPr lang="de-DE" altLang="de-DE" sz="1000"/>
              <a:t>*die Fristigkeiten der Verbindlichkeiten gegenüber verbundenen Unternehmen, Beteiligungsunternehmen bzw. gegenüber </a:t>
            </a:r>
            <a:br>
              <a:rPr lang="de-DE" altLang="de-DE" sz="1000"/>
            </a:br>
            <a:r>
              <a:rPr lang="de-DE" altLang="de-DE" sz="1000"/>
              <a:t>  Gesellschaftern sind nicht enthalten</a:t>
            </a:r>
          </a:p>
        </p:txBody>
      </p:sp>
      <p:sp>
        <p:nvSpPr>
          <p:cNvPr id="30726"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30727" name="Picture 10">
            <a:hlinkClick r:id="" action="ppaction://customshow?id=7&amp;return=tru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9" name="Slide27_Diagramm"/>
          <p:cNvGraphicFramePr>
            <a:graphicFrameLocks noGrp="1"/>
          </p:cNvGraphicFramePr>
          <p:nvPr>
            <p:extLst>
              <p:ext uri="{D42A27DB-BD31-4B8C-83A1-F6EECF244321}">
                <p14:modId xmlns:p14="http://schemas.microsoft.com/office/powerpoint/2010/main" val="1612815500"/>
              </p:ext>
            </p:extLst>
          </p:nvPr>
        </p:nvGraphicFramePr>
        <p:xfrm>
          <a:off x="250825" y="1179513"/>
          <a:ext cx="8642350" cy="467995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1746"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31747" name="Text Box 4"/>
          <p:cNvSpPr txBox="1">
            <a:spLocks noChangeArrowheads="1"/>
          </p:cNvSpPr>
          <p:nvPr/>
        </p:nvSpPr>
        <p:spPr bwMode="auto">
          <a:xfrm>
            <a:off x="179388" y="260350"/>
            <a:ext cx="6361112" cy="928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Fristigkeiten der Fremdfinanzierung</a:t>
            </a:r>
            <a:r>
              <a:rPr lang="en-US" altLang="de-DE" sz="2000" b="1">
                <a:solidFill>
                  <a:srgbClr val="000000"/>
                </a:solidFill>
              </a:rPr>
              <a:t> </a:t>
            </a:r>
          </a:p>
          <a:p>
            <a:pPr fontAlgn="b">
              <a:spcBef>
                <a:spcPct val="0"/>
              </a:spcBef>
              <a:buFontTx/>
              <a:buNone/>
            </a:pPr>
            <a:r>
              <a:rPr lang="de-DE" altLang="de-DE" sz="1900"/>
              <a:t>Entwicklung des kurz-, mittel- und langfristigen </a:t>
            </a:r>
            <a:br>
              <a:rPr lang="de-DE" altLang="de-DE" sz="1900"/>
            </a:br>
            <a:r>
              <a:rPr lang="de-DE" altLang="de-DE" sz="1900"/>
              <a:t>Fremdkapitals</a:t>
            </a:r>
            <a:r>
              <a:rPr lang="de-DE" altLang="de-DE" sz="1900" baseline="30000"/>
              <a:t>* </a:t>
            </a:r>
          </a:p>
        </p:txBody>
      </p:sp>
      <p:sp>
        <p:nvSpPr>
          <p:cNvPr id="31748"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31749" name="Picture 6">
            <a:hlinkClick r:id="" action="ppaction://hlinkshowjump?jump=endshow"/>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750" name="Text Box 7"/>
          <p:cNvSpPr txBox="1">
            <a:spLocks noChangeArrowheads="1"/>
          </p:cNvSpPr>
          <p:nvPr/>
        </p:nvSpPr>
        <p:spPr bwMode="auto">
          <a:xfrm>
            <a:off x="142875" y="5900738"/>
            <a:ext cx="8397875"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50000"/>
              </a:spcBef>
              <a:buFontTx/>
              <a:buNone/>
            </a:pPr>
            <a:r>
              <a:rPr lang="de-DE" altLang="de-DE" sz="1000"/>
              <a:t>*die Fristigkeiten der Verbindlichkeiten gegenüber verbundenen Unternehmen, Beteiligungsunternehmen bzw. gegenüber </a:t>
            </a:r>
            <a:br>
              <a:rPr lang="de-DE" altLang="de-DE" sz="1000"/>
            </a:br>
            <a:r>
              <a:rPr lang="de-DE" altLang="de-DE" sz="1000"/>
              <a:t>  Gesellschaftern sind nicht enthalten</a:t>
            </a:r>
          </a:p>
        </p:txBody>
      </p:sp>
      <p:graphicFrame>
        <p:nvGraphicFramePr>
          <p:cNvPr id="8" name="Slide28_Diagramm"/>
          <p:cNvGraphicFramePr>
            <a:graphicFrameLocks noGrp="1"/>
          </p:cNvGraphicFramePr>
          <p:nvPr>
            <p:extLst>
              <p:ext uri="{D42A27DB-BD31-4B8C-83A1-F6EECF244321}">
                <p14:modId xmlns:p14="http://schemas.microsoft.com/office/powerpoint/2010/main" val="4282755706"/>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32771"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spcBef>
                <a:spcPct val="0"/>
              </a:spcBef>
              <a:buFontTx/>
              <a:buNone/>
            </a:pPr>
            <a:r>
              <a:rPr lang="de-DE" altLang="de-DE" sz="1800">
                <a:latin typeface="Arial" panose="020B0604020202020204" pitchFamily="34" charset="0"/>
              </a:rPr>
              <a:t>12</a:t>
            </a:r>
          </a:p>
        </p:txBody>
      </p:sp>
      <p:sp>
        <p:nvSpPr>
          <p:cNvPr id="32772" name="Text Box 4"/>
          <p:cNvSpPr txBox="1">
            <a:spLocks noChangeArrowheads="1"/>
          </p:cNvSpPr>
          <p:nvPr/>
        </p:nvSpPr>
        <p:spPr bwMode="auto">
          <a:xfrm>
            <a:off x="179388" y="260350"/>
            <a:ext cx="7070725" cy="82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Zahlungsverhalten: Chancen/Risiken</a:t>
            </a:r>
            <a:endParaRPr lang="en-US" altLang="de-DE" sz="2000" b="1">
              <a:solidFill>
                <a:srgbClr val="000000"/>
              </a:solidFill>
            </a:endParaRPr>
          </a:p>
          <a:p>
            <a:pPr fontAlgn="b">
              <a:spcBef>
                <a:spcPct val="0"/>
              </a:spcBef>
              <a:buFontTx/>
              <a:buNone/>
            </a:pPr>
            <a:r>
              <a:rPr lang="de-DE" altLang="de-DE" sz="2000"/>
              <a:t>Zahlungsziele Kunden und Lieferanten (in Tagen)</a:t>
            </a:r>
          </a:p>
        </p:txBody>
      </p:sp>
      <p:sp>
        <p:nvSpPr>
          <p:cNvPr id="32773"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32774" name="Picture 9">
            <a:hlinkClick r:id="" action="ppaction://customshow?id=8&amp;return=tru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Slide29_Diagramm"/>
          <p:cNvGraphicFramePr>
            <a:graphicFrameLocks noGrp="1"/>
          </p:cNvGraphicFramePr>
          <p:nvPr>
            <p:extLst>
              <p:ext uri="{D42A27DB-BD31-4B8C-83A1-F6EECF244321}">
                <p14:modId xmlns:p14="http://schemas.microsoft.com/office/powerpoint/2010/main" val="596818615"/>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6147"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spcBef>
                <a:spcPct val="0"/>
              </a:spcBef>
              <a:buFontTx/>
              <a:buNone/>
            </a:pPr>
            <a:r>
              <a:rPr lang="de-DE" altLang="de-DE" sz="1800">
                <a:latin typeface="Arial" panose="020B0604020202020204" pitchFamily="34" charset="0"/>
              </a:rPr>
              <a:t>2</a:t>
            </a:r>
          </a:p>
        </p:txBody>
      </p:sp>
      <p:sp>
        <p:nvSpPr>
          <p:cNvPr id="6148" name="Text Box 4"/>
          <p:cNvSpPr txBox="1">
            <a:spLocks noChangeArrowheads="1"/>
          </p:cNvSpPr>
          <p:nvPr/>
        </p:nvSpPr>
        <p:spPr bwMode="auto">
          <a:xfrm>
            <a:off x="179388" y="260350"/>
            <a:ext cx="657542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Wie hat sich die Rendite entwickelt?</a:t>
            </a:r>
            <a:r>
              <a:rPr lang="de-DE" altLang="de-DE" sz="2000"/>
              <a:t> </a:t>
            </a:r>
            <a:r>
              <a:rPr lang="en-US" altLang="de-DE" sz="2000" b="1">
                <a:solidFill>
                  <a:srgbClr val="000000"/>
                </a:solidFill>
              </a:rPr>
              <a:t> </a:t>
            </a:r>
          </a:p>
          <a:p>
            <a:pPr fontAlgn="b">
              <a:spcBef>
                <a:spcPct val="0"/>
              </a:spcBef>
              <a:buFontTx/>
              <a:buNone/>
            </a:pPr>
            <a:r>
              <a:rPr lang="de-DE" altLang="de-DE" sz="2000"/>
              <a:t>Umsatz- und Gesamtkapitalrendite (in %)</a:t>
            </a:r>
          </a:p>
        </p:txBody>
      </p:sp>
      <p:sp>
        <p:nvSpPr>
          <p:cNvPr id="6149" name="WiproInfo">
            <a:hlinkClick r:id="rId2" action="ppaction://hlinkfile"/>
          </p:cNvPr>
          <p:cNvSpPr>
            <a:spLocks noChangeArrowheads="1"/>
          </p:cNvSpPr>
          <p:nvPr/>
        </p:nvSpPr>
        <p:spPr bwMode="auto">
          <a:xfrm>
            <a:off x="8331200" y="6323013"/>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6150" name="Picture 9">
            <a:hlinkClick r:id="" action="ppaction://customshow?id=0&amp;return=tru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52" name="RegelShape"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Regel</a:t>
            </a:r>
          </a:p>
        </p:txBody>
      </p:sp>
      <p:graphicFrame>
        <p:nvGraphicFramePr>
          <p:cNvPr id="9" name="Slide3_Diagramm"/>
          <p:cNvGraphicFramePr>
            <a:graphicFrameLocks noGrp="1"/>
          </p:cNvGraphicFramePr>
          <p:nvPr>
            <p:extLst>
              <p:ext uri="{D42A27DB-BD31-4B8C-83A1-F6EECF244321}">
                <p14:modId xmlns:p14="http://schemas.microsoft.com/office/powerpoint/2010/main" val="731013614"/>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3794"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33795" name="Text Box 4"/>
          <p:cNvSpPr txBox="1">
            <a:spLocks noChangeArrowheads="1"/>
          </p:cNvSpPr>
          <p:nvPr/>
        </p:nvSpPr>
        <p:spPr bwMode="auto">
          <a:xfrm>
            <a:off x="179388" y="260350"/>
            <a:ext cx="7070725" cy="928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Kundenziel</a:t>
            </a:r>
            <a:endParaRPr lang="en-US" altLang="de-DE" sz="2000" b="1">
              <a:solidFill>
                <a:srgbClr val="000000"/>
              </a:solidFill>
            </a:endParaRPr>
          </a:p>
          <a:p>
            <a:pPr fontAlgn="b">
              <a:spcBef>
                <a:spcPct val="0"/>
              </a:spcBef>
              <a:buFontTx/>
              <a:buNone/>
            </a:pPr>
            <a:r>
              <a:rPr lang="de-DE" altLang="de-DE" sz="1900"/>
              <a:t>Das Kundenziel als Verhältnis von Leistungsforderungen </a:t>
            </a:r>
            <a:br>
              <a:rPr lang="de-DE" altLang="de-DE" sz="1900"/>
            </a:br>
            <a:r>
              <a:rPr lang="de-DE" altLang="de-DE" sz="1900"/>
              <a:t>zu Umsatzerlösen</a:t>
            </a:r>
          </a:p>
        </p:txBody>
      </p:sp>
      <p:sp>
        <p:nvSpPr>
          <p:cNvPr id="33796"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33797" name="Picture 6">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798" name="Picture 7">
            <a:hlinkClick r:id="" action="ppaction://hlinkshowjump?jump=endshow"/>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Slide30_Diagramm"/>
          <p:cNvGraphicFramePr>
            <a:graphicFrameLocks noGrp="1"/>
          </p:cNvGraphicFramePr>
          <p:nvPr>
            <p:extLst>
              <p:ext uri="{D42A27DB-BD31-4B8C-83A1-F6EECF244321}">
                <p14:modId xmlns:p14="http://schemas.microsoft.com/office/powerpoint/2010/main" val="2455459892"/>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818"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34819" name="Text Box 7"/>
          <p:cNvSpPr txBox="1">
            <a:spLocks noChangeArrowheads="1"/>
          </p:cNvSpPr>
          <p:nvPr/>
        </p:nvSpPr>
        <p:spPr bwMode="auto">
          <a:xfrm>
            <a:off x="179388" y="260350"/>
            <a:ext cx="7070725" cy="928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Lieferantenziel</a:t>
            </a:r>
            <a:endParaRPr lang="en-US" altLang="de-DE" sz="2000" b="1">
              <a:solidFill>
                <a:srgbClr val="000000"/>
              </a:solidFill>
            </a:endParaRPr>
          </a:p>
          <a:p>
            <a:pPr fontAlgn="b">
              <a:spcBef>
                <a:spcPct val="0"/>
              </a:spcBef>
              <a:buFontTx/>
              <a:buNone/>
            </a:pPr>
            <a:r>
              <a:rPr lang="de-DE" altLang="de-DE" sz="1900"/>
              <a:t>Das Lieferantenziel als Verhältnis von Leistungs-</a:t>
            </a:r>
            <a:br>
              <a:rPr lang="de-DE" altLang="de-DE" sz="1900"/>
            </a:br>
            <a:r>
              <a:rPr lang="de-DE" altLang="de-DE" sz="1900"/>
              <a:t>verbindlichkeiten zu Materialaufwand</a:t>
            </a:r>
          </a:p>
        </p:txBody>
      </p:sp>
      <p:sp>
        <p:nvSpPr>
          <p:cNvPr id="34820"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34821" name="Picture 9">
            <a:hlinkClick r:id="" action="ppaction://hlinkshowjump?jump=endshow"/>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822" name="Picture 10">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Slide31_Diagramm"/>
          <p:cNvGraphicFramePr>
            <a:graphicFrameLocks noGrp="1"/>
          </p:cNvGraphicFramePr>
          <p:nvPr>
            <p:extLst>
              <p:ext uri="{D42A27DB-BD31-4B8C-83A1-F6EECF244321}">
                <p14:modId xmlns:p14="http://schemas.microsoft.com/office/powerpoint/2010/main" val="153397531"/>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35843"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spcBef>
                <a:spcPct val="0"/>
              </a:spcBef>
              <a:buFontTx/>
              <a:buNone/>
            </a:pPr>
            <a:r>
              <a:rPr lang="de-DE" altLang="de-DE" sz="1800">
                <a:latin typeface="Arial" panose="020B0604020202020204" pitchFamily="34" charset="0"/>
              </a:rPr>
              <a:t>13</a:t>
            </a:r>
          </a:p>
        </p:txBody>
      </p:sp>
      <p:sp>
        <p:nvSpPr>
          <p:cNvPr id="35844" name="Text Box 4"/>
          <p:cNvSpPr txBox="1">
            <a:spLocks noChangeArrowheads="1"/>
          </p:cNvSpPr>
          <p:nvPr/>
        </p:nvSpPr>
        <p:spPr bwMode="auto">
          <a:xfrm>
            <a:off x="179388" y="260350"/>
            <a:ext cx="7070725" cy="82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Lagerbestände: Chancen/Risiken</a:t>
            </a:r>
            <a:endParaRPr lang="en-US" altLang="de-DE" sz="2000" b="1">
              <a:solidFill>
                <a:srgbClr val="000000"/>
              </a:solidFill>
            </a:endParaRPr>
          </a:p>
          <a:p>
            <a:pPr fontAlgn="b">
              <a:spcBef>
                <a:spcPct val="0"/>
              </a:spcBef>
              <a:buFontTx/>
              <a:buNone/>
            </a:pPr>
            <a:r>
              <a:rPr lang="de-DE" altLang="de-DE" sz="2000"/>
              <a:t>Reichweite Erzeugnis- und Materiallager (in Tagen)</a:t>
            </a:r>
          </a:p>
        </p:txBody>
      </p:sp>
      <p:sp>
        <p:nvSpPr>
          <p:cNvPr id="35845"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35846" name="Picture 9">
            <a:hlinkClick r:id="" action="ppaction://customshow?id=9&amp;return=tru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Slide32_Diagramm"/>
          <p:cNvGraphicFramePr>
            <a:graphicFrameLocks noGrp="1"/>
          </p:cNvGraphicFramePr>
          <p:nvPr>
            <p:extLst>
              <p:ext uri="{D42A27DB-BD31-4B8C-83A1-F6EECF244321}">
                <p14:modId xmlns:p14="http://schemas.microsoft.com/office/powerpoint/2010/main" val="11265987"/>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6866"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36867" name="Text Box 7"/>
          <p:cNvSpPr txBox="1">
            <a:spLocks noChangeArrowheads="1"/>
          </p:cNvSpPr>
          <p:nvPr/>
        </p:nvSpPr>
        <p:spPr bwMode="auto">
          <a:xfrm>
            <a:off x="179388" y="260350"/>
            <a:ext cx="7070725" cy="928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Reichweite des Erzeugnislagers</a:t>
            </a:r>
            <a:endParaRPr lang="en-US" altLang="de-DE" sz="2000" b="1">
              <a:solidFill>
                <a:srgbClr val="000000"/>
              </a:solidFill>
            </a:endParaRPr>
          </a:p>
          <a:p>
            <a:pPr fontAlgn="b">
              <a:spcBef>
                <a:spcPct val="0"/>
              </a:spcBef>
              <a:buFontTx/>
              <a:buNone/>
            </a:pPr>
            <a:r>
              <a:rPr lang="de-DE" altLang="de-DE" sz="1900"/>
              <a:t>Die Reichweite des Erzeugnislagers als Verhältnis von </a:t>
            </a:r>
            <a:br>
              <a:rPr lang="de-DE" altLang="de-DE" sz="1900"/>
            </a:br>
            <a:r>
              <a:rPr lang="de-DE" altLang="de-DE" sz="1900"/>
              <a:t>unfertigen-/fertigen Erzeugnissen zu Umsatzerlösen</a:t>
            </a:r>
          </a:p>
        </p:txBody>
      </p:sp>
      <p:sp>
        <p:nvSpPr>
          <p:cNvPr id="36868"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36869" name="Picture 12">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870" name="Picture 13">
            <a:hlinkClick r:id="" action="ppaction://hlinkshowjump?jump=endshow"/>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Slide33_Diagramm"/>
          <p:cNvGraphicFramePr>
            <a:graphicFrameLocks noGrp="1"/>
          </p:cNvGraphicFramePr>
          <p:nvPr>
            <p:extLst>
              <p:ext uri="{D42A27DB-BD31-4B8C-83A1-F6EECF244321}">
                <p14:modId xmlns:p14="http://schemas.microsoft.com/office/powerpoint/2010/main" val="2786616315"/>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7890"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37891" name="Text Box 7"/>
          <p:cNvSpPr txBox="1">
            <a:spLocks noChangeArrowheads="1"/>
          </p:cNvSpPr>
          <p:nvPr/>
        </p:nvSpPr>
        <p:spPr bwMode="auto">
          <a:xfrm>
            <a:off x="179388" y="260350"/>
            <a:ext cx="7143750" cy="1223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Reichweite des Materiallagers</a:t>
            </a:r>
            <a:endParaRPr lang="en-US" altLang="de-DE" sz="2000" b="1">
              <a:solidFill>
                <a:srgbClr val="000000"/>
              </a:solidFill>
            </a:endParaRPr>
          </a:p>
          <a:p>
            <a:pPr fontAlgn="b">
              <a:spcBef>
                <a:spcPct val="0"/>
              </a:spcBef>
              <a:buFontTx/>
              <a:buNone/>
            </a:pPr>
            <a:r>
              <a:rPr lang="de-DE" altLang="de-DE" sz="1700"/>
              <a:t>Die Reichweite des Materiallagers als Verhältnis von Roh-, Hilfs-, </a:t>
            </a:r>
            <a:br>
              <a:rPr lang="de-DE" altLang="de-DE" sz="1700"/>
            </a:br>
            <a:r>
              <a:rPr lang="de-DE" altLang="de-DE" sz="1700"/>
              <a:t>Betriebsstoffen, geleisteten Anzahlungen und Waren </a:t>
            </a:r>
            <a:br>
              <a:rPr lang="de-DE" altLang="de-DE" sz="1700"/>
            </a:br>
            <a:r>
              <a:rPr lang="de-DE" altLang="de-DE" sz="1700"/>
              <a:t>zu Materialaufwand</a:t>
            </a:r>
          </a:p>
        </p:txBody>
      </p:sp>
      <p:sp>
        <p:nvSpPr>
          <p:cNvPr id="37892"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37893" name="Picture 12">
            <a:hlinkClick r:id="" action="ppaction://hlinkshowjump?jump=endshow"/>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894" name="Picture 13">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Slide34_Diagramm"/>
          <p:cNvGraphicFramePr>
            <a:graphicFrameLocks noGrp="1"/>
          </p:cNvGraphicFramePr>
          <p:nvPr>
            <p:extLst>
              <p:ext uri="{D42A27DB-BD31-4B8C-83A1-F6EECF244321}">
                <p14:modId xmlns:p14="http://schemas.microsoft.com/office/powerpoint/2010/main" val="390273412"/>
              </p:ext>
            </p:extLst>
          </p:nvPr>
        </p:nvGraphicFramePr>
        <p:xfrm>
          <a:off x="250825" y="1335088"/>
          <a:ext cx="8642350" cy="467201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38915" name="Text Box 2"/>
          <p:cNvSpPr txBox="1">
            <a:spLocks noChangeArrowheads="1"/>
          </p:cNvSpPr>
          <p:nvPr/>
        </p:nvSpPr>
        <p:spPr bwMode="auto">
          <a:xfrm>
            <a:off x="179388" y="260350"/>
            <a:ext cx="7143750" cy="1223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000" b="1"/>
              <a:t>Wie sieht die Zukunft aus?</a:t>
            </a:r>
          </a:p>
          <a:p>
            <a:pPr>
              <a:spcBef>
                <a:spcPct val="0"/>
              </a:spcBef>
              <a:buFontTx/>
              <a:buNone/>
            </a:pPr>
            <a:r>
              <a:rPr lang="de-DE" altLang="de-DE" sz="2000"/>
              <a:t>Bonitätsbeurteilung auf der Ratingskala</a:t>
            </a:r>
          </a:p>
        </p:txBody>
      </p:sp>
      <p:sp>
        <p:nvSpPr>
          <p:cNvPr id="38916"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sp>
        <p:nvSpPr>
          <p:cNvPr id="38917" name="RegelShape"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Regel6</a:t>
            </a:r>
          </a:p>
        </p:txBody>
      </p:sp>
      <p:sp>
        <p:nvSpPr>
          <p:cNvPr id="38918" name="MessageInFolie"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38919" name="JahreAufliste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38920" name="MeldungWenn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38921" name="MeldungOptNich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38922" name="MeldungOp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38923" name="SpalteAusblenden1"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38924" name="DiagrammTypKreis"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38925" name="Ob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38926" name="Unt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38927" name="MeldungsTex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Neuer Meldungstext</a:t>
            </a:r>
          </a:p>
        </p:txBody>
      </p:sp>
      <p:pic>
        <p:nvPicPr>
          <p:cNvPr id="38928" name="Picture 21">
            <a:hlinkClick r:id="" action="ppaction://customshow?id=10&amp;return=tru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8929" name="Group 25"/>
          <p:cNvGrpSpPr>
            <a:grpSpLocks/>
          </p:cNvGrpSpPr>
          <p:nvPr/>
        </p:nvGrpSpPr>
        <p:grpSpPr bwMode="auto">
          <a:xfrm>
            <a:off x="6821488" y="6308725"/>
            <a:ext cx="1079500" cy="395288"/>
            <a:chOff x="4297" y="3974"/>
            <a:chExt cx="680" cy="249"/>
          </a:xfrm>
        </p:grpSpPr>
        <p:sp>
          <p:nvSpPr>
            <p:cNvPr id="38931" name="AutoShape 23">
              <a:hlinkClick r:id="" action="ppaction://noaction" highlightClick="1"/>
            </p:cNvPr>
            <p:cNvSpPr>
              <a:spLocks noChangeArrowheads="1"/>
            </p:cNvSpPr>
            <p:nvPr/>
          </p:nvSpPr>
          <p:spPr bwMode="auto">
            <a:xfrm>
              <a:off x="4297" y="3983"/>
              <a:ext cx="680" cy="240"/>
            </a:xfrm>
            <a:prstGeom prst="actionButtonBlank">
              <a:avLst/>
            </a:prstGeom>
            <a:solidFill>
              <a:srgbClr val="DEDEDE"/>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sp>
          <p:nvSpPr>
            <p:cNvPr id="38932" name="Text Box 24"/>
            <p:cNvSpPr txBox="1">
              <a:spLocks noChangeArrowheads="1"/>
            </p:cNvSpPr>
            <p:nvPr/>
          </p:nvSpPr>
          <p:spPr bwMode="auto">
            <a:xfrm>
              <a:off x="4297" y="3974"/>
              <a:ext cx="680" cy="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lgn="ctr">
                <a:spcBef>
                  <a:spcPct val="50000"/>
                </a:spcBef>
                <a:buFontTx/>
                <a:buNone/>
              </a:pPr>
              <a:r>
                <a:rPr lang="de-DE" altLang="de-DE" sz="1000">
                  <a:solidFill>
                    <a:schemeClr val="accent2"/>
                  </a:solidFill>
                  <a:hlinkClick r:id="rId4" action="ppaction://hlinkfile"/>
                </a:rPr>
                <a:t>Kennzahlen-</a:t>
              </a:r>
              <a:br>
                <a:rPr lang="de-DE" altLang="de-DE" sz="1000">
                  <a:solidFill>
                    <a:schemeClr val="accent2"/>
                  </a:solidFill>
                  <a:hlinkClick r:id="rId4" action="ppaction://hlinkfile"/>
                </a:rPr>
              </a:br>
              <a:r>
                <a:rPr lang="de-DE" altLang="de-DE" sz="1000">
                  <a:solidFill>
                    <a:schemeClr val="accent2"/>
                  </a:solidFill>
                  <a:hlinkClick r:id="rId4" action="ppaction://hlinkfile"/>
                </a:rPr>
                <a:t>Simulator</a:t>
              </a:r>
              <a:endParaRPr lang="de-DE" altLang="de-DE" sz="1000">
                <a:solidFill>
                  <a:schemeClr val="accent2"/>
                </a:solidFill>
              </a:endParaRPr>
            </a:p>
          </p:txBody>
        </p:sp>
      </p:grpSp>
      <p:graphicFrame>
        <p:nvGraphicFramePr>
          <p:cNvPr id="21" name="Slide35_Diagramm"/>
          <p:cNvGraphicFramePr>
            <a:graphicFrameLocks noGrp="1"/>
          </p:cNvGraphicFramePr>
          <p:nvPr>
            <p:extLst>
              <p:ext uri="{D42A27DB-BD31-4B8C-83A1-F6EECF244321}">
                <p14:modId xmlns:p14="http://schemas.microsoft.com/office/powerpoint/2010/main" val="510977002"/>
              </p:ext>
            </p:extLst>
          </p:nvPr>
        </p:nvGraphicFramePr>
        <p:xfrm>
          <a:off x="204788" y="939800"/>
          <a:ext cx="8405812" cy="5227638"/>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9938" name="Fußzeilenplatzhalter 1"/>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39939" name="ExcelDateiArt" hidden="1"/>
          <p:cNvSpPr txBox="1">
            <a:spLocks noChangeArrowheads="1"/>
          </p:cNvSpPr>
          <p:nvPr/>
        </p:nvSpPr>
        <p:spPr bwMode="auto">
          <a:xfrm>
            <a:off x="1270000" y="1270000"/>
            <a:ext cx="254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39940" name="Ueberschrift1"/>
          <p:cNvSpPr txBox="1">
            <a:spLocks noChangeArrowheads="1"/>
          </p:cNvSpPr>
          <p:nvPr/>
        </p:nvSpPr>
        <p:spPr bwMode="auto">
          <a:xfrm>
            <a:off x="179388" y="260350"/>
            <a:ext cx="6828216"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 typeface="Wingdings" panose="05000000000000000000" pitchFamily="2" charset="2"/>
              <a:buNone/>
            </a:pPr>
            <a:r>
              <a:rPr lang="de-DE" altLang="de-DE" sz="2000" b="1"/>
              <a:t>Bonitätsbeurteilung auf der Ratingskala  I</a:t>
            </a:r>
            <a:endParaRPr lang="de-DE" altLang="de-DE" sz="2000"/>
          </a:p>
          <a:p>
            <a:pPr>
              <a:spcBef>
                <a:spcPct val="0"/>
              </a:spcBef>
              <a:buFont typeface="Wingdings" panose="05000000000000000000" pitchFamily="2" charset="2"/>
              <a:buNone/>
            </a:pPr>
            <a:r>
              <a:rPr lang="de-DE" altLang="de-DE" sz="2000"/>
              <a:t>Die Entwicklung der Schuldendienstfähigkeit (in %)</a:t>
            </a:r>
          </a:p>
        </p:txBody>
      </p:sp>
      <p:sp>
        <p:nvSpPr>
          <p:cNvPr id="39941" name="FormelUeberschrift1" hidden="1"/>
          <p:cNvSpPr txBox="1">
            <a:spLocks noChangeArrowheads="1"/>
          </p:cNvSpPr>
          <p:nvPr/>
        </p:nvSpPr>
        <p:spPr bwMode="auto">
          <a:xfrm>
            <a:off x="2057400" y="1905000"/>
            <a:ext cx="3143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I</a:t>
            </a:r>
          </a:p>
        </p:txBody>
      </p:sp>
      <p:sp>
        <p:nvSpPr>
          <p:cNvPr id="39942" name="FuelleFolieVariablenAssistent" hidden="1"/>
          <p:cNvSpPr txBox="1">
            <a:spLocks noChangeArrowheads="1"/>
          </p:cNvSpPr>
          <p:nvPr/>
        </p:nvSpPr>
        <p:spPr bwMode="auto">
          <a:xfrm>
            <a:off x="2057400" y="1905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JA</a:t>
            </a:r>
          </a:p>
        </p:txBody>
      </p:sp>
      <p:sp>
        <p:nvSpPr>
          <p:cNvPr id="39944" name="MerkerVariablenLabel" hidden="1"/>
          <p:cNvSpPr txBox="1">
            <a:spLocks noChangeArrowheads="1"/>
          </p:cNvSpPr>
          <p:nvPr/>
        </p:nvSpPr>
        <p:spPr bwMode="auto">
          <a:xfrm>
            <a:off x="2057400" y="1905000"/>
            <a:ext cx="56340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71507700#40805600#54013000#</a:t>
            </a:r>
          </a:p>
        </p:txBody>
      </p:sp>
      <p:sp>
        <p:nvSpPr>
          <p:cNvPr id="39945"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39946" name="Picture 6">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947" name="Picture 7">
            <a:hlinkClick r:id="" action="ppaction://hlinkshowjump?jump=endshow"/>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2" name="Slide41_Diagramm"/>
          <p:cNvGraphicFramePr>
            <a:graphicFrameLocks noGrp="1"/>
          </p:cNvGraphicFramePr>
          <p:nvPr>
            <p:extLst>
              <p:ext uri="{D42A27DB-BD31-4B8C-83A1-F6EECF244321}">
                <p14:modId xmlns:p14="http://schemas.microsoft.com/office/powerpoint/2010/main" val="4232029452"/>
              </p:ext>
            </p:extLst>
          </p:nvPr>
        </p:nvGraphicFramePr>
        <p:xfrm>
          <a:off x="238125" y="1168401"/>
          <a:ext cx="8669338" cy="4702175"/>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spd="slow"/>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62" name="Fußzeilenplatzhalter 1"/>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40963" name="ExcelDateiArt" hidden="1"/>
          <p:cNvSpPr txBox="1">
            <a:spLocks noChangeArrowheads="1"/>
          </p:cNvSpPr>
          <p:nvPr/>
        </p:nvSpPr>
        <p:spPr bwMode="auto">
          <a:xfrm>
            <a:off x="1270000" y="1270000"/>
            <a:ext cx="254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40964" name="Ueberschrift1"/>
          <p:cNvSpPr txBox="1">
            <a:spLocks noChangeArrowheads="1"/>
          </p:cNvSpPr>
          <p:nvPr/>
        </p:nvSpPr>
        <p:spPr bwMode="auto">
          <a:xfrm>
            <a:off x="179388" y="260350"/>
            <a:ext cx="640912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 typeface="Wingdings" panose="05000000000000000000" pitchFamily="2" charset="2"/>
              <a:buNone/>
            </a:pPr>
            <a:r>
              <a:rPr lang="de-DE" altLang="de-DE" sz="2000" b="1"/>
              <a:t>Bonitätsbeurteilung auf der Ratingskala  II</a:t>
            </a:r>
            <a:endParaRPr lang="de-DE" altLang="de-DE" sz="2000"/>
          </a:p>
          <a:p>
            <a:pPr>
              <a:spcBef>
                <a:spcPct val="0"/>
              </a:spcBef>
              <a:buFont typeface="Wingdings" panose="05000000000000000000" pitchFamily="2" charset="2"/>
              <a:buNone/>
            </a:pPr>
            <a:r>
              <a:rPr lang="de-DE" altLang="de-DE" sz="2000"/>
              <a:t>Die Entwicklung der Eigenkapitalquote (in %)</a:t>
            </a:r>
          </a:p>
        </p:txBody>
      </p:sp>
      <p:sp>
        <p:nvSpPr>
          <p:cNvPr id="40965" name="FormelUeberschrift1" hidden="1"/>
          <p:cNvSpPr txBox="1">
            <a:spLocks noChangeArrowheads="1"/>
          </p:cNvSpPr>
          <p:nvPr/>
        </p:nvSpPr>
        <p:spPr bwMode="auto">
          <a:xfrm>
            <a:off x="2057400" y="1905000"/>
            <a:ext cx="4445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II</a:t>
            </a:r>
          </a:p>
        </p:txBody>
      </p:sp>
      <p:sp>
        <p:nvSpPr>
          <p:cNvPr id="40966" name="FuelleFolieVariablenAssistent" hidden="1"/>
          <p:cNvSpPr txBox="1">
            <a:spLocks noChangeArrowheads="1"/>
          </p:cNvSpPr>
          <p:nvPr/>
        </p:nvSpPr>
        <p:spPr bwMode="auto">
          <a:xfrm>
            <a:off x="2057400" y="1905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JA</a:t>
            </a:r>
          </a:p>
        </p:txBody>
      </p:sp>
      <p:sp>
        <p:nvSpPr>
          <p:cNvPr id="40968" name="MerkerVariablenLabel" hidden="1"/>
          <p:cNvSpPr txBox="1">
            <a:spLocks noChangeArrowheads="1"/>
          </p:cNvSpPr>
          <p:nvPr/>
        </p:nvSpPr>
        <p:spPr bwMode="auto">
          <a:xfrm>
            <a:off x="2057400" y="1905000"/>
            <a:ext cx="56340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72021300#52513000#51913000#</a:t>
            </a:r>
          </a:p>
        </p:txBody>
      </p:sp>
      <p:sp>
        <p:nvSpPr>
          <p:cNvPr id="40969"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40970" name="Picture 8">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71" name="Picture 9">
            <a:hlinkClick r:id="" action="ppaction://hlinkshowjump?jump=endshow"/>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72" name="Picture 10">
            <a:hlinkClick r:id="" action="ppaction://hlinkshowjump?jump=previousslid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34213" y="6323013"/>
            <a:ext cx="381000" cy="38100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3" name="Slide42_Diagramm"/>
          <p:cNvGraphicFramePr>
            <a:graphicFrameLocks noGrp="1"/>
          </p:cNvGraphicFramePr>
          <p:nvPr>
            <p:extLst>
              <p:ext uri="{D42A27DB-BD31-4B8C-83A1-F6EECF244321}">
                <p14:modId xmlns:p14="http://schemas.microsoft.com/office/powerpoint/2010/main" val="1176534040"/>
              </p:ext>
            </p:extLst>
          </p:nvPr>
        </p:nvGraphicFramePr>
        <p:xfrm>
          <a:off x="238125" y="1168401"/>
          <a:ext cx="8669338" cy="4702175"/>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p:transition spd="slow"/>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1986" name="Fußzeilenplatzhalter 1"/>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41987" name="ExcelDateiArt" hidden="1"/>
          <p:cNvSpPr txBox="1">
            <a:spLocks noChangeArrowheads="1"/>
          </p:cNvSpPr>
          <p:nvPr/>
        </p:nvSpPr>
        <p:spPr bwMode="auto">
          <a:xfrm>
            <a:off x="1270000" y="1270000"/>
            <a:ext cx="254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41988" name="Ueberschrift1"/>
          <p:cNvSpPr txBox="1">
            <a:spLocks noChangeArrowheads="1"/>
          </p:cNvSpPr>
          <p:nvPr/>
        </p:nvSpPr>
        <p:spPr bwMode="auto">
          <a:xfrm>
            <a:off x="179388" y="260350"/>
            <a:ext cx="703199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 typeface="Wingdings" panose="05000000000000000000" pitchFamily="2" charset="2"/>
              <a:buNone/>
            </a:pPr>
            <a:r>
              <a:rPr lang="de-DE" altLang="de-DE" sz="2000" b="1"/>
              <a:t>Bonitätsbeurteilung auf der Ratingskala  III</a:t>
            </a:r>
            <a:endParaRPr lang="de-DE" altLang="de-DE" sz="2000"/>
          </a:p>
          <a:p>
            <a:pPr>
              <a:spcBef>
                <a:spcPct val="0"/>
              </a:spcBef>
              <a:buFont typeface="Wingdings" panose="05000000000000000000" pitchFamily="2" charset="2"/>
              <a:buNone/>
            </a:pPr>
            <a:r>
              <a:rPr lang="de-DE" altLang="de-DE" sz="2000"/>
              <a:t>Die Entwicklung der Kapitalbindungsdauer (in Tagen)</a:t>
            </a:r>
          </a:p>
        </p:txBody>
      </p:sp>
      <p:sp>
        <p:nvSpPr>
          <p:cNvPr id="41989" name="FormelUeberschrift1" hidden="1"/>
          <p:cNvSpPr txBox="1">
            <a:spLocks noChangeArrowheads="1"/>
          </p:cNvSpPr>
          <p:nvPr/>
        </p:nvSpPr>
        <p:spPr bwMode="auto">
          <a:xfrm>
            <a:off x="2057400" y="1905000"/>
            <a:ext cx="5746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III</a:t>
            </a:r>
          </a:p>
        </p:txBody>
      </p:sp>
      <p:sp>
        <p:nvSpPr>
          <p:cNvPr id="41990" name="FuelleFolieVariablenAssistent" hidden="1"/>
          <p:cNvSpPr txBox="1">
            <a:spLocks noChangeArrowheads="1"/>
          </p:cNvSpPr>
          <p:nvPr/>
        </p:nvSpPr>
        <p:spPr bwMode="auto">
          <a:xfrm>
            <a:off x="2057400" y="1905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JA</a:t>
            </a:r>
          </a:p>
        </p:txBody>
      </p:sp>
      <p:sp>
        <p:nvSpPr>
          <p:cNvPr id="41992" name="MerkerVariablenLabel" hidden="1"/>
          <p:cNvSpPr txBox="1">
            <a:spLocks noChangeArrowheads="1"/>
          </p:cNvSpPr>
          <p:nvPr/>
        </p:nvSpPr>
        <p:spPr bwMode="auto">
          <a:xfrm>
            <a:off x="2057400" y="1905000"/>
            <a:ext cx="56340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71508300#54302200#40100000#</a:t>
            </a:r>
          </a:p>
        </p:txBody>
      </p:sp>
      <p:sp>
        <p:nvSpPr>
          <p:cNvPr id="41993"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41994" name="Picture 8">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995" name="Picture 9">
            <a:hlinkClick r:id="" action="ppaction://hlinkshowjump?jump=endshow"/>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996" name="Picture 10">
            <a:hlinkClick r:id="" action="ppaction://hlinkshowjump?jump=previousslid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34213" y="6323013"/>
            <a:ext cx="381000" cy="38100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3" name="Slide43_Diagramm"/>
          <p:cNvGraphicFramePr>
            <a:graphicFrameLocks noGrp="1"/>
          </p:cNvGraphicFramePr>
          <p:nvPr>
            <p:extLst>
              <p:ext uri="{D42A27DB-BD31-4B8C-83A1-F6EECF244321}">
                <p14:modId xmlns:p14="http://schemas.microsoft.com/office/powerpoint/2010/main" val="1051748095"/>
              </p:ext>
            </p:extLst>
          </p:nvPr>
        </p:nvGraphicFramePr>
        <p:xfrm>
          <a:off x="238125" y="1168401"/>
          <a:ext cx="8669338" cy="4702175"/>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p:transition spd="slow"/>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3010" name="Fußzeilenplatzhalter 1"/>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43011" name="ExcelDateiArt" hidden="1"/>
          <p:cNvSpPr txBox="1">
            <a:spLocks noChangeArrowheads="1"/>
          </p:cNvSpPr>
          <p:nvPr/>
        </p:nvSpPr>
        <p:spPr bwMode="auto">
          <a:xfrm>
            <a:off x="1270000" y="1270000"/>
            <a:ext cx="254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43012" name="Ueberschrift1"/>
          <p:cNvSpPr txBox="1">
            <a:spLocks noChangeArrowheads="1"/>
          </p:cNvSpPr>
          <p:nvPr/>
        </p:nvSpPr>
        <p:spPr bwMode="auto">
          <a:xfrm>
            <a:off x="179388" y="260350"/>
            <a:ext cx="737625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 typeface="Wingdings" panose="05000000000000000000" pitchFamily="2" charset="2"/>
              <a:buNone/>
            </a:pPr>
            <a:r>
              <a:rPr lang="de-DE" altLang="de-DE" sz="2000" b="1"/>
              <a:t>Bonitätsbeurteilung auf der Ratingskala  IV</a:t>
            </a:r>
            <a:endParaRPr lang="de-DE" altLang="de-DE" sz="2000"/>
          </a:p>
          <a:p>
            <a:pPr>
              <a:spcBef>
                <a:spcPct val="0"/>
              </a:spcBef>
              <a:buFont typeface="Wingdings" panose="05000000000000000000" pitchFamily="2" charset="2"/>
              <a:buNone/>
            </a:pPr>
            <a:r>
              <a:rPr lang="de-DE" altLang="de-DE" sz="2000"/>
              <a:t>Die Entwicklung der kurzfristigen Kapitalbindung (in %)</a:t>
            </a:r>
          </a:p>
        </p:txBody>
      </p:sp>
      <p:sp>
        <p:nvSpPr>
          <p:cNvPr id="43013" name="FormelUeberschrift1" hidden="1"/>
          <p:cNvSpPr txBox="1">
            <a:spLocks noChangeArrowheads="1"/>
          </p:cNvSpPr>
          <p:nvPr/>
        </p:nvSpPr>
        <p:spPr bwMode="auto">
          <a:xfrm>
            <a:off x="2057400" y="1905000"/>
            <a:ext cx="5238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IV</a:t>
            </a:r>
          </a:p>
        </p:txBody>
      </p:sp>
      <p:sp>
        <p:nvSpPr>
          <p:cNvPr id="43014" name="FuelleFolieVariablenAssistent" hidden="1"/>
          <p:cNvSpPr txBox="1">
            <a:spLocks noChangeArrowheads="1"/>
          </p:cNvSpPr>
          <p:nvPr/>
        </p:nvSpPr>
        <p:spPr bwMode="auto">
          <a:xfrm>
            <a:off x="2057400" y="1905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JA</a:t>
            </a:r>
          </a:p>
        </p:txBody>
      </p:sp>
      <p:sp>
        <p:nvSpPr>
          <p:cNvPr id="43016" name="MerkerVariablenLabel" hidden="1"/>
          <p:cNvSpPr txBox="1">
            <a:spLocks noChangeArrowheads="1"/>
          </p:cNvSpPr>
          <p:nvPr/>
        </p:nvSpPr>
        <p:spPr bwMode="auto">
          <a:xfrm>
            <a:off x="2057400" y="1905000"/>
            <a:ext cx="56340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71508400#54310610#40100000#</a:t>
            </a:r>
          </a:p>
        </p:txBody>
      </p:sp>
      <p:sp>
        <p:nvSpPr>
          <p:cNvPr id="43017"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43018" name="Picture 8">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019" name="Picture 9">
            <a:hlinkClick r:id="" action="ppaction://hlinkshowjump?jump=endshow"/>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020" name="Picture 10">
            <a:hlinkClick r:id="" action="ppaction://hlinkshowjump?jump=previousslid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34213" y="6323013"/>
            <a:ext cx="381000" cy="38100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3" name="Slide44_Diagramm"/>
          <p:cNvGraphicFramePr>
            <a:graphicFrameLocks noGrp="1"/>
          </p:cNvGraphicFramePr>
          <p:nvPr>
            <p:extLst>
              <p:ext uri="{D42A27DB-BD31-4B8C-83A1-F6EECF244321}">
                <p14:modId xmlns:p14="http://schemas.microsoft.com/office/powerpoint/2010/main" val="1285019338"/>
              </p:ext>
            </p:extLst>
          </p:nvPr>
        </p:nvGraphicFramePr>
        <p:xfrm>
          <a:off x="238125" y="1168401"/>
          <a:ext cx="8669338" cy="4702175"/>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7171" name="Text Box 4"/>
          <p:cNvSpPr txBox="1">
            <a:spLocks noChangeArrowheads="1"/>
          </p:cNvSpPr>
          <p:nvPr/>
        </p:nvSpPr>
        <p:spPr bwMode="auto">
          <a:xfrm>
            <a:off x="179388" y="260350"/>
            <a:ext cx="6985000" cy="928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Wie hat sich die Umsatzrendite entwickelt?</a:t>
            </a:r>
            <a:endParaRPr lang="en-US" altLang="de-DE" sz="2000" b="1">
              <a:solidFill>
                <a:srgbClr val="000000"/>
              </a:solidFill>
            </a:endParaRPr>
          </a:p>
          <a:p>
            <a:pPr fontAlgn="b">
              <a:spcBef>
                <a:spcPct val="0"/>
              </a:spcBef>
              <a:buFontTx/>
              <a:buNone/>
            </a:pPr>
            <a:r>
              <a:rPr lang="de-DE" altLang="de-DE" sz="1900"/>
              <a:t>Die Umsatzrendite als Verhältnis von </a:t>
            </a:r>
          </a:p>
          <a:p>
            <a:pPr fontAlgn="b">
              <a:spcBef>
                <a:spcPct val="0"/>
              </a:spcBef>
              <a:buFontTx/>
              <a:buNone/>
            </a:pPr>
            <a:r>
              <a:rPr lang="de-DE" altLang="de-DE" sz="1900"/>
              <a:t>Erfolg vor Zins und Steuern zu Umsatzerlösen</a:t>
            </a:r>
          </a:p>
        </p:txBody>
      </p:sp>
      <p:sp>
        <p:nvSpPr>
          <p:cNvPr id="7172"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7173" name="Picture 6">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4" name="Picture 7">
            <a:hlinkClick r:id="" action="ppaction://hlinkshowjump?jump=endshow"/>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Slide4_Diagramm"/>
          <p:cNvGraphicFramePr>
            <a:graphicFrameLocks noGrp="1"/>
          </p:cNvGraphicFramePr>
          <p:nvPr>
            <p:extLst>
              <p:ext uri="{D42A27DB-BD31-4B8C-83A1-F6EECF244321}">
                <p14:modId xmlns:p14="http://schemas.microsoft.com/office/powerpoint/2010/main" val="2969875594"/>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4034" name="Fußzeilenplatzhalter 1"/>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44035" name="ExcelDateiArt" hidden="1"/>
          <p:cNvSpPr txBox="1">
            <a:spLocks noChangeArrowheads="1"/>
          </p:cNvSpPr>
          <p:nvPr/>
        </p:nvSpPr>
        <p:spPr bwMode="auto">
          <a:xfrm>
            <a:off x="1270000" y="1270000"/>
            <a:ext cx="254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44036" name="Ueberschrift1"/>
          <p:cNvSpPr txBox="1">
            <a:spLocks noChangeArrowheads="1"/>
          </p:cNvSpPr>
          <p:nvPr/>
        </p:nvSpPr>
        <p:spPr bwMode="auto">
          <a:xfrm>
            <a:off x="179388" y="260350"/>
            <a:ext cx="790094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 typeface="Wingdings" panose="05000000000000000000" pitchFamily="2" charset="2"/>
              <a:buNone/>
            </a:pPr>
            <a:r>
              <a:rPr lang="de-DE" altLang="de-DE" sz="2000" b="1"/>
              <a:t>Bonitätsbeurteilung auf der Ratingskala  V</a:t>
            </a:r>
            <a:endParaRPr lang="de-DE" altLang="de-DE" sz="2000"/>
          </a:p>
          <a:p>
            <a:pPr>
              <a:spcBef>
                <a:spcPct val="0"/>
              </a:spcBef>
              <a:buFont typeface="Wingdings" panose="05000000000000000000" pitchFamily="2" charset="2"/>
              <a:buNone/>
            </a:pPr>
            <a:r>
              <a:rPr lang="de-DE" altLang="de-DE" sz="2000"/>
              <a:t>Die Entwicklung Quote der Verbindlichkeiten aus LuL (in %)</a:t>
            </a:r>
          </a:p>
        </p:txBody>
      </p:sp>
      <p:sp>
        <p:nvSpPr>
          <p:cNvPr id="44037" name="FormelUeberschrift1" hidden="1"/>
          <p:cNvSpPr txBox="1">
            <a:spLocks noChangeArrowheads="1"/>
          </p:cNvSpPr>
          <p:nvPr/>
        </p:nvSpPr>
        <p:spPr bwMode="auto">
          <a:xfrm>
            <a:off x="2057400" y="1905000"/>
            <a:ext cx="3952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V</a:t>
            </a:r>
          </a:p>
        </p:txBody>
      </p:sp>
      <p:sp>
        <p:nvSpPr>
          <p:cNvPr id="44038" name="FuelleFolieVariablenAssistent" hidden="1"/>
          <p:cNvSpPr txBox="1">
            <a:spLocks noChangeArrowheads="1"/>
          </p:cNvSpPr>
          <p:nvPr/>
        </p:nvSpPr>
        <p:spPr bwMode="auto">
          <a:xfrm>
            <a:off x="2057400" y="1905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JA</a:t>
            </a:r>
          </a:p>
        </p:txBody>
      </p:sp>
      <p:sp>
        <p:nvSpPr>
          <p:cNvPr id="44040" name="MerkerVariablenLabel" hidden="1"/>
          <p:cNvSpPr txBox="1">
            <a:spLocks noChangeArrowheads="1"/>
          </p:cNvSpPr>
          <p:nvPr/>
        </p:nvSpPr>
        <p:spPr bwMode="auto">
          <a:xfrm>
            <a:off x="2057400" y="1905000"/>
            <a:ext cx="56340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72025300#54300040#51913000#</a:t>
            </a:r>
          </a:p>
        </p:txBody>
      </p:sp>
      <p:sp>
        <p:nvSpPr>
          <p:cNvPr id="44041"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44042" name="Picture 8">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043" name="Picture 9">
            <a:hlinkClick r:id="" action="ppaction://hlinkshowjump?jump=endshow"/>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044" name="Picture 10">
            <a:hlinkClick r:id="" action="ppaction://hlinkshowjump?jump=previousslid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34213" y="6323013"/>
            <a:ext cx="381000" cy="38100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3" name="Slide45_Diagramm"/>
          <p:cNvGraphicFramePr>
            <a:graphicFrameLocks noGrp="1"/>
          </p:cNvGraphicFramePr>
          <p:nvPr>
            <p:extLst>
              <p:ext uri="{D42A27DB-BD31-4B8C-83A1-F6EECF244321}">
                <p14:modId xmlns:p14="http://schemas.microsoft.com/office/powerpoint/2010/main" val="297084331"/>
              </p:ext>
            </p:extLst>
          </p:nvPr>
        </p:nvGraphicFramePr>
        <p:xfrm>
          <a:off x="238125" y="1168401"/>
          <a:ext cx="8669338" cy="4702175"/>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p:transition spd="slow"/>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5058" name="Fußzeilenplatzhalter 1"/>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45059" name="ExcelDateiArt" hidden="1"/>
          <p:cNvSpPr txBox="1">
            <a:spLocks noChangeArrowheads="1"/>
          </p:cNvSpPr>
          <p:nvPr/>
        </p:nvSpPr>
        <p:spPr bwMode="auto">
          <a:xfrm>
            <a:off x="1270000" y="1270000"/>
            <a:ext cx="254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45060" name="Ueberschrift1"/>
          <p:cNvSpPr txBox="1">
            <a:spLocks noChangeArrowheads="1"/>
          </p:cNvSpPr>
          <p:nvPr/>
        </p:nvSpPr>
        <p:spPr bwMode="auto">
          <a:xfrm>
            <a:off x="179388" y="260350"/>
            <a:ext cx="712637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 typeface="Wingdings" panose="05000000000000000000" pitchFamily="2" charset="2"/>
              <a:buNone/>
            </a:pPr>
            <a:r>
              <a:rPr lang="de-DE" altLang="de-DE" sz="2000" b="1"/>
              <a:t>Bonitätsbeurteilung auf der Ratingskala  VI</a:t>
            </a:r>
            <a:endParaRPr lang="de-DE" altLang="de-DE" sz="2000"/>
          </a:p>
          <a:p>
            <a:pPr>
              <a:spcBef>
                <a:spcPct val="0"/>
              </a:spcBef>
              <a:buFont typeface="Wingdings" panose="05000000000000000000" pitchFamily="2" charset="2"/>
              <a:buNone/>
            </a:pPr>
            <a:r>
              <a:rPr lang="de-DE" altLang="de-DE" sz="2000"/>
              <a:t>Die Entwicklung des Zinsaufwands zum Fremdkapital </a:t>
            </a:r>
          </a:p>
        </p:txBody>
      </p:sp>
      <p:sp>
        <p:nvSpPr>
          <p:cNvPr id="45061" name="FormelUeberschrift1" hidden="1"/>
          <p:cNvSpPr txBox="1">
            <a:spLocks noChangeArrowheads="1"/>
          </p:cNvSpPr>
          <p:nvPr/>
        </p:nvSpPr>
        <p:spPr bwMode="auto">
          <a:xfrm>
            <a:off x="2057400" y="1905000"/>
            <a:ext cx="5238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VI</a:t>
            </a:r>
          </a:p>
        </p:txBody>
      </p:sp>
      <p:sp>
        <p:nvSpPr>
          <p:cNvPr id="45062" name="FuelleFolieVariablenAssistent" hidden="1"/>
          <p:cNvSpPr txBox="1">
            <a:spLocks noChangeArrowheads="1"/>
          </p:cNvSpPr>
          <p:nvPr/>
        </p:nvSpPr>
        <p:spPr bwMode="auto">
          <a:xfrm>
            <a:off x="2057400" y="1905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JA</a:t>
            </a:r>
          </a:p>
        </p:txBody>
      </p:sp>
      <p:sp>
        <p:nvSpPr>
          <p:cNvPr id="45064" name="MerkerVariablenLabel" hidden="1"/>
          <p:cNvSpPr txBox="1">
            <a:spLocks noChangeArrowheads="1"/>
          </p:cNvSpPr>
          <p:nvPr/>
        </p:nvSpPr>
        <p:spPr bwMode="auto">
          <a:xfrm>
            <a:off x="2057400" y="1905000"/>
            <a:ext cx="56340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71508200#41300100#54013000#</a:t>
            </a:r>
          </a:p>
        </p:txBody>
      </p:sp>
      <p:sp>
        <p:nvSpPr>
          <p:cNvPr id="45065"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45066" name="Picture 8">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067" name="Picture 9">
            <a:hlinkClick r:id="" action="ppaction://hlinkshowjump?jump=endshow"/>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068" name="Picture 10">
            <a:hlinkClick r:id="" action="ppaction://hlinkshowjump?jump=previousslid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34213" y="6323013"/>
            <a:ext cx="381000" cy="38100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3" name="Slide46_Diagramm"/>
          <p:cNvGraphicFramePr>
            <a:graphicFrameLocks noGrp="1"/>
          </p:cNvGraphicFramePr>
          <p:nvPr>
            <p:extLst>
              <p:ext uri="{D42A27DB-BD31-4B8C-83A1-F6EECF244321}">
                <p14:modId xmlns:p14="http://schemas.microsoft.com/office/powerpoint/2010/main" val="3097839248"/>
              </p:ext>
            </p:extLst>
          </p:nvPr>
        </p:nvGraphicFramePr>
        <p:xfrm>
          <a:off x="238125" y="1168401"/>
          <a:ext cx="8669338" cy="4702175"/>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p:transition spd="slow"/>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6082" name="Fußzeilenplatzhalter 1"/>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46083" name="ExcelDateiArt" hidden="1"/>
          <p:cNvSpPr txBox="1">
            <a:spLocks noChangeArrowheads="1"/>
          </p:cNvSpPr>
          <p:nvPr/>
        </p:nvSpPr>
        <p:spPr bwMode="auto">
          <a:xfrm>
            <a:off x="1270000" y="1270000"/>
            <a:ext cx="254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46084" name="Ueberschrift1"/>
          <p:cNvSpPr txBox="1">
            <a:spLocks noChangeArrowheads="1"/>
          </p:cNvSpPr>
          <p:nvPr/>
        </p:nvSpPr>
        <p:spPr bwMode="auto">
          <a:xfrm>
            <a:off x="179388" y="260350"/>
            <a:ext cx="748506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 typeface="Wingdings" panose="05000000000000000000" pitchFamily="2" charset="2"/>
              <a:buNone/>
            </a:pPr>
            <a:r>
              <a:rPr lang="de-DE" altLang="de-DE" sz="2000" b="1"/>
              <a:t>Bonitätsbeurteilung auf der Ratingskala  VII</a:t>
            </a:r>
            <a:endParaRPr lang="de-DE" altLang="de-DE" sz="2000"/>
          </a:p>
          <a:p>
            <a:pPr>
              <a:spcBef>
                <a:spcPct val="0"/>
              </a:spcBef>
              <a:buFont typeface="Wingdings" panose="05000000000000000000" pitchFamily="2" charset="2"/>
              <a:buNone/>
            </a:pPr>
            <a:r>
              <a:rPr lang="de-DE" altLang="de-DE" sz="2000"/>
              <a:t>Die Entwicklung der Liquidität I. Grades erweitert (in %)</a:t>
            </a:r>
          </a:p>
        </p:txBody>
      </p:sp>
      <p:sp>
        <p:nvSpPr>
          <p:cNvPr id="46085" name="FormelUeberschrift1" hidden="1"/>
          <p:cNvSpPr txBox="1">
            <a:spLocks noChangeArrowheads="1"/>
          </p:cNvSpPr>
          <p:nvPr/>
        </p:nvSpPr>
        <p:spPr bwMode="auto">
          <a:xfrm>
            <a:off x="2057400" y="1905000"/>
            <a:ext cx="6540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VII</a:t>
            </a:r>
          </a:p>
        </p:txBody>
      </p:sp>
      <p:sp>
        <p:nvSpPr>
          <p:cNvPr id="46086" name="FuelleFolieVariablenAssistent" hidden="1"/>
          <p:cNvSpPr txBox="1">
            <a:spLocks noChangeArrowheads="1"/>
          </p:cNvSpPr>
          <p:nvPr/>
        </p:nvSpPr>
        <p:spPr bwMode="auto">
          <a:xfrm>
            <a:off x="2057400" y="1905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JA</a:t>
            </a:r>
          </a:p>
        </p:txBody>
      </p:sp>
      <p:sp>
        <p:nvSpPr>
          <p:cNvPr id="46088" name="MerkerVariablenLabel" hidden="1"/>
          <p:cNvSpPr txBox="1">
            <a:spLocks noChangeArrowheads="1"/>
          </p:cNvSpPr>
          <p:nvPr/>
        </p:nvSpPr>
        <p:spPr bwMode="auto">
          <a:xfrm>
            <a:off x="2057400" y="1905000"/>
            <a:ext cx="56340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72330200#21000010#54013000#</a:t>
            </a:r>
          </a:p>
        </p:txBody>
      </p:sp>
      <p:sp>
        <p:nvSpPr>
          <p:cNvPr id="46089"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46090" name="Picture 8">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091" name="Picture 9">
            <a:hlinkClick r:id="" action="ppaction://hlinkshowjump?jump=endshow"/>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092" name="Picture 10">
            <a:hlinkClick r:id="" action="ppaction://hlinkshowjump?jump=previousslid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34213" y="6323013"/>
            <a:ext cx="381000" cy="38100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3" name="Slide47_Diagramm"/>
          <p:cNvGraphicFramePr>
            <a:graphicFrameLocks noGrp="1"/>
          </p:cNvGraphicFramePr>
          <p:nvPr>
            <p:extLst>
              <p:ext uri="{D42A27DB-BD31-4B8C-83A1-F6EECF244321}">
                <p14:modId xmlns:p14="http://schemas.microsoft.com/office/powerpoint/2010/main" val="3108509659"/>
              </p:ext>
            </p:extLst>
          </p:nvPr>
        </p:nvGraphicFramePr>
        <p:xfrm>
          <a:off x="238125" y="1168401"/>
          <a:ext cx="8669338" cy="4702175"/>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p:transition spd="slow"/>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7106" name="Fußzeilenplatzhalter 1"/>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47107" name="ExcelDateiArt" hidden="1"/>
          <p:cNvSpPr txBox="1">
            <a:spLocks noChangeArrowheads="1"/>
          </p:cNvSpPr>
          <p:nvPr/>
        </p:nvSpPr>
        <p:spPr bwMode="auto">
          <a:xfrm>
            <a:off x="1270000" y="1270000"/>
            <a:ext cx="254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47108" name="Ueberschrift1"/>
          <p:cNvSpPr txBox="1">
            <a:spLocks noChangeArrowheads="1"/>
          </p:cNvSpPr>
          <p:nvPr/>
        </p:nvSpPr>
        <p:spPr bwMode="auto">
          <a:xfrm>
            <a:off x="179388" y="260350"/>
            <a:ext cx="674415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 typeface="Wingdings" panose="05000000000000000000" pitchFamily="2" charset="2"/>
              <a:buNone/>
            </a:pPr>
            <a:r>
              <a:rPr lang="de-DE" altLang="de-DE" sz="2000" b="1"/>
              <a:t>Bonitätsbeurteilung auf der Ratingskala  VIII</a:t>
            </a:r>
            <a:endParaRPr lang="de-DE" altLang="de-DE" sz="2000"/>
          </a:p>
          <a:p>
            <a:pPr>
              <a:spcBef>
                <a:spcPct val="0"/>
              </a:spcBef>
              <a:buFont typeface="Wingdings" panose="05000000000000000000" pitchFamily="2" charset="2"/>
              <a:buNone/>
            </a:pPr>
            <a:r>
              <a:rPr lang="de-DE" altLang="de-DE" sz="2000"/>
              <a:t>Die Entwicklung des Return on Investment (in %)</a:t>
            </a:r>
          </a:p>
        </p:txBody>
      </p:sp>
      <p:sp>
        <p:nvSpPr>
          <p:cNvPr id="47109" name="FormelUeberschrift1" hidden="1"/>
          <p:cNvSpPr txBox="1">
            <a:spLocks noChangeArrowheads="1"/>
          </p:cNvSpPr>
          <p:nvPr/>
        </p:nvSpPr>
        <p:spPr bwMode="auto">
          <a:xfrm>
            <a:off x="2057400" y="1905000"/>
            <a:ext cx="7842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VIII</a:t>
            </a:r>
          </a:p>
        </p:txBody>
      </p:sp>
      <p:sp>
        <p:nvSpPr>
          <p:cNvPr id="47110" name="FuelleFolieVariablenAssistent" hidden="1"/>
          <p:cNvSpPr txBox="1">
            <a:spLocks noChangeArrowheads="1"/>
          </p:cNvSpPr>
          <p:nvPr/>
        </p:nvSpPr>
        <p:spPr bwMode="auto">
          <a:xfrm>
            <a:off x="2057400" y="1905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JA</a:t>
            </a:r>
          </a:p>
        </p:txBody>
      </p:sp>
      <p:sp>
        <p:nvSpPr>
          <p:cNvPr id="47112" name="MerkerVariablenLabel" hidden="1"/>
          <p:cNvSpPr txBox="1">
            <a:spLocks noChangeArrowheads="1"/>
          </p:cNvSpPr>
          <p:nvPr/>
        </p:nvSpPr>
        <p:spPr bwMode="auto">
          <a:xfrm>
            <a:off x="2057400" y="1905000"/>
            <a:ext cx="56340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71114800#41404200#51913000#</a:t>
            </a:r>
          </a:p>
        </p:txBody>
      </p:sp>
      <p:sp>
        <p:nvSpPr>
          <p:cNvPr id="47113"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47114" name="Picture 8">
            <a:hlinkClick r:id="" action="ppaction://hlinkshowjump?jump=nextslid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115" name="Picture 9">
            <a:hlinkClick r:id="" action="ppaction://hlinkshowjump?jump=endshow"/>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116" name="Picture 10">
            <a:hlinkClick r:id="" action="ppaction://hlinkshowjump?jump=previousslid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34213" y="6323013"/>
            <a:ext cx="381000" cy="38100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3" name="Slide48_Diagramm"/>
          <p:cNvGraphicFramePr>
            <a:graphicFrameLocks noGrp="1"/>
          </p:cNvGraphicFramePr>
          <p:nvPr>
            <p:extLst>
              <p:ext uri="{D42A27DB-BD31-4B8C-83A1-F6EECF244321}">
                <p14:modId xmlns:p14="http://schemas.microsoft.com/office/powerpoint/2010/main" val="858478305"/>
              </p:ext>
            </p:extLst>
          </p:nvPr>
        </p:nvGraphicFramePr>
        <p:xfrm>
          <a:off x="238125" y="1168401"/>
          <a:ext cx="8669338" cy="4702175"/>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p:transition spd="slow"/>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8130" name="Fußzeilenplatzhalter 1"/>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48131" name="ExcelDateiArt" hidden="1"/>
          <p:cNvSpPr txBox="1">
            <a:spLocks noChangeArrowheads="1"/>
          </p:cNvSpPr>
          <p:nvPr/>
        </p:nvSpPr>
        <p:spPr bwMode="auto">
          <a:xfrm>
            <a:off x="1270000" y="1270000"/>
            <a:ext cx="254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48132" name="Ueberschrift1"/>
          <p:cNvSpPr txBox="1">
            <a:spLocks noChangeArrowheads="1"/>
          </p:cNvSpPr>
          <p:nvPr/>
        </p:nvSpPr>
        <p:spPr bwMode="auto">
          <a:xfrm>
            <a:off x="179388" y="260350"/>
            <a:ext cx="707116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 typeface="Wingdings" panose="05000000000000000000" pitchFamily="2" charset="2"/>
              <a:buNone/>
            </a:pPr>
            <a:r>
              <a:rPr lang="de-DE" altLang="de-DE" sz="2000" b="1"/>
              <a:t>Bonitätsbeurteilung auf der Ratingskala  IX</a:t>
            </a:r>
            <a:endParaRPr lang="de-DE" altLang="de-DE" sz="2000"/>
          </a:p>
          <a:p>
            <a:pPr>
              <a:spcBef>
                <a:spcPct val="0"/>
              </a:spcBef>
              <a:buFont typeface="Wingdings" panose="05000000000000000000" pitchFamily="2" charset="2"/>
              <a:buNone/>
            </a:pPr>
            <a:r>
              <a:rPr lang="de-DE" altLang="de-DE" sz="2000"/>
              <a:t>Die Entwicklung der Quote der flüssigen Mittel (in %)</a:t>
            </a:r>
          </a:p>
        </p:txBody>
      </p:sp>
      <p:sp>
        <p:nvSpPr>
          <p:cNvPr id="48133" name="FormelUeberschrift1" hidden="1"/>
          <p:cNvSpPr txBox="1">
            <a:spLocks noChangeArrowheads="1"/>
          </p:cNvSpPr>
          <p:nvPr/>
        </p:nvSpPr>
        <p:spPr bwMode="auto">
          <a:xfrm>
            <a:off x="2057400" y="1905000"/>
            <a:ext cx="7842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VIII</a:t>
            </a:r>
          </a:p>
        </p:txBody>
      </p:sp>
      <p:sp>
        <p:nvSpPr>
          <p:cNvPr id="48134" name="FuelleFolieVariablenAssistent" hidden="1"/>
          <p:cNvSpPr txBox="1">
            <a:spLocks noChangeArrowheads="1"/>
          </p:cNvSpPr>
          <p:nvPr/>
        </p:nvSpPr>
        <p:spPr bwMode="auto">
          <a:xfrm>
            <a:off x="2057400" y="1905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JA</a:t>
            </a:r>
          </a:p>
        </p:txBody>
      </p:sp>
      <p:sp>
        <p:nvSpPr>
          <p:cNvPr id="48136" name="MerkerVariablenLabel" hidden="1"/>
          <p:cNvSpPr txBox="1">
            <a:spLocks noChangeArrowheads="1"/>
          </p:cNvSpPr>
          <p:nvPr/>
        </p:nvSpPr>
        <p:spPr bwMode="auto">
          <a:xfrm>
            <a:off x="2057400" y="1905000"/>
            <a:ext cx="56340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71114800#41404200#51913000#</a:t>
            </a:r>
          </a:p>
        </p:txBody>
      </p:sp>
      <p:sp>
        <p:nvSpPr>
          <p:cNvPr id="48137"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48138" name="Picture 9">
            <a:hlinkClick r:id="" action="ppaction://hlinkshowjump?jump=endshow"/>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8139" name="Picture 10">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2" name="Slide49_Diagramm"/>
          <p:cNvGraphicFramePr>
            <a:graphicFrameLocks noGrp="1"/>
          </p:cNvGraphicFramePr>
          <p:nvPr>
            <p:extLst>
              <p:ext uri="{D42A27DB-BD31-4B8C-83A1-F6EECF244321}">
                <p14:modId xmlns:p14="http://schemas.microsoft.com/office/powerpoint/2010/main" val="1089640751"/>
              </p:ext>
            </p:extLst>
          </p:nvPr>
        </p:nvGraphicFramePr>
        <p:xfrm>
          <a:off x="238125" y="1168401"/>
          <a:ext cx="8699500" cy="4951413"/>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spd="slow"/>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ußzeilenplatzhalter 4"/>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49155" name="Rectangle 2"/>
          <p:cNvSpPr>
            <a:spLocks noGrp="1" noChangeArrowheads="1"/>
          </p:cNvSpPr>
          <p:nvPr>
            <p:ph type="title"/>
          </p:nvPr>
        </p:nvSpPr>
        <p:spPr>
          <a:xfrm>
            <a:off x="303213" y="260350"/>
            <a:ext cx="7194550" cy="827088"/>
          </a:xfrm>
          <a:noFill/>
        </p:spPr>
        <p:txBody>
          <a:bodyPr/>
          <a:lstStyle/>
          <a:p>
            <a:pPr algn="l"/>
            <a:r>
              <a:rPr lang="de-DE" altLang="de-DE" sz="2000" b="1" smtClean="0">
                <a:solidFill>
                  <a:schemeClr val="tx1"/>
                </a:solidFill>
              </a:rPr>
              <a:t>Wie haben Sie vorgesorgt, um die Liquidität Ihres Unternehmens zu sichern?</a:t>
            </a:r>
            <a:endParaRPr lang="de-DE" altLang="de-DE" sz="2400" b="1" smtClean="0">
              <a:solidFill>
                <a:schemeClr val="tx1"/>
              </a:solidFill>
            </a:endParaRPr>
          </a:p>
        </p:txBody>
      </p:sp>
      <p:sp>
        <p:nvSpPr>
          <p:cNvPr id="49156" name="RegelShape"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Regel6</a:t>
            </a:r>
          </a:p>
        </p:txBody>
      </p:sp>
      <p:sp>
        <p:nvSpPr>
          <p:cNvPr id="49157" name="MessageInFolie"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49158" name="JahreAufliste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49159" name="MeldungWenn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49160" name="MeldungOptNich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49161" name="MeldungOp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49162" name="SpalteAusblenden1"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49163" name="DiagrammTypKreis"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49164" name="Ob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49165" name="Unt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49166" name="MeldungsTex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Neuer Meldungstext</a:t>
            </a:r>
          </a:p>
        </p:txBody>
      </p:sp>
      <p:sp>
        <p:nvSpPr>
          <p:cNvPr id="49167" name="Rectangle 17"/>
          <p:cNvSpPr>
            <a:spLocks noGrp="1" noChangeArrowheads="1"/>
          </p:cNvSpPr>
          <p:nvPr>
            <p:ph type="body" idx="1"/>
          </p:nvPr>
        </p:nvSpPr>
        <p:spPr>
          <a:xfrm>
            <a:off x="328613" y="1701800"/>
            <a:ext cx="8491537" cy="4319588"/>
          </a:xfrm>
          <a:noFill/>
        </p:spPr>
        <p:txBody>
          <a:bodyPr/>
          <a:lstStyle/>
          <a:p>
            <a:pPr>
              <a:buFont typeface="Wingdings" panose="05000000000000000000" pitchFamily="2" charset="2"/>
              <a:buChar char="§"/>
            </a:pPr>
            <a:r>
              <a:rPr lang="de-DE" altLang="de-DE" sz="1800" smtClean="0"/>
              <a:t>Welche Maßnahmen haben Sie getroffen um Zahlungsverzögerungen Ihrer Kunden frühzeitig zu erkennen? </a:t>
            </a:r>
          </a:p>
          <a:p>
            <a:pPr>
              <a:buFont typeface="Wingdings" panose="05000000000000000000" pitchFamily="2" charset="2"/>
              <a:buChar char="§"/>
            </a:pPr>
            <a:endParaRPr lang="de-DE" altLang="de-DE" sz="1800" smtClean="0"/>
          </a:p>
          <a:p>
            <a:pPr>
              <a:buFont typeface="Wingdings" panose="05000000000000000000" pitchFamily="2" charset="2"/>
              <a:buChar char="§"/>
            </a:pPr>
            <a:r>
              <a:rPr lang="de-DE" altLang="de-DE" sz="1800" smtClean="0"/>
              <a:t>Welche Vorkehrungen haben Sie gegen vorhandene bzw. drohende Zahlungsverzögerungen Ihrer Kunden getroffen? </a:t>
            </a:r>
            <a:br>
              <a:rPr lang="de-DE" altLang="de-DE" sz="1800" smtClean="0"/>
            </a:br>
            <a:endParaRPr lang="de-DE" altLang="de-DE" sz="1800" smtClean="0"/>
          </a:p>
          <a:p>
            <a:pPr>
              <a:buFont typeface="Wingdings" panose="05000000000000000000" pitchFamily="2" charset="2"/>
              <a:buChar char="§"/>
            </a:pPr>
            <a:r>
              <a:rPr lang="de-DE" altLang="de-DE" sz="1800" smtClean="0"/>
              <a:t>Wie wirkt es sich der Ausfall eines wichtigen Kunden auf die Liquidität Ihres Unternehmens aus?</a:t>
            </a:r>
          </a:p>
          <a:p>
            <a:pPr>
              <a:buFont typeface="Wingdings" panose="05000000000000000000" pitchFamily="2" charset="2"/>
              <a:buChar char="§"/>
            </a:pPr>
            <a:endParaRPr lang="de-DE" altLang="de-DE" sz="1800" smtClean="0"/>
          </a:p>
          <a:p>
            <a:pPr>
              <a:buFont typeface="Wingdings" panose="05000000000000000000" pitchFamily="2" charset="2"/>
              <a:buChar char="§"/>
            </a:pPr>
            <a:r>
              <a:rPr lang="de-DE" altLang="de-DE" sz="1800" smtClean="0"/>
              <a:t>Inwieweit haben Sie sich gegen verzögerte Zahlungseingänge bzw. Zahlungsausfälle und deren Folgen abgesichert?</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ußzeilenplatzhalter 4"/>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50179" name="Rectangle 2" hidden="1"/>
          <p:cNvSpPr>
            <a:spLocks noGrp="1" noChangeArrowheads="1"/>
          </p:cNvSpPr>
          <p:nvPr>
            <p:ph type="title"/>
          </p:nvPr>
        </p:nvSpPr>
        <p:spPr/>
        <p:txBody>
          <a:bodyPr/>
          <a:lstStyle/>
          <a:p>
            <a:endParaRPr lang="de-DE" altLang="de-DE" smtClean="0"/>
          </a:p>
        </p:txBody>
      </p:sp>
      <p:sp>
        <p:nvSpPr>
          <p:cNvPr id="50180" name="RegelShape"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Regel6</a:t>
            </a:r>
          </a:p>
        </p:txBody>
      </p:sp>
      <p:sp>
        <p:nvSpPr>
          <p:cNvPr id="50181" name="MessageInFolie"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50182" name="JahreAufliste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50183" name="MeldungWenn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50184" name="MeldungOptNich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50185" name="MeldungOp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50186" name="SpalteAusblenden1"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50187" name="DiagrammTypKreis"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50188" name="Ob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50189" name="Unt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50190" name="MeldungsTex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Neuer Meldungstext</a:t>
            </a:r>
          </a:p>
        </p:txBody>
      </p:sp>
      <p:sp>
        <p:nvSpPr>
          <p:cNvPr id="50191" name="Rectangle 20"/>
          <p:cNvSpPr>
            <a:spLocks noGrp="1" noChangeArrowheads="1"/>
          </p:cNvSpPr>
          <p:nvPr>
            <p:ph type="body" idx="1"/>
          </p:nvPr>
        </p:nvSpPr>
        <p:spPr>
          <a:xfrm>
            <a:off x="0" y="1358900"/>
            <a:ext cx="8704263" cy="4905375"/>
          </a:xfrm>
          <a:noFill/>
        </p:spPr>
        <p:txBody>
          <a:bodyPr/>
          <a:lstStyle/>
          <a:p>
            <a:pPr>
              <a:lnSpc>
                <a:spcPct val="80000"/>
              </a:lnSpc>
              <a:buFontTx/>
              <a:buNone/>
            </a:pPr>
            <a:r>
              <a:rPr lang="de-DE" altLang="de-DE" sz="2800" b="1" smtClean="0"/>
              <a:t>	</a:t>
            </a:r>
            <a:r>
              <a:rPr lang="de-DE" altLang="de-DE" sz="1800" smtClean="0"/>
              <a:t>Wir analysieren regelmäßig für Sie das Zahlungsverhalten Ihrer Kunden.</a:t>
            </a:r>
          </a:p>
          <a:p>
            <a:pPr>
              <a:lnSpc>
                <a:spcPct val="80000"/>
              </a:lnSpc>
              <a:spcBef>
                <a:spcPts val="1200"/>
              </a:spcBef>
              <a:buFontTx/>
              <a:buNone/>
            </a:pPr>
            <a:r>
              <a:rPr lang="de-DE" altLang="de-DE" sz="1800" smtClean="0"/>
              <a:t>	Wir liefern Ihnen übersichtliche Analysen und Auswertungen. </a:t>
            </a:r>
          </a:p>
          <a:p>
            <a:pPr>
              <a:lnSpc>
                <a:spcPct val="80000"/>
              </a:lnSpc>
              <a:buFontTx/>
              <a:buNone/>
            </a:pPr>
            <a:endParaRPr lang="de-DE" altLang="de-DE" sz="1800" smtClean="0"/>
          </a:p>
          <a:p>
            <a:pPr>
              <a:lnSpc>
                <a:spcPct val="80000"/>
              </a:lnSpc>
              <a:buFontTx/>
              <a:buNone/>
            </a:pPr>
            <a:endParaRPr lang="de-DE" altLang="de-DE" sz="1800" smtClean="0"/>
          </a:p>
          <a:p>
            <a:pPr>
              <a:lnSpc>
                <a:spcPct val="80000"/>
              </a:lnSpc>
              <a:buFontTx/>
              <a:buNone/>
            </a:pPr>
            <a:endParaRPr lang="de-DE" altLang="de-DE" sz="1800" smtClean="0"/>
          </a:p>
          <a:p>
            <a:pPr>
              <a:lnSpc>
                <a:spcPct val="80000"/>
              </a:lnSpc>
              <a:buFontTx/>
              <a:buNone/>
            </a:pPr>
            <a:endParaRPr lang="de-DE" altLang="de-DE" sz="1800" smtClean="0"/>
          </a:p>
          <a:p>
            <a:pPr>
              <a:lnSpc>
                <a:spcPct val="80000"/>
              </a:lnSpc>
              <a:buFontTx/>
              <a:buNone/>
            </a:pPr>
            <a:endParaRPr lang="de-DE" altLang="de-DE" sz="1800" smtClean="0"/>
          </a:p>
          <a:p>
            <a:pPr>
              <a:lnSpc>
                <a:spcPct val="80000"/>
              </a:lnSpc>
              <a:buFontTx/>
              <a:buNone/>
            </a:pPr>
            <a:endParaRPr lang="de-DE" altLang="de-DE" sz="1800" smtClean="0"/>
          </a:p>
          <a:p>
            <a:pPr>
              <a:lnSpc>
                <a:spcPct val="80000"/>
              </a:lnSpc>
              <a:buFontTx/>
              <a:buNone/>
            </a:pPr>
            <a:endParaRPr lang="de-DE" altLang="de-DE" sz="1800" smtClean="0"/>
          </a:p>
          <a:p>
            <a:pPr>
              <a:lnSpc>
                <a:spcPct val="80000"/>
              </a:lnSpc>
              <a:buFontTx/>
              <a:buNone/>
            </a:pPr>
            <a:endParaRPr lang="de-DE" altLang="de-DE" sz="1800" smtClean="0"/>
          </a:p>
          <a:p>
            <a:pPr>
              <a:lnSpc>
                <a:spcPct val="80000"/>
              </a:lnSpc>
              <a:spcBef>
                <a:spcPts val="1200"/>
              </a:spcBef>
              <a:buFontTx/>
              <a:buNone/>
            </a:pPr>
            <a:r>
              <a:rPr lang="de-DE" altLang="de-DE" sz="1800" smtClean="0"/>
              <a:t>	Durch frühzeitiges Erkennen von drohenden Zahlungsausfällen Ihrer Kunden, unterstützen wir Sie bei der Sicherung Ihrer eigenen Liquidität.</a:t>
            </a:r>
          </a:p>
          <a:p>
            <a:pPr>
              <a:lnSpc>
                <a:spcPct val="80000"/>
              </a:lnSpc>
              <a:spcBef>
                <a:spcPts val="1200"/>
              </a:spcBef>
              <a:buFontTx/>
              <a:buNone/>
            </a:pPr>
            <a:r>
              <a:rPr lang="de-DE" altLang="de-DE" sz="1800" smtClean="0"/>
              <a:t>	Steigen Sie jetzt mit uns in die Überwachung der Debitoren Ihres Unternehmens ein.</a:t>
            </a:r>
          </a:p>
          <a:p>
            <a:pPr>
              <a:lnSpc>
                <a:spcPct val="80000"/>
              </a:lnSpc>
              <a:buFontTx/>
              <a:buNone/>
            </a:pPr>
            <a:endParaRPr lang="de-DE" altLang="de-DE" sz="1800" smtClean="0"/>
          </a:p>
        </p:txBody>
      </p:sp>
      <p:pic>
        <p:nvPicPr>
          <p:cNvPr id="50192" name="Grafik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31800" y="2484438"/>
            <a:ext cx="6905625" cy="200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2"/>
          <p:cNvSpPr txBox="1">
            <a:spLocks noChangeArrowheads="1"/>
          </p:cNvSpPr>
          <p:nvPr/>
        </p:nvSpPr>
        <p:spPr bwMode="auto">
          <a:xfrm>
            <a:off x="347663" y="260350"/>
            <a:ext cx="7194550" cy="82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Verdana" pitchFamily="34" charset="0"/>
              </a:defRPr>
            </a:lvl2pPr>
            <a:lvl3pPr algn="ctr" rtl="0" eaLnBrk="0" fontAlgn="base" hangingPunct="0">
              <a:spcBef>
                <a:spcPct val="0"/>
              </a:spcBef>
              <a:spcAft>
                <a:spcPct val="0"/>
              </a:spcAft>
              <a:defRPr sz="4400">
                <a:solidFill>
                  <a:schemeClr val="tx2"/>
                </a:solidFill>
                <a:latin typeface="Verdana" pitchFamily="34" charset="0"/>
              </a:defRPr>
            </a:lvl3pPr>
            <a:lvl4pPr algn="ctr" rtl="0" eaLnBrk="0" fontAlgn="base" hangingPunct="0">
              <a:spcBef>
                <a:spcPct val="0"/>
              </a:spcBef>
              <a:spcAft>
                <a:spcPct val="0"/>
              </a:spcAft>
              <a:defRPr sz="4400">
                <a:solidFill>
                  <a:schemeClr val="tx2"/>
                </a:solidFill>
                <a:latin typeface="Verdana" pitchFamily="34" charset="0"/>
              </a:defRPr>
            </a:lvl4pPr>
            <a:lvl5pPr algn="ctr" rtl="0" eaLnBrk="0" fontAlgn="base" hangingPunct="0">
              <a:spcBef>
                <a:spcPct val="0"/>
              </a:spcBef>
              <a:spcAft>
                <a:spcPct val="0"/>
              </a:spcAft>
              <a:defRPr sz="4400">
                <a:solidFill>
                  <a:schemeClr val="tx2"/>
                </a:solidFill>
                <a:latin typeface="Verdana" pitchFamily="34" charset="0"/>
              </a:defRPr>
            </a:lvl5pPr>
            <a:lvl6pPr marL="457200" algn="ctr" rtl="0" eaLnBrk="0" fontAlgn="base" hangingPunct="0">
              <a:spcBef>
                <a:spcPct val="0"/>
              </a:spcBef>
              <a:spcAft>
                <a:spcPct val="0"/>
              </a:spcAft>
              <a:defRPr sz="4400">
                <a:solidFill>
                  <a:schemeClr val="tx2"/>
                </a:solidFill>
                <a:latin typeface="Verdana" pitchFamily="34" charset="0"/>
              </a:defRPr>
            </a:lvl6pPr>
            <a:lvl7pPr marL="914400" algn="ctr" rtl="0" eaLnBrk="0" fontAlgn="base" hangingPunct="0">
              <a:spcBef>
                <a:spcPct val="0"/>
              </a:spcBef>
              <a:spcAft>
                <a:spcPct val="0"/>
              </a:spcAft>
              <a:defRPr sz="4400">
                <a:solidFill>
                  <a:schemeClr val="tx2"/>
                </a:solidFill>
                <a:latin typeface="Verdana" pitchFamily="34" charset="0"/>
              </a:defRPr>
            </a:lvl7pPr>
            <a:lvl8pPr marL="1371600" algn="ctr" rtl="0" eaLnBrk="0" fontAlgn="base" hangingPunct="0">
              <a:spcBef>
                <a:spcPct val="0"/>
              </a:spcBef>
              <a:spcAft>
                <a:spcPct val="0"/>
              </a:spcAft>
              <a:defRPr sz="4400">
                <a:solidFill>
                  <a:schemeClr val="tx2"/>
                </a:solidFill>
                <a:latin typeface="Verdana" pitchFamily="34" charset="0"/>
              </a:defRPr>
            </a:lvl8pPr>
            <a:lvl9pPr marL="1828800" algn="ctr" rtl="0" eaLnBrk="0" fontAlgn="base" hangingPunct="0">
              <a:spcBef>
                <a:spcPct val="0"/>
              </a:spcBef>
              <a:spcAft>
                <a:spcPct val="0"/>
              </a:spcAft>
              <a:defRPr sz="4400">
                <a:solidFill>
                  <a:schemeClr val="tx2"/>
                </a:solidFill>
                <a:latin typeface="Verdana" pitchFamily="34" charset="0"/>
              </a:defRPr>
            </a:lvl9pPr>
          </a:lstStyle>
          <a:p>
            <a:pPr algn="l">
              <a:defRPr/>
            </a:pPr>
            <a:r>
              <a:rPr lang="de-DE" altLang="de-DE" sz="2000" b="1" dirty="0" smtClean="0"/>
              <a:t>Unser Angebot</a:t>
            </a:r>
            <a:endParaRPr lang="de-DE" altLang="de-DE" sz="2400" b="1" kern="0" dirty="0" smtClean="0">
              <a:solidFill>
                <a:schemeClr val="tx1"/>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5"/>
          <p:cNvSpPr>
            <a:spLocks noGrp="1" noChangeArrowheads="1"/>
          </p:cNvSpPr>
          <p:nvPr>
            <p:ph type="ftr" sz="quarter" idx="10"/>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100" smtClean="0"/>
              <a:t>Dr. Steinwald &amp; Partner Steuerberatungsgesellschaft mbH</a:t>
            </a:r>
            <a:endParaRPr lang="en-US" altLang="de-DE" sz="1100" dirty="0" smtClean="0"/>
          </a:p>
        </p:txBody>
      </p:sp>
      <p:sp>
        <p:nvSpPr>
          <p:cNvPr id="51203" name="ReferenzenExcel" hidden="1"/>
          <p:cNvSpPr txBox="1">
            <a:spLocks noChangeArrowheads="1"/>
          </p:cNvSpPr>
          <p:nvPr/>
        </p:nvSpPr>
        <p:spPr bwMode="auto">
          <a:xfrm>
            <a:off x="1270000" y="1270000"/>
            <a:ext cx="2540000" cy="1222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latin typeface="Times New Roman" panose="02020603050405020304" pitchFamily="18" charset="0"/>
              </a:rPr>
              <a:t>Wertzeilen=3</a:t>
            </a:r>
          </a:p>
          <a:p>
            <a:pPr>
              <a:spcBef>
                <a:spcPct val="0"/>
              </a:spcBef>
              <a:buFontTx/>
              <a:buNone/>
            </a:pPr>
            <a:r>
              <a:rPr lang="de-DE" altLang="de-DE" sz="2400">
                <a:latin typeface="Times New Roman" panose="02020603050405020304" pitchFamily="18" charset="0"/>
              </a:rPr>
              <a:t>Wertspalten=F;E;D;C;B</a:t>
            </a:r>
          </a:p>
        </p:txBody>
      </p:sp>
      <p:sp>
        <p:nvSpPr>
          <p:cNvPr id="51204" name="ExcelBlat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latin typeface="Times New Roman" panose="02020603050405020304" pitchFamily="18" charset="0"/>
              </a:rPr>
              <a:t>POWERPOINT</a:t>
            </a:r>
          </a:p>
        </p:txBody>
      </p:sp>
      <p:sp>
        <p:nvSpPr>
          <p:cNvPr id="51205" name="FormelText Box 13"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latin typeface="Times New Roman" panose="02020603050405020304" pitchFamily="18" charset="0"/>
              </a:rPr>
              <a:t>Wie sieht die Zukunft aus?</a:t>
            </a:r>
          </a:p>
        </p:txBody>
      </p:sp>
      <p:sp>
        <p:nvSpPr>
          <p:cNvPr id="51206" name="FormelText Box 15"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latin typeface="Times New Roman" panose="02020603050405020304" pitchFamily="18" charset="0"/>
              </a:rPr>
              <a:t>Krisensignalwert zur Bestandsfestigkeit</a:t>
            </a:r>
          </a:p>
        </p:txBody>
      </p:sp>
      <p:sp>
        <p:nvSpPr>
          <p:cNvPr id="51207" name="ExcelBlattFuerPers"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latin typeface="Times New Roman" panose="02020603050405020304" pitchFamily="18" charset="0"/>
              </a:rPr>
              <a:t>POWERPOINT_Pers</a:t>
            </a:r>
          </a:p>
        </p:txBody>
      </p:sp>
      <p:sp>
        <p:nvSpPr>
          <p:cNvPr id="51208" name="BaumStruktur"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latin typeface="Times New Roman" panose="02020603050405020304" pitchFamily="18" charset="0"/>
              </a:rPr>
              <a:t>Nein</a:t>
            </a:r>
          </a:p>
        </p:txBody>
      </p:sp>
      <p:sp>
        <p:nvSpPr>
          <p:cNvPr id="51209" name="Text Box 20"/>
          <p:cNvSpPr txBox="1">
            <a:spLocks noChangeArrowheads="1"/>
          </p:cNvSpPr>
          <p:nvPr/>
        </p:nvSpPr>
        <p:spPr bwMode="auto">
          <a:xfrm>
            <a:off x="762000" y="2195513"/>
            <a:ext cx="60198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50000"/>
              </a:spcBef>
              <a:buFontTx/>
              <a:buNone/>
            </a:pPr>
            <a:r>
              <a:rPr lang="de-DE" altLang="de-DE" sz="2800" smtClean="0"/>
              <a:t>Diese Präsentation wurde für das Geschäftsjahr 2018 erstellt.</a:t>
            </a:r>
            <a:endParaRPr lang="de-DE" altLang="de-DE" sz="2800"/>
          </a:p>
        </p:txBody>
      </p:sp>
      <p:sp>
        <p:nvSpPr>
          <p:cNvPr id="51210" name="Rectangle 22"/>
          <p:cNvSpPr>
            <a:spLocks noGrp="1" noChangeArrowheads="1"/>
          </p:cNvSpPr>
          <p:nvPr>
            <p:ph type="subTitle" idx="1"/>
          </p:nvPr>
        </p:nvSpPr>
        <p:spPr>
          <a:xfrm>
            <a:off x="1625600" y="3886200"/>
            <a:ext cx="6400800" cy="1771650"/>
          </a:xfrm>
          <a:noFill/>
        </p:spPr>
        <p:txBody>
          <a:bodyPr/>
          <a:lstStyle/>
          <a:p>
            <a:pPr algn="r"/>
            <a:r>
              <a:rPr lang="de-DE" altLang="de-DE" smtClean="0"/>
              <a:t>Musterholz GmbH</a:t>
            </a:r>
          </a:p>
        </p:txBody>
      </p:sp>
      <p:sp>
        <p:nvSpPr>
          <p:cNvPr id="51211" name="FormelText Box 20"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latin typeface="Times New Roman" panose="02020603050405020304" pitchFamily="18" charset="0"/>
              </a:rPr>
              <a:t>Diese Präsentation wurde für das Geschäftsjahr ÿaktuelles Jahrþ erstellt.</a:t>
            </a:r>
          </a:p>
        </p:txBody>
      </p:sp>
      <p:sp>
        <p:nvSpPr>
          <p:cNvPr id="51212" name="FormelRectangle 22"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latin typeface="Times New Roman" panose="02020603050405020304" pitchFamily="18" charset="0"/>
              </a:rPr>
              <a:t>ÿMandantennameþ</a:t>
            </a:r>
          </a:p>
        </p:txBody>
      </p:sp>
      <p:sp>
        <p:nvSpPr>
          <p:cNvPr id="51213"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latin typeface="Times New Roman" panose="02020603050405020304" pitchFamily="18" charset="0"/>
              </a:rPr>
              <a:t>16</a:t>
            </a:r>
          </a:p>
        </p:txBody>
      </p:sp>
      <p:sp>
        <p:nvSpPr>
          <p:cNvPr id="51214" name="Rectangle 26" hidden="1"/>
          <p:cNvSpPr>
            <a:spLocks noGrp="1" noChangeArrowheads="1"/>
          </p:cNvSpPr>
          <p:nvPr>
            <p:ph type="ctrTitle"/>
          </p:nvPr>
        </p:nvSpPr>
        <p:spPr/>
        <p:txBody>
          <a:bodyPr/>
          <a:lstStyle/>
          <a:p>
            <a:r>
              <a:rPr lang="de-DE" altLang="de-DE" smtClean="0"/>
              <a:t>Diese Präsentation wurde für das Geschäftsjahr 2004 erstellt.</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4"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8195"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8196" name="Picture 6">
            <a:hlinkClick r:id="" action="ppaction://hlinkshowjump?jump=endshow"/>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197" name="Text Box 7"/>
          <p:cNvSpPr txBox="1">
            <a:spLocks noChangeArrowheads="1"/>
          </p:cNvSpPr>
          <p:nvPr/>
        </p:nvSpPr>
        <p:spPr bwMode="auto">
          <a:xfrm>
            <a:off x="179388" y="260350"/>
            <a:ext cx="7272337" cy="928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Wie hat sich die Gesamtkapitalrendite entwickelt?</a:t>
            </a:r>
            <a:endParaRPr lang="en-US" altLang="de-DE" sz="2000" b="1">
              <a:solidFill>
                <a:srgbClr val="000000"/>
              </a:solidFill>
            </a:endParaRPr>
          </a:p>
          <a:p>
            <a:pPr fontAlgn="b">
              <a:spcBef>
                <a:spcPct val="0"/>
              </a:spcBef>
              <a:buFontTx/>
              <a:buNone/>
            </a:pPr>
            <a:r>
              <a:rPr lang="de-DE" altLang="de-DE" sz="1900"/>
              <a:t>Die Gesamtkapitalrendite als Verhältnis von </a:t>
            </a:r>
          </a:p>
          <a:p>
            <a:pPr fontAlgn="b">
              <a:spcBef>
                <a:spcPct val="0"/>
              </a:spcBef>
              <a:buFontTx/>
              <a:buNone/>
            </a:pPr>
            <a:r>
              <a:rPr lang="de-DE" altLang="de-DE" sz="1900"/>
              <a:t>Erfolg vor Zins und Steuern zum Gesamtkapital</a:t>
            </a:r>
          </a:p>
        </p:txBody>
      </p:sp>
      <p:pic>
        <p:nvPicPr>
          <p:cNvPr id="8198" name="Picture 10">
            <a:hlinkClick r:id="" action="ppaction://hlinkshowjump?jump=previousslide"/>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6323013"/>
            <a:ext cx="381000" cy="381000"/>
          </a:xfrm>
          <a:prstGeom prst="rect">
            <a:avLst/>
          </a:prstGeom>
          <a:noFill/>
          <a:ln>
            <a:noFill/>
          </a:ln>
          <a:effectLst/>
          <a:extLst>
            <a:ext uri="{909E8E84-426E-40DD-AFC4-6F175D3DCCD1}">
              <a14:hiddenFill xmlns:a14="http://schemas.microsoft.com/office/drawing/2010/main">
                <a:solidFill>
                  <a:srgbClr val="33CC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Slide5_Diagramm"/>
          <p:cNvGraphicFramePr>
            <a:graphicFrameLocks noGrp="1"/>
          </p:cNvGraphicFramePr>
          <p:nvPr>
            <p:extLst>
              <p:ext uri="{D42A27DB-BD31-4B8C-83A1-F6EECF244321}">
                <p14:modId xmlns:p14="http://schemas.microsoft.com/office/powerpoint/2010/main" val="1901352203"/>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9219"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spcBef>
                <a:spcPct val="0"/>
              </a:spcBef>
              <a:buFontTx/>
              <a:buNone/>
            </a:pPr>
            <a:r>
              <a:rPr lang="de-DE" altLang="de-DE" sz="1800">
                <a:latin typeface="Arial" panose="020B0604020202020204" pitchFamily="34" charset="0"/>
              </a:rPr>
              <a:t>3</a:t>
            </a:r>
          </a:p>
        </p:txBody>
      </p:sp>
      <p:sp>
        <p:nvSpPr>
          <p:cNvPr id="9220" name="Text Box 4"/>
          <p:cNvSpPr txBox="1">
            <a:spLocks noChangeArrowheads="1"/>
          </p:cNvSpPr>
          <p:nvPr/>
        </p:nvSpPr>
        <p:spPr bwMode="auto">
          <a:xfrm>
            <a:off x="179388" y="260350"/>
            <a:ext cx="6548437" cy="82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smtClean="0"/>
              <a:t>Woher kommt der Erfolg in 2018?</a:t>
            </a:r>
            <a:endParaRPr lang="de-DE" altLang="de-DE" sz="2000" smtClean="0"/>
          </a:p>
          <a:p>
            <a:pPr fontAlgn="b">
              <a:spcBef>
                <a:spcPct val="0"/>
              </a:spcBef>
              <a:buFontTx/>
              <a:buNone/>
            </a:pPr>
            <a:r>
              <a:rPr lang="de-DE" altLang="de-DE" sz="2000" smtClean="0"/>
              <a:t>Erfolgsherkunft</a:t>
            </a:r>
            <a:endParaRPr lang="de-DE" altLang="de-DE" sz="2000"/>
          </a:p>
        </p:txBody>
      </p:sp>
      <p:sp>
        <p:nvSpPr>
          <p:cNvPr id="9221" name="Text Box 5"/>
          <p:cNvSpPr txBox="1">
            <a:spLocks noChangeArrowheads="1"/>
          </p:cNvSpPr>
          <p:nvPr/>
        </p:nvSpPr>
        <p:spPr bwMode="auto">
          <a:xfrm>
            <a:off x="142875" y="5994400"/>
            <a:ext cx="7197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50000"/>
              </a:spcBef>
              <a:buFontTx/>
              <a:buNone/>
            </a:pPr>
            <a:r>
              <a:rPr lang="de-DE" altLang="de-DE" sz="1000"/>
              <a:t>*EBIT: Erfolg vor Zins und Steuern (Earnings Before Interest and Taxes)</a:t>
            </a:r>
          </a:p>
        </p:txBody>
      </p:sp>
      <p:sp>
        <p:nvSpPr>
          <p:cNvPr id="9222"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sp>
        <p:nvSpPr>
          <p:cNvPr id="9223" name="RegelShape"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Regel6</a:t>
            </a:r>
          </a:p>
        </p:txBody>
      </p:sp>
      <p:sp>
        <p:nvSpPr>
          <p:cNvPr id="9224" name="MessageInFolie"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9225" name="JahreAufliste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9226" name="MeldungWenn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9227" name="MeldungOptNich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9228" name="MeldungOp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9229" name="SpalteAusblenden1"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9230" name="DiagrammTypKreis"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9231" name="Ob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9232" name="Unt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9233" name="MeldungsTex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Neuer Meldungstext</a:t>
            </a:r>
          </a:p>
        </p:txBody>
      </p:sp>
      <p:sp>
        <p:nvSpPr>
          <p:cNvPr id="9234" name="FormelText Box 4"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Woher kommt der Erfolg in ÿAktuelles Jahrþ?</a:t>
            </a:r>
          </a:p>
          <a:p>
            <a:pPr>
              <a:spcBef>
                <a:spcPct val="0"/>
              </a:spcBef>
              <a:buFontTx/>
              <a:buNone/>
            </a:pPr>
            <a:r>
              <a:rPr lang="de-DE" altLang="de-DE" sz="2400"/>
              <a:t>Erfolgsherkunft</a:t>
            </a:r>
          </a:p>
        </p:txBody>
      </p:sp>
      <p:pic>
        <p:nvPicPr>
          <p:cNvPr id="9235" name="Picture 22">
            <a:hlinkClick r:id="" action="ppaction://customshow?id=1&amp;return=tru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1" name="Slide6_Diagramm"/>
          <p:cNvGraphicFramePr>
            <a:graphicFrameLocks noGrp="1"/>
          </p:cNvGraphicFramePr>
          <p:nvPr>
            <p:extLst>
              <p:ext uri="{D42A27DB-BD31-4B8C-83A1-F6EECF244321}">
                <p14:modId xmlns:p14="http://schemas.microsoft.com/office/powerpoint/2010/main" val="1406816471"/>
              </p:ext>
            </p:extLst>
          </p:nvPr>
        </p:nvGraphicFramePr>
        <p:xfrm>
          <a:off x="250825" y="1179513"/>
          <a:ext cx="8642350" cy="467995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242"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10243" name="Text Box 3"/>
          <p:cNvSpPr txBox="1">
            <a:spLocks noChangeArrowheads="1"/>
          </p:cNvSpPr>
          <p:nvPr/>
        </p:nvSpPr>
        <p:spPr bwMode="auto">
          <a:xfrm>
            <a:off x="179388" y="260350"/>
            <a:ext cx="6697662"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Erfolg vor Zins und Steuern (EBIT</a:t>
            </a:r>
            <a:r>
              <a:rPr lang="de-DE" altLang="de-DE" sz="2000" b="1" baseline="30000"/>
              <a:t>*</a:t>
            </a:r>
            <a:r>
              <a:rPr lang="de-DE" altLang="de-DE" sz="2000" b="1"/>
              <a:t>)</a:t>
            </a:r>
            <a:endParaRPr lang="en-US" altLang="de-DE" sz="2000" b="1">
              <a:solidFill>
                <a:srgbClr val="000000"/>
              </a:solidFill>
            </a:endParaRPr>
          </a:p>
          <a:p>
            <a:pPr fontAlgn="b">
              <a:spcBef>
                <a:spcPct val="0"/>
              </a:spcBef>
              <a:buFontTx/>
              <a:buNone/>
            </a:pPr>
            <a:r>
              <a:rPr lang="de-DE" altLang="de-DE" sz="1900"/>
              <a:t>Zusammensetzung des Erfolgs vor Zins und Steuern</a:t>
            </a:r>
          </a:p>
        </p:txBody>
      </p:sp>
      <p:sp>
        <p:nvSpPr>
          <p:cNvPr id="10244"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10245" name="Picture 5">
            <a:hlinkClick r:id="" action="ppaction://hlinkshowjump?jump=endshow"/>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46" name="Text Box 6"/>
          <p:cNvSpPr txBox="1">
            <a:spLocks noChangeArrowheads="1"/>
          </p:cNvSpPr>
          <p:nvPr/>
        </p:nvSpPr>
        <p:spPr bwMode="auto">
          <a:xfrm>
            <a:off x="142875" y="5994400"/>
            <a:ext cx="7129463"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50000"/>
              </a:spcBef>
              <a:buFontTx/>
              <a:buNone/>
            </a:pPr>
            <a:r>
              <a:rPr lang="de-DE" altLang="de-DE" sz="1000"/>
              <a:t>*EBIT: Erfolg vor Zins und Steuern (Earnings Before Interest and Taxes)</a:t>
            </a:r>
          </a:p>
        </p:txBody>
      </p:sp>
      <p:sp>
        <p:nvSpPr>
          <p:cNvPr id="10248" name="RegelShape"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Regel6</a:t>
            </a:r>
          </a:p>
        </p:txBody>
      </p:sp>
      <p:sp>
        <p:nvSpPr>
          <p:cNvPr id="10249" name="MessageInFolie"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0250" name="JahreAufliste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0251" name="MeldungWenn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0252" name="MeldungOptNich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0253" name="MeldungOp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0254" name="SpalteAusblenden1"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0255" name="DiagrammTypKreis"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0256" name="Ob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10257" name="Unt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10258" name="MeldungsTex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Neuer Meldungstext</a:t>
            </a:r>
          </a:p>
        </p:txBody>
      </p:sp>
      <p:graphicFrame>
        <p:nvGraphicFramePr>
          <p:cNvPr id="19" name="Slide7_Diagramm"/>
          <p:cNvGraphicFramePr>
            <a:graphicFrameLocks noGrp="1"/>
          </p:cNvGraphicFramePr>
          <p:nvPr>
            <p:extLst>
              <p:ext uri="{D42A27DB-BD31-4B8C-83A1-F6EECF244321}">
                <p14:modId xmlns:p14="http://schemas.microsoft.com/office/powerpoint/2010/main" val="1031519649"/>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11267"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spcBef>
                <a:spcPct val="0"/>
              </a:spcBef>
              <a:buFontTx/>
              <a:buNone/>
            </a:pPr>
            <a:r>
              <a:rPr lang="de-DE" altLang="de-DE" sz="1800">
                <a:latin typeface="Arial" panose="020B0604020202020204" pitchFamily="34" charset="0"/>
              </a:rPr>
              <a:t>4</a:t>
            </a:r>
          </a:p>
        </p:txBody>
      </p:sp>
      <p:sp>
        <p:nvSpPr>
          <p:cNvPr id="11268" name="Text Box 4"/>
          <p:cNvSpPr txBox="1">
            <a:spLocks noChangeArrowheads="1"/>
          </p:cNvSpPr>
          <p:nvPr/>
        </p:nvSpPr>
        <p:spPr bwMode="auto">
          <a:xfrm>
            <a:off x="179388" y="260350"/>
            <a:ext cx="7062787" cy="79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smtClean="0"/>
              <a:t>Wofür wird der Erfolg in 2018 verwendet? </a:t>
            </a:r>
            <a:endParaRPr lang="de-DE" altLang="de-DE" sz="2000" smtClean="0"/>
          </a:p>
          <a:p>
            <a:pPr fontAlgn="b">
              <a:spcBef>
                <a:spcPct val="0"/>
              </a:spcBef>
              <a:buFontTx/>
              <a:buNone/>
            </a:pPr>
            <a:r>
              <a:rPr lang="de-DE" altLang="de-DE" sz="2000" smtClean="0"/>
              <a:t>Erfolgsverwendung</a:t>
            </a:r>
            <a:endParaRPr lang="de-DE" altLang="de-DE" sz="2000"/>
          </a:p>
        </p:txBody>
      </p:sp>
      <p:sp>
        <p:nvSpPr>
          <p:cNvPr id="11269" name="Text Box 5"/>
          <p:cNvSpPr txBox="1">
            <a:spLocks noChangeArrowheads="1"/>
          </p:cNvSpPr>
          <p:nvPr/>
        </p:nvSpPr>
        <p:spPr bwMode="auto">
          <a:xfrm>
            <a:off x="142875" y="5994400"/>
            <a:ext cx="7129463"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50000"/>
              </a:spcBef>
              <a:buFontTx/>
              <a:buNone/>
            </a:pPr>
            <a:r>
              <a:rPr lang="de-DE" altLang="de-DE" sz="1000"/>
              <a:t>*EBIT: Erfolg vor Zins und Steuern (Earnings Before Interest and Taxes)</a:t>
            </a:r>
          </a:p>
        </p:txBody>
      </p:sp>
      <p:sp>
        <p:nvSpPr>
          <p:cNvPr id="11270"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sp>
        <p:nvSpPr>
          <p:cNvPr id="11271" name="RegelShape"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Regel6</a:t>
            </a:r>
          </a:p>
        </p:txBody>
      </p:sp>
      <p:sp>
        <p:nvSpPr>
          <p:cNvPr id="11272" name="MessageInFolie"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1273" name="JahreAufliste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1274" name="MeldungWenn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1275" name="MeldungOptNich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1276" name="MeldungOp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1277" name="SpalteAusblenden1"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1278" name="DiagrammTypKreis"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1279" name="Ob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11280" name="Unt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11281" name="MeldungsTex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Neuer Meldungstext</a:t>
            </a:r>
          </a:p>
        </p:txBody>
      </p:sp>
      <p:sp>
        <p:nvSpPr>
          <p:cNvPr id="11282" name="FormelText Box 4"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Wofür wird der Erfolg in ÿAktuelles Jahrþ verwendet? </a:t>
            </a:r>
          </a:p>
          <a:p>
            <a:pPr>
              <a:spcBef>
                <a:spcPct val="0"/>
              </a:spcBef>
              <a:buFontTx/>
              <a:buNone/>
            </a:pPr>
            <a:r>
              <a:rPr lang="de-DE" altLang="de-DE" sz="2400"/>
              <a:t>Erfolgsverwendung</a:t>
            </a:r>
          </a:p>
        </p:txBody>
      </p:sp>
      <p:pic>
        <p:nvPicPr>
          <p:cNvPr id="11283" name="Picture 21">
            <a:hlinkClick r:id="" action="ppaction://customshow?id=2&amp;return=tru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1" name="Slide8_Diagramm"/>
          <p:cNvGraphicFramePr>
            <a:graphicFrameLocks noGrp="1"/>
          </p:cNvGraphicFramePr>
          <p:nvPr>
            <p:extLst>
              <p:ext uri="{D42A27DB-BD31-4B8C-83A1-F6EECF244321}">
                <p14:modId xmlns:p14="http://schemas.microsoft.com/office/powerpoint/2010/main" val="980940676"/>
              </p:ext>
            </p:extLst>
          </p:nvPr>
        </p:nvGraphicFramePr>
        <p:xfrm>
          <a:off x="250825" y="1179513"/>
          <a:ext cx="8642350" cy="467995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290" name="Fußzeilenplatzhalter 2"/>
          <p:cNvSpPr>
            <a:spLocks noGrp="1"/>
          </p:cNvSpPr>
          <p:nvPr>
            <p:ph type="ftr" sz="quarter" idx="11"/>
          </p:nvPr>
        </p:nvSpPr>
        <p:spPr>
          <a:noFill/>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1000" smtClean="0"/>
              <a:t>Dr. Steinwald &amp; Partner Steuerberatungsgesellschaft mbH</a:t>
            </a:r>
          </a:p>
        </p:txBody>
      </p:sp>
      <p:sp>
        <p:nvSpPr>
          <p:cNvPr id="12291" name="FolienNummerInter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spcBef>
                <a:spcPct val="0"/>
              </a:spcBef>
              <a:buFontTx/>
              <a:buNone/>
            </a:pPr>
            <a:r>
              <a:rPr lang="de-DE" altLang="de-DE" sz="1800">
                <a:latin typeface="Arial" panose="020B0604020202020204" pitchFamily="34" charset="0"/>
              </a:rPr>
              <a:t>8</a:t>
            </a:r>
          </a:p>
        </p:txBody>
      </p:sp>
      <p:sp>
        <p:nvSpPr>
          <p:cNvPr id="12292" name="Text Box 5"/>
          <p:cNvSpPr txBox="1">
            <a:spLocks noChangeArrowheads="1"/>
          </p:cNvSpPr>
          <p:nvPr/>
        </p:nvSpPr>
        <p:spPr bwMode="auto">
          <a:xfrm>
            <a:off x="179388" y="260350"/>
            <a:ext cx="7197725" cy="935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63500" rIns="63500" bIns="63500"/>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fontAlgn="b">
              <a:spcBef>
                <a:spcPct val="0"/>
              </a:spcBef>
              <a:buFontTx/>
              <a:buNone/>
            </a:pPr>
            <a:r>
              <a:rPr lang="de-DE" altLang="de-DE" sz="2000" b="1"/>
              <a:t>Erfolgsverwendung </a:t>
            </a:r>
          </a:p>
          <a:p>
            <a:pPr fontAlgn="b">
              <a:spcBef>
                <a:spcPct val="0"/>
              </a:spcBef>
              <a:buFontTx/>
              <a:buNone/>
            </a:pPr>
            <a:r>
              <a:rPr lang="de-DE" altLang="de-DE" sz="1900"/>
              <a:t>Entwicklung von Erfolg vor Zins und Steuern (EBIT</a:t>
            </a:r>
            <a:r>
              <a:rPr lang="de-DE" altLang="de-DE" sz="1900" baseline="30000"/>
              <a:t>*</a:t>
            </a:r>
            <a:r>
              <a:rPr lang="de-DE" altLang="de-DE" sz="1900"/>
              <a:t>) </a:t>
            </a:r>
          </a:p>
          <a:p>
            <a:pPr fontAlgn="b">
              <a:spcBef>
                <a:spcPct val="0"/>
              </a:spcBef>
              <a:buFontTx/>
              <a:buNone/>
            </a:pPr>
            <a:r>
              <a:rPr lang="de-DE" altLang="de-DE" sz="1900"/>
              <a:t>und Veränderung des Eigenkapitals</a:t>
            </a:r>
          </a:p>
        </p:txBody>
      </p:sp>
      <p:sp>
        <p:nvSpPr>
          <p:cNvPr id="12293" name="WiproInfo">
            <a:hlinkClick r:id="rId2" action="ppaction://hlinkfile"/>
          </p:cNvPr>
          <p:cNvSpPr>
            <a:spLocks noChangeArrowheads="1"/>
          </p:cNvSpPr>
          <p:nvPr/>
        </p:nvSpPr>
        <p:spPr bwMode="auto">
          <a:xfrm>
            <a:off x="8331200" y="6324600"/>
            <a:ext cx="381000" cy="381000"/>
          </a:xfrm>
          <a:prstGeom prst="actionButtonInformation">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endParaRPr lang="de-DE" altLang="de-DE" sz="2400"/>
          </a:p>
        </p:txBody>
      </p:sp>
      <p:pic>
        <p:nvPicPr>
          <p:cNvPr id="12294" name="Picture 7">
            <a:hlinkClick r:id="" action="ppaction://hlinkshowjump?jump=endshow"/>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400" y="6323013"/>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295" name="Text Box 8"/>
          <p:cNvSpPr txBox="1">
            <a:spLocks noChangeArrowheads="1"/>
          </p:cNvSpPr>
          <p:nvPr/>
        </p:nvSpPr>
        <p:spPr bwMode="auto">
          <a:xfrm>
            <a:off x="142875" y="5994400"/>
            <a:ext cx="7129463"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50000"/>
              </a:spcBef>
              <a:buFontTx/>
              <a:buNone/>
            </a:pPr>
            <a:r>
              <a:rPr lang="de-DE" altLang="de-DE" sz="1000"/>
              <a:t>*EBIT: Erfolg vor Zins und Steuern (Earnings Before Interest and Taxes)</a:t>
            </a:r>
          </a:p>
        </p:txBody>
      </p:sp>
      <p:sp>
        <p:nvSpPr>
          <p:cNvPr id="12297" name="RegelShape"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Regel6</a:t>
            </a:r>
          </a:p>
        </p:txBody>
      </p:sp>
      <p:sp>
        <p:nvSpPr>
          <p:cNvPr id="12298" name="MessageInFolie"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2299" name="JahreAuflisten"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2300" name="MeldungWenn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2301" name="MeldungOptNich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2302" name="MeldungOptAlles0"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2303" name="SpalteAusblenden1"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2304" name="DiagrammTypKreis" hidden="1"/>
          <p:cNvSpPr txBox="1">
            <a:spLocks noChangeArrowheads="1"/>
          </p:cNvSpPr>
          <p:nvPr/>
        </p:nvSpPr>
        <p:spPr bwMode="auto">
          <a:xfrm>
            <a:off x="2057400" y="1905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Nein</a:t>
            </a:r>
          </a:p>
        </p:txBody>
      </p:sp>
      <p:sp>
        <p:nvSpPr>
          <p:cNvPr id="12305" name="Ob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12306" name="UntererWer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0</a:t>
            </a:r>
          </a:p>
        </p:txBody>
      </p:sp>
      <p:sp>
        <p:nvSpPr>
          <p:cNvPr id="12307" name="MeldungsText" hidden="1"/>
          <p:cNvSpPr txBox="1">
            <a:spLocks noChangeArrowheads="1"/>
          </p:cNvSpPr>
          <p:nvPr/>
        </p:nvSpPr>
        <p:spPr bwMode="auto">
          <a:xfrm>
            <a:off x="1270000" y="1270000"/>
            <a:ext cx="2540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spcBef>
                <a:spcPct val="0"/>
              </a:spcBef>
              <a:buFontTx/>
              <a:buNone/>
            </a:pPr>
            <a:r>
              <a:rPr lang="de-DE" altLang="de-DE" sz="2400"/>
              <a:t>Neuer Meldungstext</a:t>
            </a:r>
          </a:p>
        </p:txBody>
      </p:sp>
      <p:graphicFrame>
        <p:nvGraphicFramePr>
          <p:cNvPr id="20" name="Slide9_Diagramm"/>
          <p:cNvGraphicFramePr>
            <a:graphicFrameLocks noGrp="1"/>
          </p:cNvGraphicFramePr>
          <p:nvPr>
            <p:extLst>
              <p:ext uri="{D42A27DB-BD31-4B8C-83A1-F6EECF244321}">
                <p14:modId xmlns:p14="http://schemas.microsoft.com/office/powerpoint/2010/main" val="2024616443"/>
              </p:ext>
            </p:extLst>
          </p:nvPr>
        </p:nvGraphicFramePr>
        <p:xfrm>
          <a:off x="250825" y="1182688"/>
          <a:ext cx="8642350" cy="467201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p:sld>
</file>

<file path=ppt/theme/theme1.xml><?xml version="1.0" encoding="utf-8"?>
<a:theme xmlns:a="http://schemas.openxmlformats.org/drawingml/2006/main" name="Leere Praesentation">
  <a:themeElements>
    <a:clrScheme name="Leere Praesentatio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D4D4D"/>
      </a:hlink>
      <a:folHlink>
        <a:srgbClr val="B2B2B2"/>
      </a:folHlink>
    </a:clrScheme>
    <a:fontScheme name="Leere Praesentation">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58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de-DE"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58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de-DE"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Leere Pra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eere Pra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eere Pra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eere Pra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eere Pra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eere Pra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eere Pra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Leere Praesentatio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33CC"/>
        </a:hlink>
        <a:folHlink>
          <a:srgbClr val="B2B2B2"/>
        </a:folHlink>
      </a:clrScheme>
      <a:clrMap bg1="lt1" tx1="dk1" bg2="lt2" tx2="dk2" accent1="accent1" accent2="accent2" accent3="accent3" accent4="accent4" accent5="accent5" accent6="accent6" hlink="hlink" folHlink="folHlink"/>
    </a:extraClrScheme>
    <a:extraClrScheme>
      <a:clrScheme name="Leere Praesentatio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Leere Praesentatio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D4D4D"/>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BSO999929 xmlns="http://www.datev.de/BSOffice/999929">d4aaeca5-c9c9-44fe-8ac2-46c130874ecd</BSO999929>
</file>

<file path=customXml/itemProps1.xml><?xml version="1.0" encoding="utf-8"?>
<ds:datastoreItem xmlns:ds="http://schemas.openxmlformats.org/officeDocument/2006/customXml" ds:itemID="{FE70BED1-913F-4367-AE57-C2F05095CE78}">
  <ds:schemaRefs>
    <ds:schemaRef ds:uri="http://www.datev.de/BSOffice/999929"/>
  </ds:schemaRefs>
</ds:datastoreItem>
</file>

<file path=docProps/app.xml><?xml version="1.0" encoding="utf-8"?>
<Properties xmlns="http://schemas.openxmlformats.org/officeDocument/2006/extended-properties" xmlns:vt="http://schemas.openxmlformats.org/officeDocument/2006/docPropsVTypes">
  <Template>E:\DATEN\Office\Vorlagen\Leere Praesentation.pot</Template>
  <TotalTime>0</TotalTime>
  <Words>1359</Words>
  <Application>Microsoft Office PowerPoint</Application>
  <PresentationFormat>Bildschirmpräsentation (4:3)</PresentationFormat>
  <Paragraphs>386</Paragraphs>
  <Slides>47</Slides>
  <Notes>0</Notes>
  <HiddenSlides>28</HiddenSlides>
  <MMClips>0</MMClips>
  <ScaleCrop>false</ScaleCrop>
  <HeadingPairs>
    <vt:vector size="8" baseType="variant">
      <vt:variant>
        <vt:lpstr>Verwendete Schriftarten</vt:lpstr>
      </vt:variant>
      <vt:variant>
        <vt:i4>4</vt:i4>
      </vt:variant>
      <vt:variant>
        <vt:lpstr>Design</vt:lpstr>
      </vt:variant>
      <vt:variant>
        <vt:i4>1</vt:i4>
      </vt:variant>
      <vt:variant>
        <vt:lpstr>Folientitel</vt:lpstr>
      </vt:variant>
      <vt:variant>
        <vt:i4>47</vt:i4>
      </vt:variant>
      <vt:variant>
        <vt:lpstr>Zielgruppenorientierte Präsentationen</vt:lpstr>
      </vt:variant>
      <vt:variant>
        <vt:i4>12</vt:i4>
      </vt:variant>
    </vt:vector>
  </HeadingPairs>
  <TitlesOfParts>
    <vt:vector size="64" baseType="lpstr">
      <vt:lpstr>Arial</vt:lpstr>
      <vt:lpstr>Times New Roman</vt:lpstr>
      <vt:lpstr>Verdana</vt:lpstr>
      <vt:lpstr>Wingdings</vt:lpstr>
      <vt:lpstr>Leere Praesentation</vt:lpstr>
      <vt:lpstr>Das Geschäftsjahr 2018</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Wie haben Sie vorgesorgt, um die Liquidität Ihres Unternehmens zu sichern?</vt:lpstr>
      <vt:lpstr>PowerPoint-Präsentation</vt:lpstr>
      <vt:lpstr>Diese Präsentation wurde für das Geschäftsjahr 2004 erstellt.</vt:lpstr>
      <vt:lpstr>DATEV_Renditen</vt:lpstr>
      <vt:lpstr>DATEV_Erfolgsherkunft</vt:lpstr>
      <vt:lpstr>DATEV_Erfolgsverwendung</vt:lpstr>
      <vt:lpstr>DATEV_Aufwandstreiber</vt:lpstr>
      <vt:lpstr>DATEV_Beschaeftigte</vt:lpstr>
      <vt:lpstr>DATEV_EK_Anteil_AD</vt:lpstr>
      <vt:lpstr>DATEV_Quellen_Fremdfinanzierung</vt:lpstr>
      <vt:lpstr>DATEV_Fristigkeiten</vt:lpstr>
      <vt:lpstr>DATEV_Zahlungsziele</vt:lpstr>
      <vt:lpstr>DATEV_Lagerbestaende</vt:lpstr>
      <vt:lpstr>DATEV_IFD_Ratingskala</vt:lpstr>
      <vt:lpstr>DATEV_Wohin_ist_mein_Geld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 Geschäftsjahr 2018</dc:title>
  <dc:creator>Steinwald, Sven</dc:creator>
  <dc:description>Mit professionellen Diagrammen und Grafiken gelingt es, wirkungsvolle Präsentationen zu erstellen, die die wesentlichen Erkenntnisse und Entwicklungen auf den Punkt bringen. Über die Schaltfläche Vorschau haben Sie die Möglichkeit, diese modernen Präsentationsformen zu betrachten._x000d_
Weitere Informationen entnehmen Sie der Hilfe.</dc:description>
  <cp:lastModifiedBy>Steinwald, Sven</cp:lastModifiedBy>
  <cp:revision>595</cp:revision>
  <dcterms:created xsi:type="dcterms:W3CDTF">2000-05-02T09:35:18Z</dcterms:created>
  <dcterms:modified xsi:type="dcterms:W3CDTF">2019-08-03T12:23:32Z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KZ">
    <vt:lpwstr>DE</vt:lpwstr>
  </property>
  <property fmtid="{D5CDD505-2E9C-101B-9397-08002B2CF9AE}" pid="3" name="WIPROPROG">
    <vt:lpwstr>ANSE</vt:lpwstr>
  </property>
  <property fmtid="{D5CDD505-2E9C-101B-9397-08002B2CF9AE}" pid="4" name="FARBVERLAUF">
    <vt:lpwstr>Y</vt:lpwstr>
  </property>
  <property fmtid="{D5CDD505-2E9C-101B-9397-08002B2CF9AE}" pid="5" name="crefoDone">
    <vt:lpwstr>1</vt:lpwstr>
  </property>
</Properties>
</file>